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67" r:id="rId2"/>
    <p:sldId id="270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1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8DE1D7-14FB-4C14-BE03-718F666AB539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C55F48-CF07-417A-A3B4-E5CFB900484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64ADF7-A4ED-48C7-9999-B11B7DBD1B5A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25EB12-B0DE-475F-AEC3-F1C61233FBF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F1310-F758-4B97-9D44-CD964C81EB92}" type="datetime1">
              <a:rPr lang="en-US" smtClean="0"/>
              <a:pPr/>
              <a:t>6/18/2013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2003 by South-Western/Thomson Learning. All rights reserved.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45F21-01A0-4BDE-967E-D99A73C91F38}" type="datetime1">
              <a:rPr lang="en-US" smtClean="0"/>
              <a:pPr/>
              <a:t>6/18/2013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2003 by South-Western/Thomson Learning. All rights reserved.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77DB0-18DF-4934-9EB4-EEA228D59580}" type="datetime1">
              <a:rPr lang="en-US" smtClean="0"/>
              <a:pPr/>
              <a:t>6/18/2013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2003 by South-Western/Thomson Learning. All rights reserved.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0136-5CEA-4857-8453-BBB5D514555B}" type="datetime1">
              <a:rPr lang="en-US" smtClean="0"/>
              <a:pPr/>
              <a:t>6/18/2013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2003 by South-Western/Thomson Learning. All rights reserved.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BBB77-86B7-47F3-ACD3-C6D58982C014}" type="datetime1">
              <a:rPr lang="en-US" smtClean="0"/>
              <a:pPr/>
              <a:t>6/18/2013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2003 by South-Western/Thomson Learning. All rights reserved. 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43B64-A3D0-4670-A822-D1CA51672D75}" type="datetime1">
              <a:rPr lang="en-US" smtClean="0"/>
              <a:pPr/>
              <a:t>6/18/2013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2003 by South-Western/Thomson Learning. All rights reserved.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31917-7EB7-49FB-AC7D-3E72AF635951}" type="datetime1">
              <a:rPr lang="en-US" smtClean="0"/>
              <a:pPr/>
              <a:t>6/18/2013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2003 by South-Western/Thomson Learning. All rights reserved.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ABFE8-5A2E-477D-BC98-6A28955D9AE1}" type="datetime1">
              <a:rPr lang="en-US" smtClean="0"/>
              <a:pPr/>
              <a:t>6/18/2013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2003 by South-Western/Thomson Learning. All rights reserved.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83671-6AE9-4349-B92D-DAE2CEFE3AE7}" type="datetime1">
              <a:rPr lang="en-US" smtClean="0"/>
              <a:pPr/>
              <a:t>6/18/2013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2003 by South-Western/Thomson Learning. All rights reserved.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29E53-B61E-4A9A-B054-C964C6221C44}" type="datetime1">
              <a:rPr lang="en-US" smtClean="0"/>
              <a:pPr/>
              <a:t>6/18/2013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2003 by South-Western/Thomson Learning. All rights reserved.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83032-EE0B-4243-B7DB-48416FACC4F2}" type="datetime1">
              <a:rPr lang="en-US" smtClean="0"/>
              <a:pPr/>
              <a:t>6/18/2013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2003 by South-Western/Thomson Learning. All rights reserved.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9625A4-C306-42E3-8B8E-A9F1EF43D3D6}" type="datetime1">
              <a:rPr lang="en-US" smtClean="0"/>
              <a:pPr/>
              <a:t>6/18/2013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Copyright © 2003 by South-Western/Thomson Learning. All rights reserved.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MGT492: Managing People &amp; Organizations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86200" y="5181600"/>
            <a:ext cx="4800600" cy="1219200"/>
          </a:xfrm>
        </p:spPr>
        <p:txBody>
          <a:bodyPr>
            <a:normAutofit fontScale="55000" lnSpcReduction="20000"/>
          </a:bodyPr>
          <a:lstStyle/>
          <a:p>
            <a:pPr algn="l"/>
            <a:r>
              <a:rPr lang="en-US" dirty="0" smtClean="0">
                <a:solidFill>
                  <a:schemeClr val="tx1"/>
                </a:solidFill>
              </a:rPr>
              <a:t>Lecture 5:Chapter 3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The Global Environment</a:t>
            </a:r>
            <a:b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and </a:t>
            </a:r>
            <a:r>
              <a:rPr lang="en-US" dirty="0" smtClean="0">
                <a:solidFill>
                  <a:schemeClr val="tx1"/>
                </a:solidFill>
                <a:cs typeface="Arial" pitchFamily="34" charset="0"/>
              </a:rPr>
              <a:t>Entrepreneurship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Instructor: Dr. Aisha </a:t>
            </a:r>
            <a:r>
              <a:rPr lang="en-US" dirty="0" err="1" smtClean="0">
                <a:solidFill>
                  <a:schemeClr val="tx1"/>
                </a:solidFill>
              </a:rPr>
              <a:t>Azhar</a:t>
            </a:r>
            <a:endParaRPr lang="en-US" dirty="0" smtClean="0">
              <a:solidFill>
                <a:schemeClr val="tx1"/>
              </a:solidFill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COMSATS Virtual Campus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62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107763" dir="2700000" algn="ctr" rotWithShape="0">
              <a:schemeClr val="folHlink">
                <a:alpha val="50000"/>
              </a:scheme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Learning Outcomes for Chapter </a:t>
            </a:r>
          </a:p>
        </p:txBody>
      </p:sp>
      <p:pic>
        <p:nvPicPr>
          <p:cNvPr id="552974" name="Picture 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4838" y="1295400"/>
            <a:ext cx="793432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52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Learning Outcomes (cont’d)</a:t>
            </a:r>
          </a:p>
        </p:txBody>
      </p:sp>
      <p:pic>
        <p:nvPicPr>
          <p:cNvPr id="555015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371600"/>
            <a:ext cx="756285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55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05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90513"/>
            <a:ext cx="8077200" cy="709612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 smtClean="0"/>
              <a:t>The Global Borderless Environment</a:t>
            </a:r>
          </a:p>
        </p:txBody>
      </p:sp>
      <p:sp>
        <p:nvSpPr>
          <p:cNvPr id="512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/>
            <a:r>
              <a:rPr lang="en-US" smtClean="0"/>
              <a:t>Ethnocentrism</a:t>
            </a:r>
          </a:p>
          <a:p>
            <a:pPr lvl="1" eaLnBrk="1" hangingPunct="1"/>
            <a:r>
              <a:rPr lang="en-US" smtClean="0"/>
              <a:t>Regarding one’s own group or culture as superior to others (e.g., “Buy American”).</a:t>
            </a:r>
          </a:p>
          <a:p>
            <a:pPr eaLnBrk="1" hangingPunct="1"/>
            <a:r>
              <a:rPr lang="en-US" smtClean="0"/>
              <a:t>The Global Village</a:t>
            </a:r>
          </a:p>
          <a:p>
            <a:pPr lvl="1" eaLnBrk="1" hangingPunct="1"/>
            <a:r>
              <a:rPr lang="en-US" smtClean="0"/>
              <a:t>Companies conducting business worldwide without boundaries</a:t>
            </a:r>
          </a:p>
          <a:p>
            <a:pPr lvl="1" eaLnBrk="1" hangingPunct="1"/>
            <a:r>
              <a:rPr lang="en-US" smtClean="0"/>
              <a:t>E-Commerce/E-Business</a:t>
            </a:r>
          </a:p>
          <a:p>
            <a:pPr lvl="2" eaLnBrk="1" hangingPunct="1"/>
            <a:r>
              <a:rPr lang="en-US" smtClean="0"/>
              <a:t>Any transaction that occurs when data are processed and transmitted over the Internet as in a business-to-business (b2b) approach.</a:t>
            </a:r>
          </a:p>
          <a:p>
            <a:pPr lvl="1" eaLnBrk="1" hangingPunct="1"/>
            <a:r>
              <a:rPr lang="en-US" smtClean="0"/>
              <a:t>Wireless communication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10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90513"/>
            <a:ext cx="8077200" cy="709612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smtClean="0"/>
              <a:t>The Global Borderless Environment (cont’d)</a:t>
            </a:r>
          </a:p>
        </p:txBody>
      </p:sp>
      <p:sp>
        <p:nvSpPr>
          <p:cNvPr id="559107" name="Line 3"/>
          <p:cNvSpPr>
            <a:spLocks noChangeShapeType="1"/>
          </p:cNvSpPr>
          <p:nvPr/>
        </p:nvSpPr>
        <p:spPr bwMode="blackWhite">
          <a:xfrm>
            <a:off x="4572000" y="4216400"/>
            <a:ext cx="0" cy="10668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triangle" w="med" len="med"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59108" name="Line 4"/>
          <p:cNvSpPr>
            <a:spLocks noChangeShapeType="1"/>
          </p:cNvSpPr>
          <p:nvPr/>
        </p:nvSpPr>
        <p:spPr bwMode="blackWhite">
          <a:xfrm rot="-8132954">
            <a:off x="2413000" y="2667000"/>
            <a:ext cx="1295400" cy="1588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triangle" w="med" len="med"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59109" name="Line 5"/>
          <p:cNvSpPr>
            <a:spLocks noChangeShapeType="1"/>
          </p:cNvSpPr>
          <p:nvPr/>
        </p:nvSpPr>
        <p:spPr bwMode="blackWhite">
          <a:xfrm rot="-2727649">
            <a:off x="5449094" y="2731294"/>
            <a:ext cx="1141412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triangle" w="med" len="med"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59110" name="Rectangle 6"/>
          <p:cNvSpPr>
            <a:spLocks noChangeArrowheads="1"/>
          </p:cNvSpPr>
          <p:nvPr/>
        </p:nvSpPr>
        <p:spPr bwMode="blackWhite">
          <a:xfrm>
            <a:off x="3349625" y="4800600"/>
            <a:ext cx="2441575" cy="990600"/>
          </a:xfrm>
          <a:prstGeom prst="rect">
            <a:avLst/>
          </a:prstGeom>
          <a:solidFill>
            <a:srgbClr val="6699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anchor="ctr" anchorCtr="1"/>
          <a:lstStyle/>
          <a:p>
            <a:pPr algn="ctr" eaLnBrk="0" hangingPunct="0">
              <a:defRPr/>
            </a:pPr>
            <a:r>
              <a:rPr 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Exchange Rates</a:t>
            </a:r>
          </a:p>
        </p:txBody>
      </p:sp>
      <p:sp>
        <p:nvSpPr>
          <p:cNvPr id="559111" name="Rectangle 7"/>
          <p:cNvSpPr>
            <a:spLocks noChangeArrowheads="1"/>
          </p:cNvSpPr>
          <p:nvPr/>
        </p:nvSpPr>
        <p:spPr bwMode="blackWhite">
          <a:xfrm>
            <a:off x="1143000" y="1676400"/>
            <a:ext cx="2441575" cy="990600"/>
          </a:xfrm>
          <a:prstGeom prst="rect">
            <a:avLst/>
          </a:prstGeom>
          <a:solidFill>
            <a:srgbClr val="969696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anchor="ctr" anchorCtr="1"/>
          <a:lstStyle/>
          <a:p>
            <a:pPr algn="ctr" eaLnBrk="0" hangingPunct="0">
              <a:defRPr/>
            </a:pPr>
            <a:r>
              <a:rPr 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Economic Development</a:t>
            </a:r>
          </a:p>
        </p:txBody>
      </p:sp>
      <p:sp>
        <p:nvSpPr>
          <p:cNvPr id="559112" name="Rectangle 8"/>
          <p:cNvSpPr>
            <a:spLocks noChangeArrowheads="1"/>
          </p:cNvSpPr>
          <p:nvPr/>
        </p:nvSpPr>
        <p:spPr bwMode="blackWhite">
          <a:xfrm>
            <a:off x="5483225" y="1676400"/>
            <a:ext cx="2441575" cy="990600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anchor="ctr" anchorCtr="1"/>
          <a:lstStyle/>
          <a:p>
            <a:pPr algn="ctr" eaLnBrk="0" hangingPunct="0">
              <a:defRPr/>
            </a:pPr>
            <a:r>
              <a:rPr 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Infrastructure</a:t>
            </a:r>
          </a:p>
        </p:txBody>
      </p:sp>
      <p:sp>
        <p:nvSpPr>
          <p:cNvPr id="559113" name="Oval 9"/>
          <p:cNvSpPr>
            <a:spLocks noChangeArrowheads="1"/>
          </p:cNvSpPr>
          <p:nvPr/>
        </p:nvSpPr>
        <p:spPr bwMode="blackWhite">
          <a:xfrm>
            <a:off x="3124200" y="2908300"/>
            <a:ext cx="2882900" cy="1358900"/>
          </a:xfrm>
          <a:prstGeom prst="ellipse">
            <a:avLst/>
          </a:prstGeom>
          <a:solidFill>
            <a:srgbClr val="336699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Economic Environment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59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559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559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59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559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559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59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9110" grpId="0" animBg="1" autoUpdateAnimBg="0"/>
      <p:bldP spid="559111" grpId="0" animBg="1" autoUpdateAnimBg="0"/>
      <p:bldP spid="559112" grpId="0" animBg="1" autoUpdateAnimBg="0"/>
      <p:bldP spid="559113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13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90513"/>
            <a:ext cx="8077200" cy="709612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smtClean="0"/>
              <a:t>The Global Borderless Environment (cont’d)</a:t>
            </a: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3505200" y="2286000"/>
            <a:ext cx="1066800" cy="2895600"/>
            <a:chOff x="2544" y="1728"/>
            <a:chExt cx="672" cy="1536"/>
          </a:xfrm>
        </p:grpSpPr>
        <p:sp>
          <p:nvSpPr>
            <p:cNvPr id="560143" name="Freeform 15"/>
            <p:cNvSpPr>
              <a:spLocks/>
            </p:cNvSpPr>
            <p:nvPr/>
          </p:nvSpPr>
          <p:spPr bwMode="blackWhite">
            <a:xfrm flipH="1">
              <a:off x="2544" y="2496"/>
              <a:ext cx="672" cy="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68"/>
                </a:cxn>
                <a:cxn ang="0">
                  <a:pos x="672" y="768"/>
                </a:cxn>
              </a:cxnLst>
              <a:rect l="0" t="0" r="r" b="b"/>
              <a:pathLst>
                <a:path w="672" h="768">
                  <a:moveTo>
                    <a:pt x="0" y="0"/>
                  </a:moveTo>
                  <a:lnTo>
                    <a:pt x="0" y="768"/>
                  </a:lnTo>
                  <a:lnTo>
                    <a:pt x="672" y="768"/>
                  </a:lnTo>
                </a:path>
              </a:pathLst>
            </a:cu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0144" name="Freeform 16"/>
            <p:cNvSpPr>
              <a:spLocks/>
            </p:cNvSpPr>
            <p:nvPr/>
          </p:nvSpPr>
          <p:spPr bwMode="blackWhite">
            <a:xfrm flipH="1" flipV="1">
              <a:off x="2544" y="1728"/>
              <a:ext cx="672" cy="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68"/>
                </a:cxn>
                <a:cxn ang="0">
                  <a:pos x="672" y="768"/>
                </a:cxn>
              </a:cxnLst>
              <a:rect l="0" t="0" r="r" b="b"/>
              <a:pathLst>
                <a:path w="672" h="768">
                  <a:moveTo>
                    <a:pt x="0" y="0"/>
                  </a:moveTo>
                  <a:lnTo>
                    <a:pt x="0" y="768"/>
                  </a:lnTo>
                  <a:lnTo>
                    <a:pt x="672" y="768"/>
                  </a:lnTo>
                </a:path>
              </a:pathLst>
            </a:cu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0145" name="Line 17"/>
            <p:cNvSpPr>
              <a:spLocks noChangeShapeType="1"/>
            </p:cNvSpPr>
            <p:nvPr/>
          </p:nvSpPr>
          <p:spPr bwMode="blackWhite">
            <a:xfrm>
              <a:off x="2544" y="2496"/>
              <a:ext cx="672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560146" name="Line 18"/>
          <p:cNvSpPr>
            <a:spLocks noChangeShapeType="1"/>
          </p:cNvSpPr>
          <p:nvPr/>
        </p:nvSpPr>
        <p:spPr bwMode="blackWhite">
          <a:xfrm rot="-5400000">
            <a:off x="5067300" y="3238500"/>
            <a:ext cx="0" cy="990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1371600" y="1752600"/>
            <a:ext cx="2133600" cy="3962400"/>
            <a:chOff x="864" y="912"/>
            <a:chExt cx="1344" cy="2496"/>
          </a:xfrm>
        </p:grpSpPr>
        <p:sp>
          <p:nvSpPr>
            <p:cNvPr id="560148" name="Text Box 20"/>
            <p:cNvSpPr txBox="1">
              <a:spLocks noChangeArrowheads="1"/>
            </p:cNvSpPr>
            <p:nvPr/>
          </p:nvSpPr>
          <p:spPr bwMode="blackWhite">
            <a:xfrm>
              <a:off x="864" y="912"/>
              <a:ext cx="1344" cy="672"/>
            </a:xfrm>
            <a:prstGeom prst="rect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tx1">
                  <a:alpha val="50000"/>
                </a:schemeClr>
              </a:outerShdw>
            </a:effectLst>
          </p:spPr>
          <p:txBody>
            <a:bodyPr anchor="ctr" anchorCtr="1"/>
            <a:lstStyle/>
            <a:p>
              <a:pPr algn="ctr" eaLnBrk="0" hangingPunct="0">
                <a:spcBef>
                  <a:spcPct val="50000"/>
                </a:spcBef>
                <a:defRPr/>
              </a:pPr>
              <a:r>
                <a:rPr lang="en-US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Political Instability</a:t>
              </a:r>
            </a:p>
          </p:txBody>
        </p:sp>
        <p:sp>
          <p:nvSpPr>
            <p:cNvPr id="560149" name="Text Box 21"/>
            <p:cNvSpPr txBox="1">
              <a:spLocks noChangeArrowheads="1"/>
            </p:cNvSpPr>
            <p:nvPr/>
          </p:nvSpPr>
          <p:spPr bwMode="blackWhite">
            <a:xfrm>
              <a:off x="864" y="1824"/>
              <a:ext cx="1344" cy="67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tx1">
                  <a:alpha val="50000"/>
                </a:schemeClr>
              </a:outerShdw>
            </a:effectLst>
          </p:spPr>
          <p:txBody>
            <a:bodyPr anchor="ctr" anchorCtr="1"/>
            <a:lstStyle/>
            <a:p>
              <a:pPr algn="ctr" eaLnBrk="0" hangingPunct="0">
                <a:spcBef>
                  <a:spcPct val="50000"/>
                </a:spcBef>
                <a:defRPr/>
              </a:pPr>
              <a:r>
                <a:rPr lang="en-US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Political Risk</a:t>
              </a:r>
            </a:p>
          </p:txBody>
        </p:sp>
        <p:sp>
          <p:nvSpPr>
            <p:cNvPr id="560150" name="Text Box 22"/>
            <p:cNvSpPr txBox="1">
              <a:spLocks noChangeArrowheads="1"/>
            </p:cNvSpPr>
            <p:nvPr/>
          </p:nvSpPr>
          <p:spPr bwMode="blackWhite">
            <a:xfrm>
              <a:off x="864" y="2736"/>
              <a:ext cx="1344" cy="672"/>
            </a:xfrm>
            <a:prstGeom prst="rect">
              <a:avLst/>
            </a:prstGeom>
            <a:solidFill>
              <a:srgbClr val="00808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tx1">
                  <a:alpha val="50000"/>
                </a:schemeClr>
              </a:outerShdw>
            </a:effectLst>
          </p:spPr>
          <p:txBody>
            <a:bodyPr anchor="ctr" anchorCtr="1"/>
            <a:lstStyle/>
            <a:p>
              <a:pPr algn="ctr" eaLnBrk="0" hangingPunct="0">
                <a:spcBef>
                  <a:spcPct val="50000"/>
                </a:spcBef>
                <a:defRPr/>
              </a:pPr>
              <a:r>
                <a:rPr lang="en-US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Government Trade Agreements</a:t>
              </a:r>
            </a:p>
          </p:txBody>
        </p:sp>
      </p:grpSp>
      <p:sp>
        <p:nvSpPr>
          <p:cNvPr id="560151" name="Text Box 23"/>
          <p:cNvSpPr txBox="1">
            <a:spLocks noChangeArrowheads="1"/>
          </p:cNvSpPr>
          <p:nvPr/>
        </p:nvSpPr>
        <p:spPr bwMode="blackWhite">
          <a:xfrm>
            <a:off x="5562600" y="3276600"/>
            <a:ext cx="2133600" cy="914400"/>
          </a:xfrm>
          <a:prstGeom prst="rect">
            <a:avLst/>
          </a:prstGeom>
          <a:solidFill>
            <a:srgbClr val="336699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1">
                <a:alpha val="50000"/>
              </a:schemeClr>
            </a:outerShdw>
          </a:effectLst>
        </p:spPr>
        <p:txBody>
          <a:bodyPr anchor="ctr" anchorCtr="1"/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Government</a:t>
            </a:r>
            <a:br>
              <a:rPr 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</a:br>
            <a:r>
              <a:rPr 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Environment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60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60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0151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0696" name="Picture 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788" y="1219200"/>
            <a:ext cx="7948612" cy="508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067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90513"/>
            <a:ext cx="8077200" cy="709612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smtClean="0"/>
              <a:t>Trading Blocs</a:t>
            </a:r>
          </a:p>
        </p:txBody>
      </p:sp>
      <p:sp>
        <p:nvSpPr>
          <p:cNvPr id="8198" name="Text Box 4"/>
          <p:cNvSpPr txBox="1">
            <a:spLocks noChangeArrowheads="1"/>
          </p:cNvSpPr>
          <p:nvPr/>
        </p:nvSpPr>
        <p:spPr bwMode="auto">
          <a:xfrm>
            <a:off x="7467600" y="6324600"/>
            <a:ext cx="1219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>
                <a:effectLst/>
                <a:latin typeface="Arial" charset="0"/>
              </a:rPr>
              <a:t>Exhibit 3</a:t>
            </a:r>
            <a:r>
              <a:rPr lang="en-US" sz="1200" b="1">
                <a:effectLst/>
                <a:latin typeface="Arial" charset="0"/>
                <a:cs typeface="Arial" charset="0"/>
              </a:rPr>
              <a:t>–</a:t>
            </a:r>
            <a:r>
              <a:rPr lang="en-US" sz="1200" b="1">
                <a:effectLst/>
                <a:latin typeface="Arial" charset="0"/>
              </a:rPr>
              <a:t>1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40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Taking a Business Global</a:t>
            </a:r>
          </a:p>
        </p:txBody>
      </p:sp>
      <p:sp>
        <p:nvSpPr>
          <p:cNvPr id="922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smtClean="0"/>
              <a:t>Global Trade Agreements</a:t>
            </a:r>
          </a:p>
          <a:p>
            <a:pPr lvl="1" eaLnBrk="1" hangingPunct="1"/>
            <a:r>
              <a:rPr lang="en-US" smtClean="0"/>
              <a:t>General Agreement on Tariffs and Trade (GATT)</a:t>
            </a:r>
          </a:p>
          <a:p>
            <a:pPr lvl="1" eaLnBrk="1" hangingPunct="1"/>
            <a:r>
              <a:rPr lang="en-US" smtClean="0"/>
              <a:t>North American Free Trade Agreement</a:t>
            </a:r>
          </a:p>
          <a:p>
            <a:pPr lvl="2" eaLnBrk="1" hangingPunct="1"/>
            <a:r>
              <a:rPr lang="en-US" smtClean="0"/>
              <a:t>United States, Canada, and Mexico</a:t>
            </a:r>
          </a:p>
          <a:p>
            <a:pPr lvl="1" eaLnBrk="1" hangingPunct="1"/>
            <a:r>
              <a:rPr lang="en-US" smtClean="0"/>
              <a:t>Association of Southeast Asian Nations (ASEAN)</a:t>
            </a:r>
          </a:p>
          <a:p>
            <a:pPr eaLnBrk="1" hangingPunct="1"/>
            <a:r>
              <a:rPr lang="en-US" smtClean="0"/>
              <a:t>Trade Alliances</a:t>
            </a:r>
          </a:p>
          <a:p>
            <a:pPr lvl="1" eaLnBrk="1" hangingPunct="1"/>
            <a:r>
              <a:rPr lang="en-US" smtClean="0"/>
              <a:t>European Union (EU)</a:t>
            </a:r>
          </a:p>
          <a:p>
            <a:pPr lvl="2" eaLnBrk="1" hangingPunct="1"/>
            <a:r>
              <a:rPr lang="en-US" smtClean="0"/>
              <a:t>A single market without national barriers to travel, employment, investment, and trade </a:t>
            </a:r>
          </a:p>
          <a:p>
            <a:pPr lvl="2" eaLnBrk="1" hangingPunct="1"/>
            <a:r>
              <a:rPr lang="en-US" smtClean="0"/>
              <a:t>Euro (</a:t>
            </a:r>
            <a:r>
              <a:rPr lang="en-US" smtClean="0">
                <a:cs typeface="Arial" charset="0"/>
              </a:rPr>
              <a:t>€)</a:t>
            </a:r>
            <a:r>
              <a:rPr lang="en-US" smtClean="0"/>
              <a:t>: single currency for the EU.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1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mtClean="0"/>
              <a:t>Classifying Global Village Businesses</a:t>
            </a:r>
          </a:p>
        </p:txBody>
      </p:sp>
      <p:sp>
        <p:nvSpPr>
          <p:cNvPr id="1024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Global Sourcing</a:t>
            </a:r>
          </a:p>
          <a:p>
            <a:pPr lvl="1" eaLnBrk="1" hangingPunct="1"/>
            <a:r>
              <a:rPr lang="en-US" smtClean="0"/>
              <a:t>The use of worldwide resources (outsourcing).</a:t>
            </a:r>
          </a:p>
          <a:p>
            <a:pPr eaLnBrk="1" hangingPunct="1"/>
            <a:r>
              <a:rPr lang="en-US" smtClean="0"/>
              <a:t>Importing</a:t>
            </a:r>
          </a:p>
          <a:p>
            <a:pPr lvl="1" eaLnBrk="1" hangingPunct="1"/>
            <a:r>
              <a:rPr lang="en-US" smtClean="0"/>
              <a:t>Domestic firm buys products from foreign firms and sells them in its home market.</a:t>
            </a:r>
          </a:p>
          <a:p>
            <a:pPr eaLnBrk="1" hangingPunct="1"/>
            <a:r>
              <a:rPr lang="en-US" smtClean="0"/>
              <a:t>Exporting</a:t>
            </a:r>
          </a:p>
          <a:p>
            <a:pPr lvl="1" eaLnBrk="1" hangingPunct="1"/>
            <a:r>
              <a:rPr lang="en-US" smtClean="0"/>
              <a:t>Domestic firm sells its locally-made products to foreign buyers in overseas markets.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0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90513"/>
            <a:ext cx="8077200" cy="12573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mtClean="0"/>
              <a:t>Classifying Global Village Businesses (cont’d)</a:t>
            </a:r>
          </a:p>
        </p:txBody>
      </p:sp>
      <p:sp>
        <p:nvSpPr>
          <p:cNvPr id="112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76400"/>
            <a:ext cx="8077200" cy="4419600"/>
          </a:xfrm>
        </p:spPr>
        <p:txBody>
          <a:bodyPr/>
          <a:lstStyle/>
          <a:p>
            <a:pPr eaLnBrk="1" hangingPunct="1"/>
            <a:r>
              <a:rPr lang="en-US" smtClean="0"/>
              <a:t>Licensing</a:t>
            </a:r>
          </a:p>
          <a:p>
            <a:pPr lvl="1" eaLnBrk="1" hangingPunct="1"/>
            <a:r>
              <a:rPr lang="en-US" smtClean="0"/>
              <a:t>One company allows another company to use its assets (intellectual property) for a fee.</a:t>
            </a:r>
          </a:p>
          <a:p>
            <a:pPr lvl="2" eaLnBrk="1" hangingPunct="1"/>
            <a:r>
              <a:rPr lang="en-US" smtClean="0"/>
              <a:t>Brand name, trademark, technology, patent, and copyright</a:t>
            </a:r>
          </a:p>
          <a:p>
            <a:pPr lvl="1" eaLnBrk="1" hangingPunct="1"/>
            <a:r>
              <a:rPr lang="en-US" smtClean="0"/>
              <a:t>Franchising</a:t>
            </a:r>
          </a:p>
          <a:p>
            <a:pPr lvl="2" eaLnBrk="1" hangingPunct="1"/>
            <a:r>
              <a:rPr lang="en-US" smtClean="0"/>
              <a:t>For a fee, a franchiser provides the franchisee with the assets and support to conduct a business using the franchiser’s business model for its operations.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90513"/>
            <a:ext cx="8077200" cy="12573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mtClean="0"/>
              <a:t>Classifying Global Village Businesses (cont’d)</a:t>
            </a:r>
          </a:p>
        </p:txBody>
      </p:sp>
      <p:sp>
        <p:nvSpPr>
          <p:cNvPr id="1229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76400"/>
            <a:ext cx="8077200" cy="4419600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smtClean="0"/>
              <a:t>Contracting</a:t>
            </a:r>
          </a:p>
          <a:p>
            <a:pPr lvl="1" eaLnBrk="1" hangingPunct="1"/>
            <a:r>
              <a:rPr lang="en-US" smtClean="0"/>
              <a:t>A company has a foreign firm manufacture the goods while retaining the marketing process.</a:t>
            </a:r>
          </a:p>
          <a:p>
            <a:pPr eaLnBrk="1" hangingPunct="1"/>
            <a:r>
              <a:rPr lang="en-US" smtClean="0"/>
              <a:t>Joint Venture</a:t>
            </a:r>
          </a:p>
          <a:p>
            <a:pPr lvl="1" eaLnBrk="1" hangingPunct="1"/>
            <a:r>
              <a:rPr lang="en-US" smtClean="0"/>
              <a:t>A enterprise that is created when firms agree to share in its ownership.</a:t>
            </a:r>
          </a:p>
          <a:p>
            <a:pPr eaLnBrk="1" hangingPunct="1"/>
            <a:r>
              <a:rPr lang="en-US" smtClean="0"/>
              <a:t> Direct Investment</a:t>
            </a:r>
          </a:p>
          <a:p>
            <a:pPr lvl="1" eaLnBrk="1" hangingPunct="1"/>
            <a:r>
              <a:rPr lang="en-US" smtClean="0"/>
              <a:t>Investment that occurs when a company builds or purchases operating facilities (subsidiaries) in a foreign country.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69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90513"/>
            <a:ext cx="8077200" cy="709612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smtClean="0"/>
              <a:t>Taking a Business Global (cont’d)</a:t>
            </a:r>
          </a:p>
        </p:txBody>
      </p:sp>
      <p:sp>
        <p:nvSpPr>
          <p:cNvPr id="13317" name="Text Box 4"/>
          <p:cNvSpPr txBox="1">
            <a:spLocks noChangeArrowheads="1"/>
          </p:cNvSpPr>
          <p:nvPr/>
        </p:nvSpPr>
        <p:spPr bwMode="auto">
          <a:xfrm>
            <a:off x="7467600" y="6324600"/>
            <a:ext cx="1219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>
                <a:effectLst/>
                <a:latin typeface="Arial" charset="0"/>
              </a:rPr>
              <a:t>Exhibit 3</a:t>
            </a:r>
            <a:r>
              <a:rPr lang="en-US" sz="1200" b="1">
                <a:effectLst/>
                <a:latin typeface="Arial" charset="0"/>
                <a:cs typeface="Arial" charset="0"/>
              </a:rPr>
              <a:t>–</a:t>
            </a:r>
            <a:r>
              <a:rPr lang="en-US" sz="1200" b="1">
                <a:effectLst/>
                <a:latin typeface="Arial" charset="0"/>
              </a:rPr>
              <a:t>2</a:t>
            </a:r>
          </a:p>
        </p:txBody>
      </p:sp>
      <p:pic>
        <p:nvPicPr>
          <p:cNvPr id="541706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600200"/>
            <a:ext cx="8077200" cy="244633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541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627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78000" y="228600"/>
            <a:ext cx="56134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566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357</Words>
  <Application>Microsoft Office PowerPoint</Application>
  <PresentationFormat>On-screen Show (4:3)</PresentationFormat>
  <Paragraphs>58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MGT492: Managing People &amp; Organizations</vt:lpstr>
      <vt:lpstr>Learning Outcomes for Chapter </vt:lpstr>
      <vt:lpstr>Learning Outcomes (cont’d)</vt:lpstr>
      <vt:lpstr>The Global Borderless Environment</vt:lpstr>
      <vt:lpstr>The Global Borderless Environment (cont’d)</vt:lpstr>
      <vt:lpstr>The Global Borderless Environment (cont’d)</vt:lpstr>
      <vt:lpstr>Trading Blocs</vt:lpstr>
      <vt:lpstr>Taking a Business Global</vt:lpstr>
      <vt:lpstr>Classifying Global Village Businesses</vt:lpstr>
      <vt:lpstr>Classifying Global Village Businesses (cont’d)</vt:lpstr>
      <vt:lpstr>Classifying Global Village Businesses (cont’d)</vt:lpstr>
      <vt:lpstr>Taking a Business Global (cont’d)</vt:lpstr>
      <vt:lpstr>Slide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Aisha</dc:creator>
  <cp:lastModifiedBy>NTS</cp:lastModifiedBy>
  <cp:revision>19</cp:revision>
  <dcterms:created xsi:type="dcterms:W3CDTF">2006-08-16T00:00:00Z</dcterms:created>
  <dcterms:modified xsi:type="dcterms:W3CDTF">2013-06-18T05:35:53Z</dcterms:modified>
</cp:coreProperties>
</file>