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9" r:id="rId3"/>
    <p:sldId id="271" r:id="rId4"/>
    <p:sldId id="272" r:id="rId5"/>
    <p:sldId id="273" r:id="rId6"/>
    <p:sldId id="274" r:id="rId7"/>
    <p:sldId id="275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MGT492: Managing People &amp; Organizations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5181600"/>
            <a:ext cx="4800600" cy="1219200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Lecture 4:Chapter 3: Environment: Culture, Ethics, Social Responsibility(contd.)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Instructor: Dr. Aisha </a:t>
            </a:r>
            <a:r>
              <a:rPr lang="en-US" dirty="0" err="1" smtClean="0">
                <a:solidFill>
                  <a:schemeClr val="tx1"/>
                </a:solidFill>
              </a:rPr>
              <a:t>Azhar</a:t>
            </a:r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COMSATS Virtual Campus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Last lecture overview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Management</a:t>
            </a:r>
          </a:p>
          <a:p>
            <a:r>
              <a:rPr lang="en-US" b="1" dirty="0" smtClean="0"/>
              <a:t>Organizational </a:t>
            </a:r>
            <a:r>
              <a:rPr lang="en-US" b="1" dirty="0" smtClean="0"/>
              <a:t>environment</a:t>
            </a:r>
          </a:p>
          <a:p>
            <a:r>
              <a:rPr lang="en-US" b="1" dirty="0" smtClean="0"/>
              <a:t>Five internal organizational factors</a:t>
            </a:r>
          </a:p>
          <a:p>
            <a:pPr lvl="1"/>
            <a:r>
              <a:rPr lang="en-US" b="1" dirty="0" smtClean="0"/>
              <a:t>Management and culture, mission, resources, systems approach, structure</a:t>
            </a:r>
          </a:p>
          <a:p>
            <a:r>
              <a:rPr lang="en-US" b="1" dirty="0" smtClean="0"/>
              <a:t>Three levels of organizational culture</a:t>
            </a:r>
          </a:p>
          <a:p>
            <a:pPr lvl="1"/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Organizational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tabLst>
                <a:tab pos="1879600" algn="l"/>
              </a:tabLst>
            </a:pPr>
            <a:r>
              <a:rPr lang="en-US" dirty="0" smtClean="0"/>
              <a:t>Learning the Organization’s Culture</a:t>
            </a:r>
          </a:p>
          <a:p>
            <a:pPr lvl="1">
              <a:tabLst>
                <a:tab pos="1879600" algn="l"/>
              </a:tabLst>
            </a:pPr>
            <a:r>
              <a:rPr lang="en-US" dirty="0" smtClean="0"/>
              <a:t>Heroes	</a:t>
            </a:r>
            <a:r>
              <a:rPr lang="en-US" dirty="0" smtClean="0">
                <a:cs typeface="Arial" charset="0"/>
              </a:rPr>
              <a:t>– </a:t>
            </a:r>
            <a:r>
              <a:rPr lang="en-US" dirty="0" smtClean="0"/>
              <a:t>Stories	</a:t>
            </a:r>
            <a:r>
              <a:rPr lang="en-US" dirty="0" smtClean="0">
                <a:cs typeface="Arial" charset="0"/>
              </a:rPr>
              <a:t>–</a:t>
            </a:r>
            <a:r>
              <a:rPr lang="en-US" dirty="0" smtClean="0"/>
              <a:t>Slogans</a:t>
            </a:r>
            <a:r>
              <a:rPr lang="en-US" dirty="0" smtClean="0">
                <a:cs typeface="Arial" charset="0"/>
              </a:rPr>
              <a:t>	–</a:t>
            </a:r>
            <a:r>
              <a:rPr lang="en-US" dirty="0" smtClean="0"/>
              <a:t>Symbols</a:t>
            </a:r>
          </a:p>
          <a:p>
            <a:pPr lvl="1">
              <a:tabLst>
                <a:tab pos="1879600" algn="l"/>
              </a:tabLst>
            </a:pPr>
            <a:r>
              <a:rPr lang="en-US" dirty="0" smtClean="0"/>
              <a:t>Ceremonies</a:t>
            </a:r>
          </a:p>
          <a:p>
            <a:pPr>
              <a:tabLst>
                <a:tab pos="1879600" algn="l"/>
              </a:tabLst>
            </a:pPr>
            <a:r>
              <a:rPr lang="en-US" dirty="0" smtClean="0"/>
              <a:t>Three Levels of Culture</a:t>
            </a:r>
          </a:p>
          <a:p>
            <a:pPr lvl="1">
              <a:tabLst>
                <a:tab pos="1879600" algn="l"/>
              </a:tabLst>
            </a:pPr>
            <a:r>
              <a:rPr lang="en-US" dirty="0" smtClean="0"/>
              <a:t>Level 1:	Behavior is the visible level of</a:t>
            </a:r>
            <a:br>
              <a:rPr lang="en-US" dirty="0" smtClean="0"/>
            </a:br>
            <a:r>
              <a:rPr lang="en-US" dirty="0" smtClean="0"/>
              <a:t>	cultural influence.</a:t>
            </a:r>
          </a:p>
          <a:p>
            <a:pPr lvl="1">
              <a:tabLst>
                <a:tab pos="1879600" algn="l"/>
              </a:tabLst>
            </a:pPr>
            <a:r>
              <a:rPr lang="en-US" dirty="0" smtClean="0"/>
              <a:t>Level 2:	Values and beliefs are evident in actions.</a:t>
            </a:r>
          </a:p>
          <a:p>
            <a:pPr lvl="1">
              <a:tabLst>
                <a:tab pos="1879600" algn="l"/>
              </a:tabLst>
            </a:pPr>
            <a:r>
              <a:rPr lang="en-US" dirty="0" smtClean="0"/>
              <a:t>Level 3:	Assumptions are values and beliefs that are deeply ingrained.</a:t>
            </a:r>
          </a:p>
          <a:p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8077200" cy="70961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smtClean="0"/>
              <a:t>Three Levels of Culture</a:t>
            </a:r>
          </a:p>
        </p:txBody>
      </p:sp>
      <p:pic>
        <p:nvPicPr>
          <p:cNvPr id="544778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4050" y="1752600"/>
            <a:ext cx="546735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4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Organizational Culture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tabLst>
                <a:tab pos="1879600" algn="l"/>
              </a:tabLst>
            </a:pPr>
            <a:r>
              <a:rPr lang="en-US" dirty="0" smtClean="0"/>
              <a:t>Strong Cultures</a:t>
            </a:r>
          </a:p>
          <a:p>
            <a:pPr lvl="1">
              <a:tabLst>
                <a:tab pos="1879600" algn="l"/>
              </a:tabLst>
            </a:pPr>
            <a:r>
              <a:rPr lang="en-US" dirty="0" smtClean="0"/>
              <a:t>Have employees who unconsciously know the shared assumptions; consciously know the values and beliefs and agree with them.</a:t>
            </a:r>
          </a:p>
          <a:p>
            <a:pPr lvl="2">
              <a:tabLst>
                <a:tab pos="1879600" algn="l"/>
              </a:tabLst>
            </a:pPr>
            <a:r>
              <a:rPr lang="en-US" dirty="0" smtClean="0"/>
              <a:t>Benefit from easier communications and cooperation; unity of direction and consensus.</a:t>
            </a:r>
          </a:p>
          <a:p>
            <a:pPr lvl="2">
              <a:tabLst>
                <a:tab pos="1879600" algn="l"/>
              </a:tabLst>
            </a:pPr>
            <a:r>
              <a:rPr lang="en-US" dirty="0" smtClean="0"/>
              <a:t>Danger is becoming stagnate.</a:t>
            </a:r>
          </a:p>
          <a:p>
            <a:pPr>
              <a:tabLst>
                <a:tab pos="1879600" algn="l"/>
              </a:tabLst>
            </a:pPr>
            <a:r>
              <a:rPr lang="en-US" dirty="0" smtClean="0"/>
              <a:t>Weak Cultures</a:t>
            </a:r>
          </a:p>
          <a:p>
            <a:pPr lvl="1">
              <a:tabLst>
                <a:tab pos="1879600" algn="l"/>
              </a:tabLst>
            </a:pPr>
            <a:r>
              <a:rPr lang="en-US" dirty="0" smtClean="0"/>
              <a:t>Have employees who do not behave as expected and do not agree with the shared values.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2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528638"/>
            <a:ext cx="7010400" cy="580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65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Organizational Culture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Managing, Changing, and Merging Cultures</a:t>
            </a:r>
          </a:p>
          <a:p>
            <a:pPr lvl="1"/>
            <a:r>
              <a:rPr lang="en-US" dirty="0" smtClean="0"/>
              <a:t>Symbolic Leaders</a:t>
            </a:r>
          </a:p>
          <a:p>
            <a:pPr lvl="2"/>
            <a:r>
              <a:rPr lang="en-US" dirty="0" smtClean="0"/>
              <a:t>Leaders who articulate a vision for the organization and reinforce the culture through slogans, symbols, and ceremonies.</a:t>
            </a:r>
          </a:p>
          <a:p>
            <a:r>
              <a:rPr lang="en-US" dirty="0" smtClean="0"/>
              <a:t>Learning Organizations</a:t>
            </a:r>
          </a:p>
          <a:p>
            <a:pPr lvl="1"/>
            <a:r>
              <a:rPr lang="en-US" dirty="0" smtClean="0"/>
              <a:t>Organizations with cultures that value sharing knowledge to adapt to the changing environment and continuously improve.</a:t>
            </a:r>
          </a:p>
          <a:p>
            <a:pPr lvl="2"/>
            <a:r>
              <a:rPr lang="en-US" dirty="0" smtClean="0"/>
              <a:t>Strong adaptive cultures are created through leadership and open sharing of knowledge and information.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External Environment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Customers</a:t>
            </a:r>
          </a:p>
          <a:p>
            <a:pPr lvl="1"/>
            <a:r>
              <a:rPr lang="en-US" b="1" dirty="0" smtClean="0"/>
              <a:t>Their needs decide what products businesses offer.</a:t>
            </a:r>
          </a:p>
          <a:p>
            <a:r>
              <a:rPr lang="en-US" b="1" dirty="0" smtClean="0"/>
              <a:t>Competition</a:t>
            </a:r>
          </a:p>
          <a:p>
            <a:pPr lvl="1"/>
            <a:r>
              <a:rPr lang="en-US" b="1" dirty="0" smtClean="0"/>
              <a:t>Competitors’ business practices often have to be duplicated to maintain customer value.</a:t>
            </a:r>
          </a:p>
          <a:p>
            <a:r>
              <a:rPr lang="en-US" b="1" dirty="0" smtClean="0"/>
              <a:t>Suppliers</a:t>
            </a:r>
          </a:p>
          <a:p>
            <a:pPr lvl="1"/>
            <a:r>
              <a:rPr lang="en-US" b="1" dirty="0" smtClean="0"/>
              <a:t>Poor quality suppliers mean poor quality products.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External Environment (cont’d)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Labor Force</a:t>
            </a:r>
          </a:p>
          <a:p>
            <a:pPr lvl="1"/>
            <a:r>
              <a:rPr lang="en-US" b="1" dirty="0" smtClean="0"/>
              <a:t>Quality labor is needed to produce quality products.</a:t>
            </a:r>
          </a:p>
          <a:p>
            <a:r>
              <a:rPr lang="en-US" b="1" dirty="0" smtClean="0"/>
              <a:t>Shareholders</a:t>
            </a:r>
          </a:p>
          <a:p>
            <a:pPr lvl="1"/>
            <a:r>
              <a:rPr lang="en-US" b="1" dirty="0" smtClean="0"/>
              <a:t>The board of directors monitors management and provide direction for the organization.</a:t>
            </a:r>
          </a:p>
          <a:p>
            <a:r>
              <a:rPr lang="en-US" b="1" dirty="0" smtClean="0"/>
              <a:t>Society</a:t>
            </a:r>
          </a:p>
          <a:p>
            <a:pPr lvl="1"/>
            <a:r>
              <a:rPr lang="en-US" b="1" dirty="0" smtClean="0"/>
              <a:t>Businesses are pressured by societal forces to behave in an acceptable manner.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External Environment (cont’d)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Technology</a:t>
            </a:r>
          </a:p>
          <a:p>
            <a:pPr lvl="1"/>
            <a:r>
              <a:rPr lang="en-US" b="1" dirty="0" smtClean="0"/>
              <a:t>Firms must stay current on technology to stay competitive and provide customer value.</a:t>
            </a:r>
          </a:p>
          <a:p>
            <a:r>
              <a:rPr lang="en-US" b="1" dirty="0" smtClean="0"/>
              <a:t>Economy</a:t>
            </a:r>
          </a:p>
          <a:p>
            <a:pPr lvl="1"/>
            <a:r>
              <a:rPr lang="en-US" b="1" dirty="0" smtClean="0"/>
              <a:t>Economic activity has both short and long-term effects on an organization’s ability to provide customer value. </a:t>
            </a:r>
          </a:p>
          <a:p>
            <a:r>
              <a:rPr lang="en-US" b="1" dirty="0" smtClean="0"/>
              <a:t>Government</a:t>
            </a:r>
          </a:p>
          <a:p>
            <a:pPr lvl="1"/>
            <a:r>
              <a:rPr lang="en-US" b="1" dirty="0" smtClean="0"/>
              <a:t>Policies, rules and regulations affect what, how much, and how business is conducted.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The External Environment (cont’d)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Technology</a:t>
            </a:r>
          </a:p>
          <a:p>
            <a:pPr lvl="1"/>
            <a:r>
              <a:rPr lang="en-US" b="1" dirty="0" smtClean="0"/>
              <a:t>Firms must stay current on technology to stay competitive and provide customer value.</a:t>
            </a:r>
          </a:p>
          <a:p>
            <a:r>
              <a:rPr lang="en-US" b="1" dirty="0" smtClean="0"/>
              <a:t>Economy</a:t>
            </a:r>
          </a:p>
          <a:p>
            <a:pPr lvl="1"/>
            <a:r>
              <a:rPr lang="en-US" b="1" dirty="0" smtClean="0"/>
              <a:t>Economic activity has both short and long-term effects on an organization’s ability to provide customer value. </a:t>
            </a:r>
          </a:p>
          <a:p>
            <a:r>
              <a:rPr lang="en-US" b="1" dirty="0" smtClean="0"/>
              <a:t>Government</a:t>
            </a:r>
          </a:p>
          <a:p>
            <a:pPr lvl="1"/>
            <a:r>
              <a:rPr lang="en-US" b="1" dirty="0" smtClean="0"/>
              <a:t>Policies, rules and regulations affect what, how much, and how business is conducted.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5800" name="Picture 8" descr="C:\My Documents\Books\South-Western\MF2e\MF2e GIFS\MF2e02-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533400"/>
            <a:ext cx="5886450" cy="582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5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90513"/>
            <a:ext cx="2743200" cy="892175"/>
          </a:xfrm>
        </p:spPr>
        <p:txBody>
          <a:bodyPr/>
          <a:lstStyle/>
          <a:p>
            <a:pPr eaLnBrk="1" hangingPunct="1">
              <a:defRPr/>
            </a:pPr>
            <a:r>
              <a:rPr lang="en-US" sz="2000" b="1" smtClean="0"/>
              <a:t>The Organizational Environment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45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Business Ethics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Simple Guides to Ethical Behavior</a:t>
            </a:r>
          </a:p>
          <a:p>
            <a:pPr lvl="1"/>
            <a:r>
              <a:rPr lang="en-US" b="1" i="1" dirty="0" smtClean="0"/>
              <a:t>Golden Rule</a:t>
            </a:r>
          </a:p>
          <a:p>
            <a:pPr lvl="2"/>
            <a:r>
              <a:rPr lang="en-US" b="1" dirty="0" smtClean="0"/>
              <a:t>“Do unto others as you would want them to do unto you.”</a:t>
            </a:r>
          </a:p>
          <a:p>
            <a:pPr lvl="1"/>
            <a:r>
              <a:rPr lang="en-US" b="1" i="1" dirty="0" smtClean="0"/>
              <a:t>Four-Way Test</a:t>
            </a:r>
          </a:p>
          <a:p>
            <a:pPr lvl="2"/>
            <a:r>
              <a:rPr lang="en-US" b="1" dirty="0" smtClean="0"/>
              <a:t>Is it the truth?	</a:t>
            </a:r>
            <a:r>
              <a:rPr lang="en-US" b="1" dirty="0" smtClean="0">
                <a:cs typeface="Arial" charset="0"/>
              </a:rPr>
              <a:t>• </a:t>
            </a:r>
            <a:r>
              <a:rPr lang="en-US" b="1" dirty="0" smtClean="0"/>
              <a:t>Is it fair to all concerned?</a:t>
            </a:r>
          </a:p>
          <a:p>
            <a:pPr lvl="2"/>
            <a:r>
              <a:rPr lang="en-US" b="1" dirty="0" smtClean="0"/>
              <a:t>Will it build goodwill and better friendship?</a:t>
            </a:r>
          </a:p>
          <a:p>
            <a:pPr lvl="2"/>
            <a:r>
              <a:rPr lang="en-US" b="1" dirty="0" smtClean="0"/>
              <a:t>Will it be beneficial to all concerned?</a:t>
            </a:r>
          </a:p>
          <a:p>
            <a:pPr lvl="1"/>
            <a:r>
              <a:rPr lang="en-US" b="1" dirty="0" smtClean="0"/>
              <a:t>Stakeholders’ Approach to Ethics</a:t>
            </a:r>
          </a:p>
          <a:p>
            <a:pPr lvl="2"/>
            <a:r>
              <a:rPr lang="en-US" b="1" dirty="0" smtClean="0"/>
              <a:t>Creating a win-win situation for all stakeholders so that everyone benefits from the decision.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Business Ethics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Managing Ethics</a:t>
            </a:r>
          </a:p>
          <a:p>
            <a:pPr lvl="1"/>
            <a:r>
              <a:rPr lang="en-US" dirty="0" smtClean="0"/>
              <a:t>Codes of ethics</a:t>
            </a:r>
          </a:p>
          <a:p>
            <a:pPr lvl="2"/>
            <a:r>
              <a:rPr lang="en-US" dirty="0" smtClean="0"/>
              <a:t>State the importance of conducting business in an ethical manner and provide guidelines for ethical behavior.</a:t>
            </a:r>
          </a:p>
          <a:p>
            <a:pPr lvl="1"/>
            <a:r>
              <a:rPr lang="en-US" dirty="0" smtClean="0"/>
              <a:t>Top management support and example</a:t>
            </a:r>
          </a:p>
          <a:p>
            <a:pPr lvl="2"/>
            <a:r>
              <a:rPr lang="en-US" dirty="0" smtClean="0"/>
              <a:t>The responsibility of top management to develop codes of ethics, train employees, and lead by example.</a:t>
            </a:r>
          </a:p>
          <a:p>
            <a:pPr lvl="1"/>
            <a:r>
              <a:rPr lang="en-US" dirty="0" smtClean="0"/>
              <a:t>Enforcing ethical behavior</a:t>
            </a:r>
          </a:p>
          <a:p>
            <a:pPr lvl="2"/>
            <a:r>
              <a:rPr lang="en-US" i="1" dirty="0" smtClean="0"/>
              <a:t>Whistle-blowers</a:t>
            </a:r>
            <a:r>
              <a:rPr lang="en-US" dirty="0" smtClean="0"/>
              <a:t> should not suffer negative consequences.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</a:t>
            </a:r>
            <a:r>
              <a:rPr lang="en-US">
                <a:cs typeface="Times New Roman" pitchFamily="18" charset="0"/>
              </a:rPr>
              <a:t>© 2003 by South-Western/Thomson Learning. All rights reserved. 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</a:t>
            </a:r>
            <a:r>
              <a:rPr lang="en-US">
                <a:cs typeface="Times New Roman" pitchFamily="18" charset="0"/>
              </a:rPr>
              <a:t>–</a:t>
            </a:r>
            <a:fld id="{92DB9BBE-4D9D-4A4F-B182-8FD259582AFE}" type="slidenum">
              <a:rPr lang="en-US"/>
              <a:pPr>
                <a:defRPr/>
              </a:pPr>
              <a:t>15</a:t>
            </a:fld>
            <a:endParaRPr lang="en-US"/>
          </a:p>
        </p:txBody>
      </p:sp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95300"/>
            <a:ext cx="8077200" cy="6477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smtClean="0"/>
              <a:t>Summary Code of Ethics of Exxon Company, USA</a:t>
            </a:r>
          </a:p>
        </p:txBody>
      </p:sp>
      <p:sp>
        <p:nvSpPr>
          <p:cNvPr id="24581" name="Text Box 4"/>
          <p:cNvSpPr txBox="1">
            <a:spLocks noChangeArrowheads="1"/>
          </p:cNvSpPr>
          <p:nvPr/>
        </p:nvSpPr>
        <p:spPr bwMode="auto">
          <a:xfrm>
            <a:off x="7467600" y="6324600"/>
            <a:ext cx="12192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>
                <a:effectLst/>
                <a:latin typeface="Arial" charset="0"/>
              </a:rPr>
              <a:t>Exhibit 2</a:t>
            </a:r>
            <a:r>
              <a:rPr lang="en-US" sz="1200" b="1">
                <a:effectLst/>
                <a:latin typeface="Arial" charset="0"/>
                <a:cs typeface="Arial" charset="0"/>
              </a:rPr>
              <a:t>–</a:t>
            </a:r>
            <a:r>
              <a:rPr lang="en-US" sz="1200" b="1">
                <a:effectLst/>
                <a:latin typeface="Arial" charset="0"/>
              </a:rPr>
              <a:t>7</a:t>
            </a:r>
          </a:p>
        </p:txBody>
      </p:sp>
      <p:pic>
        <p:nvPicPr>
          <p:cNvPr id="546834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0075" y="1600200"/>
            <a:ext cx="794385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46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</a:t>
            </a:r>
            <a:r>
              <a:rPr lang="en-US">
                <a:cs typeface="Times New Roman" pitchFamily="18" charset="0"/>
              </a:rPr>
              <a:t>© 2003 by South-Western/Thomson Learning. All rights reserved. </a:t>
            </a:r>
            <a:endParaRPr lang="en-US"/>
          </a:p>
        </p:txBody>
      </p:sp>
      <p:sp>
        <p:nvSpPr>
          <p:cNvPr id="4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</a:t>
            </a:r>
            <a:r>
              <a:rPr lang="en-US">
                <a:cs typeface="Times New Roman" pitchFamily="18" charset="0"/>
              </a:rPr>
              <a:t>–</a:t>
            </a:r>
            <a:fld id="{0F2A5BEE-9991-4D4F-8248-9A4EF0F6679C}" type="slidenum">
              <a:rPr lang="en-US"/>
              <a:pPr>
                <a:defRPr/>
              </a:pPr>
              <a:t>16</a:t>
            </a:fld>
            <a:endParaRPr lang="en-US"/>
          </a:p>
        </p:txBody>
      </p:sp>
      <p:pic>
        <p:nvPicPr>
          <p:cNvPr id="5765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611188"/>
            <a:ext cx="7620000" cy="519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6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76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Reorganization and Social Responsibility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Downsizing</a:t>
            </a:r>
          </a:p>
          <a:p>
            <a:pPr lvl="1"/>
            <a:r>
              <a:rPr lang="en-US" dirty="0" smtClean="0"/>
              <a:t>The process of cutting organizational resources (e.g., human resources) to get more done with less as a means of increasing productivity.</a:t>
            </a:r>
          </a:p>
          <a:p>
            <a:r>
              <a:rPr lang="en-US" b="1" dirty="0" smtClean="0"/>
              <a:t>Reengineering</a:t>
            </a:r>
          </a:p>
          <a:p>
            <a:pPr lvl="1"/>
            <a:r>
              <a:rPr lang="en-US" dirty="0" smtClean="0"/>
              <a:t>The radical redesign of work in a systematic manner to combine fragmented tasks into streamlined processes that save time and money by requiring fewer workers and far fewer managers.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583</Words>
  <Application>Microsoft Office PowerPoint</Application>
  <PresentationFormat>On-screen Show (4:3)</PresentationFormat>
  <Paragraphs>91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MGT492: Managing People &amp; Organizations</vt:lpstr>
      <vt:lpstr>Last lecture overview</vt:lpstr>
      <vt:lpstr>Organizational Culture</vt:lpstr>
      <vt:lpstr>Three Levels of Culture</vt:lpstr>
      <vt:lpstr>Organizational Culture (cont’d)</vt:lpstr>
      <vt:lpstr>Slide 6</vt:lpstr>
      <vt:lpstr>Organizational Culture (cont’d)</vt:lpstr>
      <vt:lpstr>The External Environment</vt:lpstr>
      <vt:lpstr>The External Environment (cont’d)</vt:lpstr>
      <vt:lpstr>The External Environment (cont’d)</vt:lpstr>
      <vt:lpstr>The External Environment (cont’d)</vt:lpstr>
      <vt:lpstr>The Organizational Environment</vt:lpstr>
      <vt:lpstr>Business Ethics</vt:lpstr>
      <vt:lpstr>Business Ethics (cont’d)</vt:lpstr>
      <vt:lpstr>Summary Code of Ethics of Exxon Company, USA</vt:lpstr>
      <vt:lpstr>Slide 16</vt:lpstr>
      <vt:lpstr>Reorganization and Social Responsibility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Aisha</dc:creator>
  <cp:lastModifiedBy>Administrator</cp:lastModifiedBy>
  <cp:revision>4</cp:revision>
  <dcterms:created xsi:type="dcterms:W3CDTF">2006-08-16T00:00:00Z</dcterms:created>
  <dcterms:modified xsi:type="dcterms:W3CDTF">2013-06-15T11:36:59Z</dcterms:modified>
</cp:coreProperties>
</file>