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300" r:id="rId4"/>
    <p:sldId id="301" r:id="rId5"/>
    <p:sldId id="302" r:id="rId6"/>
    <p:sldId id="303" r:id="rId7"/>
    <p:sldId id="304" r:id="rId8"/>
    <p:sldId id="306" r:id="rId9"/>
    <p:sldId id="282" r:id="rId10"/>
    <p:sldId id="284" r:id="rId11"/>
    <p:sldId id="285" r:id="rId12"/>
    <p:sldId id="286" r:id="rId13"/>
    <p:sldId id="287" r:id="rId14"/>
    <p:sldId id="289" r:id="rId15"/>
    <p:sldId id="290" r:id="rId16"/>
    <p:sldId id="291" r:id="rId17"/>
    <p:sldId id="292" r:id="rId18"/>
    <p:sldId id="29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MGT492: Managing People &amp;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5181600"/>
            <a:ext cx="4800600" cy="1219200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Lecture 3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Chapter </a:t>
            </a:r>
            <a:r>
              <a:rPr lang="en-US" dirty="0" smtClean="0">
                <a:solidFill>
                  <a:schemeClr val="tx1"/>
                </a:solidFill>
              </a:rPr>
              <a:t>1: </a:t>
            </a:r>
            <a:r>
              <a:rPr lang="en-US" dirty="0" smtClean="0">
                <a:solidFill>
                  <a:schemeClr val="tx1"/>
                </a:solidFill>
              </a:rPr>
              <a:t>Management (contd.)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Chapter 2: </a:t>
            </a:r>
            <a:r>
              <a:rPr lang="en-US" dirty="0" smtClean="0">
                <a:solidFill>
                  <a:schemeClr val="tx1"/>
                </a:solidFill>
              </a:rPr>
              <a:t>Environment: Culture, Ethics, Social Responsibility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Instructor: Dr. Aisha </a:t>
            </a:r>
            <a:r>
              <a:rPr lang="en-US" dirty="0" err="1" smtClean="0">
                <a:solidFill>
                  <a:schemeClr val="tx1"/>
                </a:solidFill>
              </a:rPr>
              <a:t>Azhar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COMSATS Virtual Campus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Skills &amp;Functions</a:t>
            </a:r>
          </a:p>
          <a:p>
            <a:r>
              <a:rPr lang="en-US" dirty="0" smtClean="0"/>
              <a:t>Management Roles</a:t>
            </a:r>
          </a:p>
          <a:p>
            <a:pPr lvl="1"/>
            <a:r>
              <a:rPr lang="en-US" dirty="0" smtClean="0"/>
              <a:t>Interpersonal, informational, decisional</a:t>
            </a:r>
          </a:p>
          <a:p>
            <a:r>
              <a:rPr lang="en-US" dirty="0" smtClean="0"/>
              <a:t>Three levels of management</a:t>
            </a:r>
          </a:p>
          <a:p>
            <a:pPr lvl="1"/>
            <a:r>
              <a:rPr lang="en-US" dirty="0" smtClean="0"/>
              <a:t>Top, middle, first-line, non-management operative staff</a:t>
            </a:r>
          </a:p>
          <a:p>
            <a:r>
              <a:rPr lang="en-US" dirty="0" smtClean="0"/>
              <a:t>Types of managers</a:t>
            </a:r>
          </a:p>
          <a:p>
            <a:pPr lvl="1"/>
            <a:r>
              <a:rPr lang="en-US" dirty="0" smtClean="0"/>
              <a:t>General, functional, </a:t>
            </a:r>
            <a:r>
              <a:rPr lang="en-US" dirty="0" smtClean="0"/>
              <a:t>project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Large versus Small Business Managers</a:t>
            </a:r>
          </a:p>
        </p:txBody>
      </p:sp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7772400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7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smtClean="0"/>
              <a:t>Large versus Small Business Managers (cont’d)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5800" y="1219200"/>
            <a:ext cx="7848600" cy="4724400"/>
            <a:chOff x="864" y="873"/>
            <a:chExt cx="4176" cy="2574"/>
          </a:xfrm>
        </p:grpSpPr>
        <p:pic>
          <p:nvPicPr>
            <p:cNvPr id="26628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" y="873"/>
              <a:ext cx="1662" cy="2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29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6" y="881"/>
              <a:ext cx="2544" cy="2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10810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Differences among For-Profit and Non-Profit Organizations</a:t>
            </a:r>
            <a:endParaRPr lang="en-US" dirty="0"/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For Profit</a:t>
            </a:r>
          </a:p>
          <a:p>
            <a:pPr lvl="1"/>
            <a:r>
              <a:rPr lang="en-US" dirty="0" smtClean="0"/>
              <a:t>Primary purpose is bottom-line profit</a:t>
            </a:r>
          </a:p>
          <a:p>
            <a:pPr lvl="1"/>
            <a:r>
              <a:rPr lang="en-US" dirty="0" smtClean="0"/>
              <a:t>Revenues: generated through sales</a:t>
            </a:r>
          </a:p>
          <a:p>
            <a:pPr lvl="1"/>
            <a:r>
              <a:rPr lang="en-US" dirty="0" smtClean="0"/>
              <a:t>Staffing: primarily all paid employees</a:t>
            </a:r>
          </a:p>
          <a:p>
            <a:r>
              <a:rPr lang="en-US" sz="2400" dirty="0" smtClean="0"/>
              <a:t>Not-for-Profit</a:t>
            </a:r>
          </a:p>
          <a:p>
            <a:pPr lvl="1"/>
            <a:r>
              <a:rPr lang="en-US" dirty="0" smtClean="0"/>
              <a:t>Non-governmental Organizations</a:t>
            </a:r>
          </a:p>
          <a:p>
            <a:pPr lvl="2"/>
            <a:r>
              <a:rPr lang="en-US" sz="2400" dirty="0" smtClean="0"/>
              <a:t>Mission-driven</a:t>
            </a:r>
          </a:p>
          <a:p>
            <a:pPr lvl="2"/>
            <a:r>
              <a:rPr lang="en-US" sz="2400" dirty="0" smtClean="0"/>
              <a:t>Profits are the objective</a:t>
            </a:r>
          </a:p>
          <a:p>
            <a:pPr lvl="2"/>
            <a:r>
              <a:rPr lang="en-US" sz="2400" dirty="0" smtClean="0"/>
              <a:t>No individual owners</a:t>
            </a:r>
          </a:p>
          <a:p>
            <a:pPr lvl="2"/>
            <a:r>
              <a:rPr lang="en-US" sz="2400" dirty="0" smtClean="0"/>
              <a:t>Revenues: raised through donations, grants, memberships and investments as well as sales or fees</a:t>
            </a:r>
          </a:p>
          <a:p>
            <a:pPr lvl="2"/>
            <a:r>
              <a:rPr lang="en-US" sz="2400" dirty="0" smtClean="0"/>
              <a:t>Staffing: volunteer or paid workers</a:t>
            </a:r>
            <a:endParaRPr lang="en-US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Not-for-profit (contd.)</a:t>
            </a:r>
          </a:p>
          <a:p>
            <a:pPr lvl="1"/>
            <a:r>
              <a:rPr lang="en-US" smtClean="0"/>
              <a:t>Governmental Organizations: mission driven</a:t>
            </a:r>
          </a:p>
          <a:p>
            <a:pPr lvl="1"/>
            <a:r>
              <a:rPr lang="en-US" smtClean="0"/>
              <a:t>Profits are not the goal</a:t>
            </a:r>
          </a:p>
          <a:p>
            <a:pPr lvl="1"/>
            <a:r>
              <a:rPr lang="en-US" smtClean="0"/>
              <a:t>Ownership is an entity of a function of government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Revenues: raised through taxes, fees and sales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Staffing: primarily all paid employees, with some entities relying on volunteers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Entrepreneurship: </a:t>
            </a:r>
          </a:p>
          <a:p>
            <a:pPr lvl="1"/>
            <a:r>
              <a:rPr lang="en-US" dirty="0" smtClean="0"/>
              <a:t>Creating new products or processes, entering new markets, or creating new business ventures and organizations.</a:t>
            </a:r>
          </a:p>
          <a:p>
            <a:r>
              <a:rPr lang="en-US" dirty="0" smtClean="0"/>
              <a:t>Knowledge Management</a:t>
            </a:r>
          </a:p>
          <a:p>
            <a:pPr lvl="1"/>
            <a:r>
              <a:rPr lang="en-US" dirty="0" smtClean="0"/>
              <a:t>Involving everyone in an organization in sharing knowledge and applying it continuously to improve products and processes.</a:t>
            </a:r>
          </a:p>
          <a:p>
            <a:pPr lvl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	</a:t>
            </a:r>
          </a:p>
          <a:p>
            <a:pPr>
              <a:buNone/>
            </a:pPr>
            <a:r>
              <a:rPr lang="en-US" sz="3600" b="1" dirty="0" smtClean="0"/>
              <a:t>	</a:t>
            </a:r>
            <a:r>
              <a:rPr lang="en-US" sz="3600" b="1" dirty="0" smtClean="0"/>
              <a:t>Chapter 2:</a:t>
            </a:r>
            <a:r>
              <a:rPr lang="en-US" sz="3600" b="1" dirty="0" smtClean="0"/>
              <a:t> Environment: Culture, </a:t>
            </a:r>
            <a:r>
              <a:rPr lang="en-US" sz="3600" b="1" dirty="0" smtClean="0"/>
              <a:t>			      Ethics</a:t>
            </a:r>
            <a:r>
              <a:rPr lang="en-US" sz="3600" b="1" dirty="0" smtClean="0"/>
              <a:t>, Social Responsibility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ln/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r>
              <a:rPr lang="en-US"/>
              <a:t>Learning Outcomes</a:t>
            </a:r>
          </a:p>
        </p:txBody>
      </p:sp>
      <p:pic>
        <p:nvPicPr>
          <p:cNvPr id="55297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295400"/>
            <a:ext cx="811530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Internal Environment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900" b="1" dirty="0" smtClean="0"/>
              <a:t>Management and Culture</a:t>
            </a:r>
          </a:p>
          <a:p>
            <a:pPr lvl="1"/>
            <a:r>
              <a:rPr lang="en-US" sz="3600" b="1" dirty="0" smtClean="0"/>
              <a:t>Organizational culture</a:t>
            </a:r>
          </a:p>
          <a:p>
            <a:pPr lvl="2"/>
            <a:r>
              <a:rPr lang="en-US" sz="3100" b="1" dirty="0" smtClean="0"/>
              <a:t>The shared values, beliefs, and assumptions of how its members should behave.</a:t>
            </a:r>
          </a:p>
          <a:p>
            <a:r>
              <a:rPr lang="en-US" sz="3900" b="1" dirty="0" smtClean="0"/>
              <a:t>Mission</a:t>
            </a:r>
          </a:p>
          <a:p>
            <a:pPr lvl="1"/>
            <a:r>
              <a:rPr lang="en-US" sz="3600" b="1" dirty="0" smtClean="0"/>
              <a:t>A organization’s purpose or reason for being</a:t>
            </a:r>
          </a:p>
          <a:p>
            <a:pPr lvl="2"/>
            <a:r>
              <a:rPr lang="en-US" sz="3100" b="1" dirty="0" smtClean="0"/>
              <a:t>Top management’s responsibility to develop a mission with clear measurable objectives.</a:t>
            </a:r>
          </a:p>
          <a:p>
            <a:pPr lvl="2"/>
            <a:r>
              <a:rPr lang="en-US" sz="3100" b="1" dirty="0" smtClean="0"/>
              <a:t>States the unique advantage the firm offers to customers that differentiates it from its competitors.</a:t>
            </a:r>
          </a:p>
          <a:p>
            <a:pPr lvl="2"/>
            <a:r>
              <a:rPr lang="en-US" sz="3100" b="1" dirty="0" smtClean="0"/>
              <a:t>Is relevant to all stakeholders’ interests.</a:t>
            </a:r>
            <a:endParaRPr lang="en-US" sz="2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Express 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1524000"/>
            <a:ext cx="81629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4" descr="FedEx Corporation Logo"/>
          <p:cNvPicPr>
            <a:picLocks noChangeAspect="1" noChangeArrowheads="1"/>
          </p:cNvPicPr>
          <p:nvPr/>
        </p:nvPicPr>
        <p:blipFill>
          <a:blip r:embed="rId3" cstate="print"/>
          <a:srcRect l="4706" t="12122"/>
          <a:stretch>
            <a:fillRect/>
          </a:stretch>
        </p:blipFill>
        <p:spPr bwMode="auto">
          <a:xfrm>
            <a:off x="3581400" y="4953000"/>
            <a:ext cx="2795588" cy="1000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Internal Environment Means and Ends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Ends</a:t>
            </a:r>
          </a:p>
          <a:p>
            <a:r>
              <a:rPr lang="en-US" b="1" dirty="0" smtClean="0"/>
              <a:t>Mission</a:t>
            </a:r>
          </a:p>
          <a:p>
            <a:r>
              <a:rPr lang="en-US" b="1" dirty="0" smtClean="0"/>
              <a:t>Means (how mission is attained)</a:t>
            </a:r>
          </a:p>
          <a:p>
            <a:r>
              <a:rPr lang="en-US" b="1" dirty="0" smtClean="0"/>
              <a:t>Management and culture</a:t>
            </a:r>
          </a:p>
          <a:p>
            <a:r>
              <a:rPr lang="en-US" b="1" dirty="0" smtClean="0"/>
              <a:t>Resources</a:t>
            </a:r>
          </a:p>
          <a:p>
            <a:r>
              <a:rPr lang="en-US" b="1" dirty="0" smtClean="0"/>
              <a:t>Systems </a:t>
            </a:r>
            <a:r>
              <a:rPr lang="en-US" b="1" dirty="0" smtClean="0"/>
              <a:t>process</a:t>
            </a:r>
            <a:endParaRPr lang="en-US" b="1" dirty="0" smtClean="0"/>
          </a:p>
          <a:p>
            <a:r>
              <a:rPr lang="en-US" b="1" dirty="0" smtClean="0"/>
              <a:t>Quality </a:t>
            </a:r>
          </a:p>
          <a:p>
            <a:pPr lvl="1"/>
            <a:r>
              <a:rPr lang="en-US" b="1" dirty="0" smtClean="0"/>
              <a:t>Total quality management</a:t>
            </a:r>
          </a:p>
          <a:p>
            <a:r>
              <a:rPr lang="en-US" b="1" dirty="0" smtClean="0"/>
              <a:t>Structure</a:t>
            </a:r>
          </a:p>
          <a:p>
            <a:endParaRPr lang="en-US" b="1" dirty="0" smtClean="0"/>
          </a:p>
          <a:p>
            <a:pPr lvl="1">
              <a:buNone/>
            </a:pPr>
            <a:endParaRPr lang="en-US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Internal Environment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Autofit/>
          </a:bodyPr>
          <a:lstStyle/>
          <a:p>
            <a:pPr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Resources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Human resources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Physical resources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Financial resources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Informational resources</a:t>
            </a:r>
          </a:p>
          <a:p>
            <a:pPr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Systems Process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The method used to transform inputs into outputs.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Process components</a:t>
            </a:r>
          </a:p>
          <a:p>
            <a:pPr lvl="2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Inputs	</a:t>
            </a:r>
            <a:r>
              <a:rPr lang="en-US" b="1" dirty="0" smtClean="0">
                <a:cs typeface="Arial" charset="0"/>
              </a:rPr>
              <a:t>• </a:t>
            </a:r>
            <a:r>
              <a:rPr lang="en-US" b="1" dirty="0" smtClean="0"/>
              <a:t>Transformation	</a:t>
            </a:r>
            <a:r>
              <a:rPr lang="en-US" b="1" dirty="0" smtClean="0">
                <a:cs typeface="Arial" charset="0"/>
              </a:rPr>
              <a:t>• </a:t>
            </a:r>
            <a:r>
              <a:rPr lang="en-US" b="1" dirty="0" smtClean="0"/>
              <a:t>Outputs	</a:t>
            </a:r>
            <a:r>
              <a:rPr lang="en-US" b="1" dirty="0" smtClean="0">
                <a:cs typeface="Arial" charset="0"/>
              </a:rPr>
              <a:t>• </a:t>
            </a:r>
            <a:r>
              <a:rPr lang="en-US" b="1" dirty="0" smtClean="0"/>
              <a:t>Feedback</a:t>
            </a:r>
          </a:p>
          <a:p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The Systems Process</a:t>
            </a:r>
          </a:p>
        </p:txBody>
      </p:sp>
      <p:pic>
        <p:nvPicPr>
          <p:cNvPr id="542728" name="Picture 8" descr="C:\My Documents\Books\South-Western\MF2e\MF2e GIFS\MF2e02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863" y="1603375"/>
            <a:ext cx="7532687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2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The Internal Environment (cont’d)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 eaLnBrk="1" hangingPunct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Quality</a:t>
            </a:r>
          </a:p>
          <a:p>
            <a:pPr lvl="1" eaLnBrk="1" hangingPunct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Comparing actual use to requirements to determine value.</a:t>
            </a:r>
          </a:p>
          <a:p>
            <a:pPr eaLnBrk="1" hangingPunct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Customer value</a:t>
            </a:r>
          </a:p>
          <a:p>
            <a:pPr lvl="1" eaLnBrk="1" hangingPunct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The purchasing benefits used by customers to determine whether or not to buy a product.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Internal Environment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Total Quality Management (TQM)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Focusing the organization on the customer to continually improve product value.</a:t>
            </a:r>
          </a:p>
          <a:p>
            <a:pPr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Structure</a:t>
            </a:r>
          </a:p>
          <a:p>
            <a:pPr lvl="1">
              <a:tabLst>
                <a:tab pos="2114550" algn="l"/>
                <a:tab pos="4403725" algn="l"/>
                <a:tab pos="6061075" algn="l"/>
              </a:tabLst>
            </a:pPr>
            <a:r>
              <a:rPr lang="en-US" b="1" dirty="0" smtClean="0"/>
              <a:t>The way in which resources are grouped to effectively achieve the organization’s mission.</a:t>
            </a:r>
          </a:p>
          <a:p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Internal Environment Components</a:t>
            </a:r>
          </a:p>
        </p:txBody>
      </p:sp>
      <p:pic>
        <p:nvPicPr>
          <p:cNvPr id="543750" name="Picture 6" descr="C:\My Documents\Books\South-Western\MF2e\MF2e GIFS\MF2e02-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8200" y="1246188"/>
            <a:ext cx="4926013" cy="492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among for-profit and non-profit organizations</a:t>
            </a:r>
          </a:p>
          <a:p>
            <a:r>
              <a:rPr lang="en-US" dirty="0" smtClean="0"/>
              <a:t>Characteristics of global </a:t>
            </a:r>
            <a:r>
              <a:rPr lang="en-US" dirty="0" smtClean="0"/>
              <a:t>competition</a:t>
            </a:r>
          </a:p>
          <a:p>
            <a:r>
              <a:rPr lang="en-US" dirty="0" smtClean="0"/>
              <a:t>Organizational </a:t>
            </a:r>
            <a:r>
              <a:rPr lang="en-US" dirty="0" smtClean="0"/>
              <a:t>environment</a:t>
            </a:r>
          </a:p>
          <a:p>
            <a:r>
              <a:rPr lang="en-US" dirty="0" smtClean="0"/>
              <a:t>Five internal organizational factors</a:t>
            </a:r>
          </a:p>
          <a:p>
            <a:pPr lvl="1"/>
            <a:r>
              <a:rPr lang="en-US" dirty="0" smtClean="0"/>
              <a:t>Management and culture, mission, resources, systems approach</a:t>
            </a:r>
            <a:r>
              <a:rPr lang="en-US" smtClean="0"/>
              <a:t>, </a:t>
            </a:r>
            <a:r>
              <a:rPr lang="en-US" smtClean="0"/>
              <a:t>structure</a:t>
            </a:r>
            <a:endParaRPr lang="en-US" dirty="0" smtClean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465</Words>
  <Application>Microsoft Office PowerPoint</Application>
  <PresentationFormat>On-screen Show (4:3)</PresentationFormat>
  <Paragraphs>91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MGT492: Managing People &amp; Organizations</vt:lpstr>
      <vt:lpstr>Overview of Last Lecture</vt:lpstr>
      <vt:lpstr>Large versus Small Business Managers</vt:lpstr>
      <vt:lpstr>Large versus Small Business Managers (cont’d)</vt:lpstr>
      <vt:lpstr>Differences among For-Profit and Non-Profit Organizations</vt:lpstr>
      <vt:lpstr>Slide 6</vt:lpstr>
      <vt:lpstr>Slide 7</vt:lpstr>
      <vt:lpstr>Slide 8</vt:lpstr>
      <vt:lpstr>Learning Outcomes</vt:lpstr>
      <vt:lpstr>The Internal Environment</vt:lpstr>
      <vt:lpstr>Federal Express Mission Statement</vt:lpstr>
      <vt:lpstr>Internal Environment Means and Ends</vt:lpstr>
      <vt:lpstr>The Internal Environment (cont’d)</vt:lpstr>
      <vt:lpstr>The Systems Process</vt:lpstr>
      <vt:lpstr>The Internal Environment (cont’d)</vt:lpstr>
      <vt:lpstr>The Internal Environment (cont’d)</vt:lpstr>
      <vt:lpstr>Internal Environment Components</vt:lpstr>
      <vt:lpstr>Today’s lecture overview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MGT492: Managing People &amp; Organizations</dc:title>
  <dc:creator>Aisha</dc:creator>
  <cp:lastModifiedBy>Administrator</cp:lastModifiedBy>
  <cp:revision>44</cp:revision>
  <dcterms:created xsi:type="dcterms:W3CDTF">2006-08-16T00:00:00Z</dcterms:created>
  <dcterms:modified xsi:type="dcterms:W3CDTF">2013-06-15T10:30:46Z</dcterms:modified>
</cp:coreProperties>
</file>