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9" r:id="rId4"/>
    <p:sldId id="260" r:id="rId5"/>
    <p:sldId id="27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MGT492: Managing People &amp;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5181600"/>
            <a:ext cx="4800600" cy="12192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 smtClean="0">
                <a:solidFill>
                  <a:schemeClr val="tx1"/>
                </a:solidFill>
              </a:rPr>
              <a:t>2</a:t>
            </a:r>
          </a:p>
          <a:p>
            <a:pPr algn="l"/>
            <a:r>
              <a:rPr lang="en-US" smtClean="0">
                <a:solidFill>
                  <a:schemeClr val="tx1"/>
                </a:solidFill>
              </a:rPr>
              <a:t>Chapter 1: </a:t>
            </a:r>
            <a:r>
              <a:rPr lang="en-US" dirty="0" smtClean="0">
                <a:solidFill>
                  <a:schemeClr val="tx1"/>
                </a:solidFill>
              </a:rPr>
              <a:t>Management </a:t>
            </a:r>
            <a:r>
              <a:rPr lang="en-US" dirty="0" smtClean="0">
                <a:solidFill>
                  <a:schemeClr val="tx1"/>
                </a:solidFill>
              </a:rPr>
              <a:t>(contd.)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Instructor: Dr. Aisha </a:t>
            </a:r>
            <a:r>
              <a:rPr lang="en-US" dirty="0" err="1" smtClean="0">
                <a:solidFill>
                  <a:schemeClr val="tx1"/>
                </a:solidFill>
              </a:rPr>
              <a:t>Azhar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COMSATS Virtual Campus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Overview</a:t>
            </a:r>
          </a:p>
          <a:p>
            <a:r>
              <a:rPr lang="en-US" dirty="0" smtClean="0"/>
              <a:t>Evaluation Criteria</a:t>
            </a:r>
          </a:p>
          <a:p>
            <a:r>
              <a:rPr lang="en-US" dirty="0" smtClean="0"/>
              <a:t>Introduction to Management (chapter 1)</a:t>
            </a:r>
          </a:p>
          <a:p>
            <a:pPr lvl="1"/>
            <a:r>
              <a:rPr lang="en-US" dirty="0" smtClean="0"/>
              <a:t>What is manager</a:t>
            </a:r>
          </a:p>
          <a:p>
            <a:pPr lvl="1"/>
            <a:r>
              <a:rPr lang="en-US" dirty="0" smtClean="0"/>
              <a:t>Manager resources</a:t>
            </a:r>
          </a:p>
          <a:p>
            <a:pPr lvl="1"/>
            <a:r>
              <a:rPr lang="en-US" dirty="0" smtClean="0"/>
              <a:t>Manager’s qualities &amp; skills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Do Managers Do?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Management Functions</a:t>
            </a:r>
          </a:p>
          <a:p>
            <a:pPr lvl="1" eaLnBrk="1" hangingPunct="1"/>
            <a:r>
              <a:rPr lang="en-US" dirty="0" smtClean="0"/>
              <a:t>Planning</a:t>
            </a:r>
          </a:p>
          <a:p>
            <a:pPr lvl="2" eaLnBrk="1" hangingPunct="1"/>
            <a:r>
              <a:rPr lang="en-US" dirty="0" smtClean="0"/>
              <a:t>Setting objectives and determining in advance exactly how the objectives will be met. </a:t>
            </a:r>
          </a:p>
          <a:p>
            <a:pPr lvl="1" eaLnBrk="1" hangingPunct="1"/>
            <a:r>
              <a:rPr lang="en-US" dirty="0" smtClean="0"/>
              <a:t>Organizing</a:t>
            </a:r>
          </a:p>
          <a:p>
            <a:pPr lvl="2" eaLnBrk="1" hangingPunct="1"/>
            <a:r>
              <a:rPr lang="en-US" dirty="0" smtClean="0"/>
              <a:t>Delegating and coordinating tasks and resources to achieve objectives.</a:t>
            </a:r>
          </a:p>
          <a:p>
            <a:pPr lvl="1" eaLnBrk="1" hangingPunct="1"/>
            <a:r>
              <a:rPr lang="en-US" dirty="0" smtClean="0"/>
              <a:t>Leading</a:t>
            </a:r>
          </a:p>
          <a:p>
            <a:pPr lvl="2" eaLnBrk="1" hangingPunct="1"/>
            <a:r>
              <a:rPr lang="en-US" dirty="0" smtClean="0"/>
              <a:t>Influencing employees to work toward achieving objectives.</a:t>
            </a:r>
          </a:p>
          <a:p>
            <a:pPr lvl="1" eaLnBrk="1" hangingPunct="1"/>
            <a:r>
              <a:rPr lang="en-US" dirty="0" smtClean="0"/>
              <a:t>Controlling</a:t>
            </a:r>
          </a:p>
          <a:p>
            <a:pPr lvl="2" eaLnBrk="1" hangingPunct="1"/>
            <a:r>
              <a:rPr lang="en-US" dirty="0" smtClean="0"/>
              <a:t>Establishing and implementing mechanisms to ensure that objectives are achieved.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17513"/>
            <a:ext cx="8077200" cy="575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Skills and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76400"/>
            <a:ext cx="600075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Management Roles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Management Role Categories (Mintzberg)</a:t>
            </a:r>
          </a:p>
          <a:p>
            <a:pPr lvl="1" eaLnBrk="1" hangingPunct="1"/>
            <a:r>
              <a:rPr lang="en-US" smtClean="0"/>
              <a:t>Interpersonal</a:t>
            </a:r>
          </a:p>
          <a:p>
            <a:pPr lvl="2" eaLnBrk="1" hangingPunct="1"/>
            <a:r>
              <a:rPr lang="en-US" smtClean="0"/>
              <a:t>Figurehead, leader, liaison</a:t>
            </a:r>
          </a:p>
          <a:p>
            <a:pPr lvl="1" eaLnBrk="1" hangingPunct="1"/>
            <a:r>
              <a:rPr lang="en-US" smtClean="0"/>
              <a:t>Informational</a:t>
            </a:r>
          </a:p>
          <a:p>
            <a:pPr lvl="2" eaLnBrk="1" hangingPunct="1"/>
            <a:r>
              <a:rPr lang="en-US" smtClean="0"/>
              <a:t>Monitor, disseminator, spokesperson</a:t>
            </a:r>
          </a:p>
          <a:p>
            <a:pPr lvl="1" eaLnBrk="1" hangingPunct="1"/>
            <a:r>
              <a:rPr lang="en-US" smtClean="0"/>
              <a:t>Decisional</a:t>
            </a:r>
          </a:p>
          <a:p>
            <a:pPr lvl="2" eaLnBrk="1" hangingPunct="1"/>
            <a:r>
              <a:rPr lang="en-US" smtClean="0"/>
              <a:t>Entrepreneur, disturbance handler, resource allocator, negotiator</a:t>
            </a:r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Ten Roles Managers Play</a:t>
            </a:r>
          </a:p>
        </p:txBody>
      </p:sp>
      <p:pic>
        <p:nvPicPr>
          <p:cNvPr id="5673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87500"/>
            <a:ext cx="7924800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8077200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6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Differences Among Managers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/>
              <a:t>The Three Levels of Management</a:t>
            </a:r>
          </a:p>
          <a:p>
            <a:pPr lvl="1" eaLnBrk="1" hangingPunct="1"/>
            <a:r>
              <a:rPr lang="en-US" smtClean="0"/>
              <a:t>Top managers</a:t>
            </a:r>
          </a:p>
          <a:p>
            <a:pPr lvl="2" eaLnBrk="1" hangingPunct="1"/>
            <a:r>
              <a:rPr lang="en-US" smtClean="0"/>
              <a:t>Chair of the board, CEO, president, vice president</a:t>
            </a:r>
          </a:p>
          <a:p>
            <a:pPr lvl="1" eaLnBrk="1" hangingPunct="1"/>
            <a:r>
              <a:rPr lang="en-US" smtClean="0"/>
              <a:t>Middle managers</a:t>
            </a:r>
          </a:p>
          <a:p>
            <a:pPr lvl="2" eaLnBrk="1" hangingPunct="1"/>
            <a:r>
              <a:rPr lang="en-US" smtClean="0"/>
              <a:t>Sales manager, branch manager, department head</a:t>
            </a:r>
          </a:p>
          <a:p>
            <a:pPr lvl="1" eaLnBrk="1" hangingPunct="1"/>
            <a:r>
              <a:rPr lang="en-US" smtClean="0"/>
              <a:t>First-line managers</a:t>
            </a:r>
          </a:p>
          <a:p>
            <a:pPr lvl="2" eaLnBrk="1" hangingPunct="1"/>
            <a:r>
              <a:rPr lang="en-US" smtClean="0"/>
              <a:t>Crew leader, supervisor, head nurse, and office manager</a:t>
            </a:r>
          </a:p>
          <a:p>
            <a:pPr lvl="1" eaLnBrk="1" hangingPunct="1"/>
            <a:r>
              <a:rPr lang="en-US" smtClean="0"/>
              <a:t>Non-management operative employees</a:t>
            </a:r>
          </a:p>
          <a:p>
            <a:pPr lvl="2" eaLnBrk="1" hangingPunct="1"/>
            <a:r>
              <a:rPr lang="en-US" smtClean="0"/>
              <a:t>Workers in the organization who are supervised by first-line managers.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Management Levels and Functional Areas</a:t>
            </a:r>
          </a:p>
        </p:txBody>
      </p:sp>
      <p:pic>
        <p:nvPicPr>
          <p:cNvPr id="5703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752600"/>
            <a:ext cx="81153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0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Types of Managers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mtClean="0"/>
              <a:t>General Managers</a:t>
            </a:r>
          </a:p>
          <a:p>
            <a:pPr lvl="1" eaLnBrk="1" hangingPunct="1"/>
            <a:r>
              <a:rPr lang="en-US" smtClean="0"/>
              <a:t>Supervise the activities of several departments.</a:t>
            </a:r>
          </a:p>
          <a:p>
            <a:pPr eaLnBrk="1" hangingPunct="1"/>
            <a:r>
              <a:rPr lang="en-US" smtClean="0"/>
              <a:t>Functional Managers</a:t>
            </a:r>
          </a:p>
          <a:p>
            <a:pPr lvl="1" eaLnBrk="1" hangingPunct="1"/>
            <a:r>
              <a:rPr lang="en-US" smtClean="0"/>
              <a:t>Supervise the activities of related tasks.</a:t>
            </a:r>
          </a:p>
          <a:p>
            <a:pPr lvl="1" eaLnBrk="1" hangingPunct="1"/>
            <a:r>
              <a:rPr lang="en-US" smtClean="0"/>
              <a:t>Common functional areas:</a:t>
            </a:r>
          </a:p>
          <a:p>
            <a:pPr lvl="2" eaLnBrk="1" hangingPunct="1"/>
            <a:r>
              <a:rPr lang="en-US" smtClean="0"/>
              <a:t>Marketing	</a:t>
            </a:r>
            <a:r>
              <a:rPr lang="en-US" smtClean="0">
                <a:cs typeface="Arial" charset="0"/>
              </a:rPr>
              <a:t>• </a:t>
            </a:r>
            <a:r>
              <a:rPr lang="en-US" smtClean="0"/>
              <a:t>Operations/production</a:t>
            </a:r>
          </a:p>
          <a:p>
            <a:pPr lvl="2" eaLnBrk="1" hangingPunct="1"/>
            <a:r>
              <a:rPr lang="en-US" smtClean="0"/>
              <a:t>Finance/accounting	</a:t>
            </a:r>
            <a:r>
              <a:rPr lang="en-US" smtClean="0">
                <a:cs typeface="Arial" charset="0"/>
              </a:rPr>
              <a:t>•</a:t>
            </a:r>
            <a:r>
              <a:rPr lang="en-US" smtClean="0"/>
              <a:t> Human resources management</a:t>
            </a:r>
          </a:p>
          <a:p>
            <a:pPr eaLnBrk="1" hangingPunct="1"/>
            <a:r>
              <a:rPr lang="en-US" smtClean="0"/>
              <a:t>Project Manager</a:t>
            </a:r>
          </a:p>
          <a:p>
            <a:pPr lvl="1" eaLnBrk="1" hangingPunct="1"/>
            <a:r>
              <a:rPr lang="en-US" smtClean="0"/>
              <a:t>Coordinates employees across several functional departments to accomplish a specific task.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Management Skills and Functions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Differences among management levels in skill needed and the functions performed:</a:t>
            </a:r>
          </a:p>
        </p:txBody>
      </p:sp>
      <p:pic>
        <p:nvPicPr>
          <p:cNvPr id="5724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914399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8077200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7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Skills &amp;Functions</a:t>
            </a:r>
          </a:p>
          <a:p>
            <a:r>
              <a:rPr lang="en-US" dirty="0" smtClean="0"/>
              <a:t>Management Roles</a:t>
            </a:r>
          </a:p>
          <a:p>
            <a:pPr lvl="1"/>
            <a:r>
              <a:rPr lang="en-US" dirty="0" smtClean="0"/>
              <a:t>Interpersonal, informational, decisional</a:t>
            </a:r>
          </a:p>
          <a:p>
            <a:r>
              <a:rPr lang="en-US" dirty="0" smtClean="0"/>
              <a:t>Three levels of management</a:t>
            </a:r>
          </a:p>
          <a:p>
            <a:pPr lvl="1"/>
            <a:r>
              <a:rPr lang="en-US" dirty="0" smtClean="0"/>
              <a:t>Top, middle, first-line, non-management operative staff</a:t>
            </a:r>
          </a:p>
          <a:p>
            <a:r>
              <a:rPr lang="en-US" dirty="0" smtClean="0"/>
              <a:t>Types of managers</a:t>
            </a:r>
          </a:p>
          <a:p>
            <a:pPr lvl="1"/>
            <a:r>
              <a:rPr lang="en-US" dirty="0" smtClean="0"/>
              <a:t>General, functional, </a:t>
            </a:r>
            <a:r>
              <a:rPr lang="en-US" dirty="0" smtClean="0"/>
              <a:t>project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281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MGT492: Managing People &amp; Organizations</vt:lpstr>
      <vt:lpstr>Overview of last lecture</vt:lpstr>
      <vt:lpstr>What Do Managers Do?</vt:lpstr>
      <vt:lpstr>Slide 4</vt:lpstr>
      <vt:lpstr>Management Skills and Functions</vt:lpstr>
      <vt:lpstr>Management Roles</vt:lpstr>
      <vt:lpstr>Ten Roles Managers Play</vt:lpstr>
      <vt:lpstr>Slide 8</vt:lpstr>
      <vt:lpstr>Differences Among Managers</vt:lpstr>
      <vt:lpstr>Management Levels and Functional Areas</vt:lpstr>
      <vt:lpstr>Types of Managers</vt:lpstr>
      <vt:lpstr>Management Skills and Functions</vt:lpstr>
      <vt:lpstr>Slide 13</vt:lpstr>
      <vt:lpstr>Overview of Today’s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MGT492: Managing People &amp; Organizations</dc:title>
  <dc:creator>Aisha</dc:creator>
  <cp:lastModifiedBy>Administrator</cp:lastModifiedBy>
  <cp:revision>12</cp:revision>
  <dcterms:created xsi:type="dcterms:W3CDTF">2006-08-16T00:00:00Z</dcterms:created>
  <dcterms:modified xsi:type="dcterms:W3CDTF">2013-06-15T08:51:54Z</dcterms:modified>
</cp:coreProperties>
</file>