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sldIdLst>
    <p:sldId id="258" r:id="rId2"/>
    <p:sldId id="295" r:id="rId3"/>
    <p:sldId id="260" r:id="rId4"/>
    <p:sldId id="261" r:id="rId5"/>
    <p:sldId id="262" r:id="rId6"/>
    <p:sldId id="263" r:id="rId7"/>
    <p:sldId id="264" r:id="rId8"/>
    <p:sldId id="265" r:id="rId9"/>
    <p:sldId id="266" r:id="rId10"/>
    <p:sldId id="267" r:id="rId11"/>
    <p:sldId id="268" r:id="rId12"/>
    <p:sldId id="294"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57"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F1810C-B00D-493A-A72F-EC9224C635D3}" type="datetimeFigureOut">
              <a:rPr lang="en-US" smtClean="0"/>
              <a:pPr/>
              <a:t>6/24/2013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1682C4-4C89-4B0A-B9A8-F22786DA5748}" type="slidenum">
              <a:rPr lang="en-US" smtClean="0"/>
              <a:pPr/>
              <a:t>‹#›</a:t>
            </a:fld>
            <a:endParaRPr lang="en-US"/>
          </a:p>
        </p:txBody>
      </p:sp>
    </p:spTree>
    <p:extLst>
      <p:ext uri="{BB962C8B-B14F-4D97-AF65-F5344CB8AC3E}">
        <p14:creationId xmlns:p14="http://schemas.microsoft.com/office/powerpoint/2010/main" xmlns="" val="12442381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1FE5AD-52E6-41F7-9F99-1D09E19E1E0F}" type="datetime1">
              <a:rPr lang="en-US" smtClean="0"/>
              <a:pPr/>
              <a:t>6/24/2013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5832621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BD2511D-040C-4B6C-A79D-30B374E3AD3D}" type="datetime1">
              <a:rPr lang="en-US" smtClean="0"/>
              <a:pPr/>
              <a:t>6/24/2013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32866014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DCFE2BB-41C7-4686-9A2C-0A1BDF751B3C}" type="datetime1">
              <a:rPr lang="en-US" smtClean="0"/>
              <a:pPr/>
              <a:t>6/24/2013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1411794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71F445-E173-44CE-97BD-ADCCC32122BD}" type="datetime1">
              <a:rPr lang="en-US" smtClean="0"/>
              <a:pPr/>
              <a:t>6/24/2013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3208950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349A253-45F5-48CD-98B1-049905F9B6CC}" type="datetime1">
              <a:rPr lang="en-US" smtClean="0"/>
              <a:pPr/>
              <a:t>6/24/2013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1818719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F6328F-00FC-4BF0-919A-1F1FE5F41B94}" type="datetime1">
              <a:rPr lang="en-US" smtClean="0"/>
              <a:pPr/>
              <a:t>6/24/2013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9280206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9BA3EA-7B59-4B94-A9C1-AFFBCC883C27}" type="datetime1">
              <a:rPr lang="en-US" smtClean="0"/>
              <a:pPr/>
              <a:t>6/24/2013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1677677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2D1311-B551-4C55-9A85-943C5C67A55E}" type="datetime1">
              <a:rPr lang="en-US" smtClean="0"/>
              <a:pPr/>
              <a:t>6/24/2013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1584641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E33574-5079-450B-A4C0-457F1632F725}" type="datetime1">
              <a:rPr lang="en-US" smtClean="0"/>
              <a:pPr/>
              <a:t>6/24/2013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13567617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3F7B68-66BF-45F7-8082-F5E52F02684B}" type="datetime1">
              <a:rPr lang="en-US" smtClean="0"/>
              <a:pPr/>
              <a:t>6/24/2013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215670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C88DA9F-26B2-4FA6-BFA0-BEFD0BE991D6}" type="datetime1">
              <a:rPr lang="en-US" smtClean="0"/>
              <a:pPr/>
              <a:t>6/24/2013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3386139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299B09-FA50-4814-ADEF-FFCA85178615}" type="datetime1">
              <a:rPr lang="en-US" smtClean="0"/>
              <a:pPr/>
              <a:t>6/24/2013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3DF4E2-92BA-4B83-90BF-298ED3A98E89}" type="slidenum">
              <a:rPr lang="en-US" smtClean="0"/>
              <a:pPr/>
              <a:t>‹#›</a:t>
            </a:fld>
            <a:endParaRPr lang="en-US"/>
          </a:p>
        </p:txBody>
      </p:sp>
    </p:spTree>
    <p:extLst>
      <p:ext uri="{BB962C8B-B14F-4D97-AF65-F5344CB8AC3E}">
        <p14:creationId xmlns:p14="http://schemas.microsoft.com/office/powerpoint/2010/main" xmlns="" val="18913064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9</a:t>
            </a:r>
            <a:endParaRPr lang="en-US" sz="2400" b="1" dirty="0"/>
          </a:p>
        </p:txBody>
      </p:sp>
    </p:spTree>
    <p:extLst>
      <p:ext uri="{BB962C8B-B14F-4D97-AF65-F5344CB8AC3E}">
        <p14:creationId xmlns:p14="http://schemas.microsoft.com/office/powerpoint/2010/main" xmlns="" val="29482139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lstStyle/>
          <a:p>
            <a:pPr marL="914400" lvl="1" indent="-514350">
              <a:buFont typeface="+mj-lt"/>
              <a:buAutoNum type="arabicPeriod"/>
            </a:pPr>
            <a:r>
              <a:rPr lang="en-US" dirty="0" smtClean="0"/>
              <a:t>Primary Data Collection from observations</a:t>
            </a:r>
          </a:p>
          <a:p>
            <a:pPr marL="1314450" lvl="2" indent="-514350">
              <a:buFont typeface="+mj-lt"/>
              <a:buAutoNum type="arabicPeriod"/>
            </a:pPr>
            <a:r>
              <a:rPr lang="en-US" dirty="0" smtClean="0"/>
              <a:t>Field research</a:t>
            </a:r>
          </a:p>
          <a:p>
            <a:pPr marL="1314450" lvl="2" indent="-514350">
              <a:buFont typeface="+mj-lt"/>
              <a:buAutoNum type="arabicPeriod"/>
            </a:pPr>
            <a:r>
              <a:rPr lang="en-US" dirty="0" smtClean="0"/>
              <a:t>Observational Approaches and their classifications</a:t>
            </a:r>
          </a:p>
          <a:p>
            <a:pPr marL="1314450" lvl="2" indent="-514350">
              <a:buFont typeface="+mj-lt"/>
              <a:buAutoNum type="arabicPeriod"/>
            </a:pPr>
            <a:r>
              <a:rPr lang="en-US" dirty="0" smtClean="0"/>
              <a:t>Evaluation of Observations</a:t>
            </a:r>
          </a:p>
          <a:p>
            <a:pPr marL="914400" lvl="1" indent="-514350">
              <a:buFont typeface="+mj-lt"/>
              <a:buAutoNum type="arabicPeriod"/>
            </a:pPr>
            <a:r>
              <a:rPr lang="en-US" dirty="0" smtClean="0"/>
              <a:t>Surveys and Experimentation</a:t>
            </a:r>
          </a:p>
          <a:p>
            <a:pPr marL="1314450" lvl="2" indent="-514350">
              <a:buFont typeface="+mj-lt"/>
              <a:buAutoNum type="arabicPeriod"/>
            </a:pPr>
            <a:r>
              <a:rPr lang="en-US" dirty="0" smtClean="0"/>
              <a:t>Surveys</a:t>
            </a:r>
          </a:p>
          <a:p>
            <a:pPr marL="1314450" lvl="2" indent="-514350">
              <a:buFont typeface="+mj-lt"/>
              <a:buAutoNum type="arabicPeriod"/>
            </a:pPr>
            <a:r>
              <a:rPr lang="en-US" dirty="0" smtClean="0"/>
              <a:t>Steps in designing a questionnaire</a:t>
            </a:r>
          </a:p>
          <a:p>
            <a:pPr marL="1314450" lvl="2" indent="-514350">
              <a:buFont typeface="+mj-lt"/>
              <a:buAutoNum type="arabicPeriod"/>
            </a:pPr>
            <a:r>
              <a:rPr lang="en-US" dirty="0" smtClean="0"/>
              <a:t>Interviews and their types</a:t>
            </a:r>
          </a:p>
          <a:p>
            <a:endParaRPr lang="en-US" dirty="0"/>
          </a:p>
        </p:txBody>
      </p:sp>
      <p:sp>
        <p:nvSpPr>
          <p:cNvPr id="4" name="Slide Number Placeholder 3"/>
          <p:cNvSpPr>
            <a:spLocks noGrp="1"/>
          </p:cNvSpPr>
          <p:nvPr>
            <p:ph type="sldNum" sz="quarter" idx="12"/>
          </p:nvPr>
        </p:nvSpPr>
        <p:spPr/>
        <p:txBody>
          <a:bodyPr/>
          <a:lstStyle/>
          <a:p>
            <a:fld id="{6B9F4742-C6B9-4F98-BE03-6DC2E810BA39}" type="slidenum">
              <a:rPr lang="en-US" smtClean="0"/>
              <a:pPr/>
              <a:t>2</a:t>
            </a:fld>
            <a:endParaRPr lang="en-US"/>
          </a:p>
        </p:txBody>
      </p:sp>
    </p:spTree>
    <p:extLst>
      <p:ext uri="{BB962C8B-B14F-4D97-AF65-F5344CB8AC3E}">
        <p14:creationId xmlns:p14="http://schemas.microsoft.com/office/powerpoint/2010/main" xmlns="" val="8233299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Projective Techniques</a:t>
            </a:r>
            <a:endParaRPr lang="en-US" dirty="0"/>
          </a:p>
        </p:txBody>
      </p:sp>
      <p:sp>
        <p:nvSpPr>
          <p:cNvPr id="3" name="Content Placeholder 2"/>
          <p:cNvSpPr>
            <a:spLocks noGrp="1"/>
          </p:cNvSpPr>
          <p:nvPr>
            <p:ph idx="1"/>
          </p:nvPr>
        </p:nvSpPr>
        <p:spPr/>
        <p:txBody>
          <a:bodyPr/>
          <a:lstStyle/>
          <a:p>
            <a:r>
              <a:rPr lang="en-US" dirty="0" smtClean="0"/>
              <a:t>The underlying theory behind projective techniques is that the description of vague and fuzzy objects requires interpretations based on one’s experience, attitudes, and values.</a:t>
            </a:r>
          </a:p>
          <a:p>
            <a:r>
              <a:rPr lang="en-US" dirty="0" smtClean="0"/>
              <a:t>The more vague the object is, the greater the revelation of the respondent. </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a:t>
            </a:fld>
            <a:endParaRPr lang="en-US"/>
          </a:p>
        </p:txBody>
      </p:sp>
    </p:spTree>
    <p:extLst>
      <p:ext uri="{BB962C8B-B14F-4D97-AF65-F5344CB8AC3E}">
        <p14:creationId xmlns:p14="http://schemas.microsoft.com/office/powerpoint/2010/main" xmlns="" val="22739955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Projective Techniques (Contd.)</a:t>
            </a:r>
            <a:endParaRPr lang="en-US" dirty="0"/>
          </a:p>
        </p:txBody>
      </p:sp>
      <p:sp>
        <p:nvSpPr>
          <p:cNvPr id="3" name="Content Placeholder 2"/>
          <p:cNvSpPr>
            <a:spLocks noGrp="1"/>
          </p:cNvSpPr>
          <p:nvPr>
            <p:ph idx="1"/>
          </p:nvPr>
        </p:nvSpPr>
        <p:spPr/>
        <p:txBody>
          <a:bodyPr/>
          <a:lstStyle/>
          <a:p>
            <a:r>
              <a:rPr lang="en-US" dirty="0" smtClean="0"/>
              <a:t>There are 4 types of projective techniques;</a:t>
            </a:r>
          </a:p>
          <a:p>
            <a:pPr lvl="1"/>
            <a:r>
              <a:rPr lang="en-US" dirty="0" smtClean="0"/>
              <a:t>Association tests</a:t>
            </a:r>
          </a:p>
          <a:p>
            <a:pPr lvl="1"/>
            <a:r>
              <a:rPr lang="en-US" dirty="0" smtClean="0"/>
              <a:t>Completion tests</a:t>
            </a:r>
          </a:p>
          <a:p>
            <a:pPr lvl="1"/>
            <a:r>
              <a:rPr lang="en-US" dirty="0" smtClean="0"/>
              <a:t>Construction techniques</a:t>
            </a:r>
          </a:p>
          <a:p>
            <a:pPr lvl="1"/>
            <a:r>
              <a:rPr lang="en-US" dirty="0" smtClean="0"/>
              <a:t>Expression techniques</a:t>
            </a:r>
          </a:p>
          <a:p>
            <a:pPr lvl="1"/>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4</a:t>
            </a:fld>
            <a:endParaRPr lang="en-US"/>
          </a:p>
        </p:txBody>
      </p:sp>
    </p:spTree>
    <p:extLst>
      <p:ext uri="{BB962C8B-B14F-4D97-AF65-F5344CB8AC3E}">
        <p14:creationId xmlns:p14="http://schemas.microsoft.com/office/powerpoint/2010/main" xmlns="" val="269953654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Association tests</a:t>
            </a:r>
            <a:endParaRPr lang="en-US" dirty="0"/>
          </a:p>
        </p:txBody>
      </p:sp>
      <p:sp>
        <p:nvSpPr>
          <p:cNvPr id="3" name="Content Placeholder 2"/>
          <p:cNvSpPr>
            <a:spLocks noGrp="1"/>
          </p:cNvSpPr>
          <p:nvPr>
            <p:ph idx="1"/>
          </p:nvPr>
        </p:nvSpPr>
        <p:spPr/>
        <p:txBody>
          <a:bodyPr/>
          <a:lstStyle/>
          <a:p>
            <a:r>
              <a:rPr lang="en-US" dirty="0" smtClean="0"/>
              <a:t>In these tests either the first thought or word that comes to mind when the researcher presents a word or phrase.</a:t>
            </a:r>
          </a:p>
          <a:p>
            <a:r>
              <a:rPr lang="en-US" dirty="0" smtClean="0"/>
              <a:t>The responses are analyzed for measuring attitudes to certain category of stimuli.</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5</a:t>
            </a:fld>
            <a:endParaRPr lang="en-US"/>
          </a:p>
        </p:txBody>
      </p:sp>
    </p:spTree>
    <p:extLst>
      <p:ext uri="{BB962C8B-B14F-4D97-AF65-F5344CB8AC3E}">
        <p14:creationId xmlns:p14="http://schemas.microsoft.com/office/powerpoint/2010/main" xmlns="" val="25489808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Completion tests</a:t>
            </a:r>
            <a:endParaRPr lang="en-US" dirty="0"/>
          </a:p>
        </p:txBody>
      </p:sp>
      <p:sp>
        <p:nvSpPr>
          <p:cNvPr id="3" name="Content Placeholder 2"/>
          <p:cNvSpPr>
            <a:spLocks noGrp="1"/>
          </p:cNvSpPr>
          <p:nvPr>
            <p:ph idx="1"/>
          </p:nvPr>
        </p:nvSpPr>
        <p:spPr/>
        <p:txBody>
          <a:bodyPr/>
          <a:lstStyle/>
          <a:p>
            <a:r>
              <a:rPr lang="en-US" dirty="0" smtClean="0"/>
              <a:t>The respondent completes an incomplete sentence with a phrase or word, that comes first to his mind.</a:t>
            </a:r>
          </a:p>
          <a:p>
            <a:r>
              <a:rPr lang="en-US" dirty="0" smtClean="0"/>
              <a:t>Respondents experience and attitude is measured through the responses.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6</a:t>
            </a:fld>
            <a:endParaRPr lang="en-US"/>
          </a:p>
        </p:txBody>
      </p:sp>
    </p:spTree>
    <p:extLst>
      <p:ext uri="{BB962C8B-B14F-4D97-AF65-F5344CB8AC3E}">
        <p14:creationId xmlns:p14="http://schemas.microsoft.com/office/powerpoint/2010/main" xmlns="" val="3336181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Construction techniques</a:t>
            </a:r>
            <a:endParaRPr lang="en-US" dirty="0"/>
          </a:p>
        </p:txBody>
      </p:sp>
      <p:sp>
        <p:nvSpPr>
          <p:cNvPr id="3" name="Content Placeholder 2"/>
          <p:cNvSpPr>
            <a:spLocks noGrp="1"/>
          </p:cNvSpPr>
          <p:nvPr>
            <p:ph idx="1"/>
          </p:nvPr>
        </p:nvSpPr>
        <p:spPr/>
        <p:txBody>
          <a:bodyPr/>
          <a:lstStyle/>
          <a:p>
            <a:r>
              <a:rPr lang="en-US" dirty="0" smtClean="0"/>
              <a:t>The respondent is asked to construct  a diagram or a description by just presenting a visual depiction of context.</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7</a:t>
            </a:fld>
            <a:endParaRPr lang="en-US"/>
          </a:p>
        </p:txBody>
      </p:sp>
    </p:spTree>
    <p:extLst>
      <p:ext uri="{BB962C8B-B14F-4D97-AF65-F5344CB8AC3E}">
        <p14:creationId xmlns:p14="http://schemas.microsoft.com/office/powerpoint/2010/main" xmlns="" val="31456730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Cartoon technique</a:t>
            </a:r>
            <a:endParaRPr lang="en-US" dirty="0"/>
          </a:p>
        </p:txBody>
      </p:sp>
      <p:sp>
        <p:nvSpPr>
          <p:cNvPr id="3" name="Content Placeholder 2"/>
          <p:cNvSpPr>
            <a:spLocks noGrp="1"/>
          </p:cNvSpPr>
          <p:nvPr>
            <p:ph idx="1"/>
          </p:nvPr>
        </p:nvSpPr>
        <p:spPr/>
        <p:txBody>
          <a:bodyPr/>
          <a:lstStyle/>
          <a:p>
            <a:r>
              <a:rPr lang="en-US" dirty="0" smtClean="0"/>
              <a:t>A cartoon or drawing is shown to the respondent and the respondent writes a story or draws a picture.</a:t>
            </a:r>
          </a:p>
          <a:p>
            <a:r>
              <a:rPr lang="en-US" dirty="0" smtClean="0"/>
              <a:t>This will be projection of the sub-conscious mind or socially unacceptable feelings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8</a:t>
            </a:fld>
            <a:endParaRPr lang="en-US"/>
          </a:p>
        </p:txBody>
      </p:sp>
    </p:spTree>
    <p:extLst>
      <p:ext uri="{BB962C8B-B14F-4D97-AF65-F5344CB8AC3E}">
        <p14:creationId xmlns:p14="http://schemas.microsoft.com/office/powerpoint/2010/main" xmlns="" val="922682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Third Person Techniques</a:t>
            </a:r>
            <a:endParaRPr lang="en-US" dirty="0"/>
          </a:p>
        </p:txBody>
      </p:sp>
      <p:sp>
        <p:nvSpPr>
          <p:cNvPr id="3" name="Content Placeholder 2"/>
          <p:cNvSpPr>
            <a:spLocks noGrp="1"/>
          </p:cNvSpPr>
          <p:nvPr>
            <p:ph idx="1"/>
          </p:nvPr>
        </p:nvSpPr>
        <p:spPr/>
        <p:txBody>
          <a:bodyPr/>
          <a:lstStyle/>
          <a:p>
            <a:r>
              <a:rPr lang="en-US" dirty="0" smtClean="0"/>
              <a:t>The respondent is informed about what a third person possess or does or which characteristics he has. </a:t>
            </a:r>
          </a:p>
          <a:p>
            <a:r>
              <a:rPr lang="en-US" dirty="0" smtClean="0"/>
              <a:t>The respondent is then asked to express his feelings towards these.</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9</a:t>
            </a:fld>
            <a:endParaRPr lang="en-US"/>
          </a:p>
        </p:txBody>
      </p:sp>
    </p:spTree>
    <p:extLst>
      <p:ext uri="{BB962C8B-B14F-4D97-AF65-F5344CB8AC3E}">
        <p14:creationId xmlns:p14="http://schemas.microsoft.com/office/powerpoint/2010/main" xmlns="" val="6117630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Expression Techniques</a:t>
            </a:r>
            <a:endParaRPr lang="en-US" dirty="0"/>
          </a:p>
        </p:txBody>
      </p:sp>
      <p:sp>
        <p:nvSpPr>
          <p:cNvPr id="3" name="Content Placeholder 2"/>
          <p:cNvSpPr>
            <a:spLocks noGrp="1"/>
          </p:cNvSpPr>
          <p:nvPr>
            <p:ph idx="1"/>
          </p:nvPr>
        </p:nvSpPr>
        <p:spPr/>
        <p:txBody>
          <a:bodyPr/>
          <a:lstStyle/>
          <a:p>
            <a:r>
              <a:rPr lang="en-US" dirty="0" smtClean="0"/>
              <a:t>This is mainly role playing of the behavior of another person.</a:t>
            </a:r>
          </a:p>
          <a:p>
            <a:r>
              <a:rPr lang="en-US" dirty="0" smtClean="0"/>
              <a:t>It tells how the respondent feels and thinks about the third person.</a:t>
            </a:r>
          </a:p>
          <a:p>
            <a:endParaRPr lang="en-US" dirty="0" smtClean="0"/>
          </a:p>
        </p:txBody>
      </p:sp>
      <p:sp>
        <p:nvSpPr>
          <p:cNvPr id="4" name="Slide Number Placeholder 3"/>
          <p:cNvSpPr>
            <a:spLocks noGrp="1"/>
          </p:cNvSpPr>
          <p:nvPr>
            <p:ph type="sldNum" sz="quarter" idx="12"/>
          </p:nvPr>
        </p:nvSpPr>
        <p:spPr/>
        <p:txBody>
          <a:bodyPr/>
          <a:lstStyle/>
          <a:p>
            <a:fld id="{603DF4E2-92BA-4B83-90BF-298ED3A98E89}" type="slidenum">
              <a:rPr lang="en-US" smtClean="0"/>
              <a:pPr/>
              <a:t>10</a:t>
            </a:fld>
            <a:endParaRPr lang="en-US"/>
          </a:p>
        </p:txBody>
      </p:sp>
    </p:spTree>
    <p:extLst>
      <p:ext uri="{BB962C8B-B14F-4D97-AF65-F5344CB8AC3E}">
        <p14:creationId xmlns:p14="http://schemas.microsoft.com/office/powerpoint/2010/main" xmlns="" val="2221388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Data Collection from Experimentation</a:t>
            </a:r>
            <a:endParaRPr lang="en-US" dirty="0"/>
          </a:p>
        </p:txBody>
      </p:sp>
      <p:sp>
        <p:nvSpPr>
          <p:cNvPr id="3" name="Content Placeholder 2"/>
          <p:cNvSpPr>
            <a:spLocks noGrp="1"/>
          </p:cNvSpPr>
          <p:nvPr>
            <p:ph idx="1"/>
          </p:nvPr>
        </p:nvSpPr>
        <p:spPr/>
        <p:txBody>
          <a:bodyPr/>
          <a:lstStyle/>
          <a:p>
            <a:r>
              <a:rPr lang="en-US" dirty="0" smtClean="0"/>
              <a:t>Concept of Causality;</a:t>
            </a:r>
          </a:p>
          <a:p>
            <a:pPr lvl="1"/>
            <a:r>
              <a:rPr lang="en-US" dirty="0" smtClean="0"/>
              <a:t>Experimentation is commonly used to infer causal relationships.</a:t>
            </a:r>
          </a:p>
          <a:p>
            <a:pPr lvl="1"/>
            <a:r>
              <a:rPr lang="en-US" dirty="0" smtClean="0"/>
              <a:t>A statement such as ‘X causes Y’</a:t>
            </a:r>
          </a:p>
          <a:p>
            <a:pPr lvl="1"/>
            <a:r>
              <a:rPr lang="en-US" dirty="0" smtClean="0"/>
              <a:t>Or when the occurrence of X increases the probability of the occurrence of Y.</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11</a:t>
            </a:fld>
            <a:endParaRPr lang="en-US"/>
          </a:p>
        </p:txBody>
      </p:sp>
    </p:spTree>
    <p:extLst>
      <p:ext uri="{BB962C8B-B14F-4D97-AF65-F5344CB8AC3E}">
        <p14:creationId xmlns:p14="http://schemas.microsoft.com/office/powerpoint/2010/main" xmlns="" val="32404031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Data Collection from Experimentation</a:t>
            </a:r>
            <a:endParaRPr lang="en-US" dirty="0"/>
          </a:p>
        </p:txBody>
      </p:sp>
      <p:sp>
        <p:nvSpPr>
          <p:cNvPr id="3" name="Content Placeholder 2"/>
          <p:cNvSpPr>
            <a:spLocks noGrp="1"/>
          </p:cNvSpPr>
          <p:nvPr>
            <p:ph idx="1"/>
          </p:nvPr>
        </p:nvSpPr>
        <p:spPr/>
        <p:txBody>
          <a:bodyPr/>
          <a:lstStyle/>
          <a:p>
            <a:r>
              <a:rPr lang="en-US" dirty="0" smtClean="0"/>
              <a:t>Concept of Causality;</a:t>
            </a:r>
          </a:p>
          <a:p>
            <a:pPr lvl="1"/>
            <a:r>
              <a:rPr lang="en-US" dirty="0" smtClean="0"/>
              <a:t>It will have a very different meaning to a scientist as compared to a common man.</a:t>
            </a:r>
          </a:p>
          <a:p>
            <a:pPr lvl="1"/>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12</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xmlns="" val="637620723"/>
              </p:ext>
            </p:extLst>
          </p:nvPr>
        </p:nvGraphicFramePr>
        <p:xfrm>
          <a:off x="381000" y="3276600"/>
          <a:ext cx="8382000" cy="2291080"/>
        </p:xfrm>
        <a:graphic>
          <a:graphicData uri="http://schemas.openxmlformats.org/drawingml/2006/table">
            <a:tbl>
              <a:tblPr firstRow="1" bandRow="1">
                <a:tableStyleId>{5C22544A-7EE6-4342-B048-85BDC9FD1C3A}</a:tableStyleId>
              </a:tblPr>
              <a:tblGrid>
                <a:gridCol w="4191000"/>
                <a:gridCol w="4191000"/>
              </a:tblGrid>
              <a:tr h="370840">
                <a:tc>
                  <a:txBody>
                    <a:bodyPr/>
                    <a:lstStyle/>
                    <a:p>
                      <a:r>
                        <a:rPr lang="en-US" dirty="0" smtClean="0"/>
                        <a:t>Ordinary meaning</a:t>
                      </a:r>
                      <a:endParaRPr lang="en-US" dirty="0"/>
                    </a:p>
                  </a:txBody>
                  <a:tcPr/>
                </a:tc>
                <a:tc>
                  <a:txBody>
                    <a:bodyPr/>
                    <a:lstStyle/>
                    <a:p>
                      <a:r>
                        <a:rPr lang="en-US" dirty="0" smtClean="0"/>
                        <a:t>Scientific</a:t>
                      </a:r>
                      <a:r>
                        <a:rPr lang="en-US" baseline="0" dirty="0" smtClean="0"/>
                        <a:t> meaning</a:t>
                      </a:r>
                      <a:endParaRPr lang="en-US" dirty="0"/>
                    </a:p>
                  </a:txBody>
                  <a:tcPr/>
                </a:tc>
              </a:tr>
              <a:tr h="370840">
                <a:tc>
                  <a:txBody>
                    <a:bodyPr/>
                    <a:lstStyle/>
                    <a:p>
                      <a:r>
                        <a:rPr lang="en-US" dirty="0" smtClean="0"/>
                        <a:t>X is the only cause of Y</a:t>
                      </a:r>
                      <a:endParaRPr lang="en-US" dirty="0"/>
                    </a:p>
                  </a:txBody>
                  <a:tcPr/>
                </a:tc>
                <a:tc>
                  <a:txBody>
                    <a:bodyPr/>
                    <a:lstStyle/>
                    <a:p>
                      <a:r>
                        <a:rPr lang="en-US" dirty="0" smtClean="0"/>
                        <a:t>X is only one of a number of possible causes of Y</a:t>
                      </a:r>
                      <a:endParaRPr lang="en-US" dirty="0"/>
                    </a:p>
                  </a:txBody>
                  <a:tcPr/>
                </a:tc>
              </a:tr>
              <a:tr h="370840">
                <a:tc>
                  <a:txBody>
                    <a:bodyPr/>
                    <a:lstStyle/>
                    <a:p>
                      <a:r>
                        <a:rPr lang="en-US" dirty="0" smtClean="0"/>
                        <a:t>X must always lead to Y</a:t>
                      </a:r>
                      <a:endParaRPr lang="en-US" dirty="0"/>
                    </a:p>
                  </a:txBody>
                  <a:tcPr/>
                </a:tc>
                <a:tc>
                  <a:txBody>
                    <a:bodyPr/>
                    <a:lstStyle/>
                    <a:p>
                      <a:r>
                        <a:rPr lang="en-US" dirty="0" smtClean="0"/>
                        <a:t>The occurrence of X makes the occurrence of Y more probable</a:t>
                      </a:r>
                      <a:endParaRPr lang="en-US" dirty="0"/>
                    </a:p>
                  </a:txBody>
                  <a:tcPr/>
                </a:tc>
              </a:tr>
              <a:tr h="370840">
                <a:tc>
                  <a:txBody>
                    <a:bodyPr/>
                    <a:lstStyle/>
                    <a:p>
                      <a:r>
                        <a:rPr lang="en-US" dirty="0" smtClean="0"/>
                        <a:t>It is possible to prove that X is</a:t>
                      </a:r>
                      <a:r>
                        <a:rPr lang="en-US" baseline="0" dirty="0" smtClean="0"/>
                        <a:t> a cause of Y</a:t>
                      </a:r>
                      <a:endParaRPr lang="en-US" dirty="0"/>
                    </a:p>
                  </a:txBody>
                  <a:tcPr/>
                </a:tc>
                <a:tc>
                  <a:txBody>
                    <a:bodyPr/>
                    <a:lstStyle/>
                    <a:p>
                      <a:r>
                        <a:rPr lang="en-US" dirty="0" smtClean="0"/>
                        <a:t>We can never prove that X is a cause of Y. At best , we can infer that X is a cause of Y.</a:t>
                      </a:r>
                      <a:endParaRPr lang="en-US" dirty="0"/>
                    </a:p>
                  </a:txBody>
                  <a:tcPr/>
                </a:tc>
              </a:tr>
            </a:tbl>
          </a:graphicData>
        </a:graphic>
      </p:graphicFrame>
    </p:spTree>
    <p:extLst>
      <p:ext uri="{BB962C8B-B14F-4D97-AF65-F5344CB8AC3E}">
        <p14:creationId xmlns:p14="http://schemas.microsoft.com/office/powerpoint/2010/main" xmlns="" val="21856756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Validity in Experiment</a:t>
            </a:r>
            <a:endParaRPr lang="en-US" dirty="0"/>
          </a:p>
        </p:txBody>
      </p:sp>
      <p:sp>
        <p:nvSpPr>
          <p:cNvPr id="3" name="Content Placeholder 2"/>
          <p:cNvSpPr>
            <a:spLocks noGrp="1"/>
          </p:cNvSpPr>
          <p:nvPr>
            <p:ph idx="1"/>
          </p:nvPr>
        </p:nvSpPr>
        <p:spPr/>
        <p:txBody>
          <a:bodyPr/>
          <a:lstStyle/>
          <a:p>
            <a:r>
              <a:rPr lang="en-US" dirty="0" smtClean="0"/>
              <a:t>When conducting an experiment, A researcher has two goals;</a:t>
            </a:r>
          </a:p>
          <a:p>
            <a:pPr lvl="1"/>
            <a:r>
              <a:rPr lang="en-US" dirty="0" smtClean="0"/>
              <a:t>Draw valid conclusions about the effects of independent variables on the study group</a:t>
            </a:r>
          </a:p>
          <a:p>
            <a:pPr lvl="1"/>
            <a:r>
              <a:rPr lang="en-US" dirty="0" smtClean="0"/>
              <a:t>Make valid generalizations to a larger population of interest.</a:t>
            </a:r>
          </a:p>
          <a:p>
            <a:r>
              <a:rPr lang="en-US" dirty="0" smtClean="0"/>
              <a:t>The first goal concerns internal validity</a:t>
            </a:r>
          </a:p>
          <a:p>
            <a:r>
              <a:rPr lang="en-US" dirty="0" smtClean="0"/>
              <a:t>And the second goal concerns external validity</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13</a:t>
            </a:fld>
            <a:endParaRPr lang="en-US"/>
          </a:p>
        </p:txBody>
      </p:sp>
    </p:spTree>
    <p:extLst>
      <p:ext uri="{BB962C8B-B14F-4D97-AF65-F5344CB8AC3E}">
        <p14:creationId xmlns:p14="http://schemas.microsoft.com/office/powerpoint/2010/main" xmlns="" val="67721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Validity</a:t>
            </a:r>
            <a:endParaRPr lang="en-US" dirty="0"/>
          </a:p>
        </p:txBody>
      </p:sp>
      <p:sp>
        <p:nvSpPr>
          <p:cNvPr id="3" name="Content Placeholder 2"/>
          <p:cNvSpPr>
            <a:spLocks noGrp="1"/>
          </p:cNvSpPr>
          <p:nvPr>
            <p:ph idx="1"/>
          </p:nvPr>
        </p:nvSpPr>
        <p:spPr/>
        <p:txBody>
          <a:bodyPr/>
          <a:lstStyle/>
          <a:p>
            <a:r>
              <a:rPr lang="en-US" dirty="0" smtClean="0"/>
              <a:t>A measure of accuracy of the experiment.</a:t>
            </a:r>
          </a:p>
          <a:p>
            <a:r>
              <a:rPr lang="en-US" dirty="0" smtClean="0"/>
              <a:t>It measure whether the manipulation of the independent variables or treatments, actually caused the effects on the dependent variables.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14</a:t>
            </a:fld>
            <a:endParaRPr lang="en-US"/>
          </a:p>
        </p:txBody>
      </p:sp>
    </p:spTree>
    <p:extLst>
      <p:ext uri="{BB962C8B-B14F-4D97-AF65-F5344CB8AC3E}">
        <p14:creationId xmlns:p14="http://schemas.microsoft.com/office/powerpoint/2010/main" xmlns="" val="2937228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Validity</a:t>
            </a:r>
            <a:endParaRPr lang="en-US" dirty="0"/>
          </a:p>
        </p:txBody>
      </p:sp>
      <p:sp>
        <p:nvSpPr>
          <p:cNvPr id="3" name="Content Placeholder 2"/>
          <p:cNvSpPr>
            <a:spLocks noGrp="1"/>
          </p:cNvSpPr>
          <p:nvPr>
            <p:ph idx="1"/>
          </p:nvPr>
        </p:nvSpPr>
        <p:spPr/>
        <p:txBody>
          <a:bodyPr/>
          <a:lstStyle/>
          <a:p>
            <a:r>
              <a:rPr lang="en-US" dirty="0" smtClean="0"/>
              <a:t>Refers to whether cause and effect relationship found in the experiment can be generalized.</a:t>
            </a:r>
          </a:p>
          <a:p>
            <a:r>
              <a:rPr lang="en-US" dirty="0" smtClean="0"/>
              <a:t>Example;</a:t>
            </a:r>
          </a:p>
          <a:p>
            <a:pPr lvl="1"/>
            <a:r>
              <a:rPr lang="en-US" dirty="0" smtClean="0"/>
              <a:t>Can the effects of customer preferences be generalized to fast food chains. </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15</a:t>
            </a:fld>
            <a:endParaRPr lang="en-US"/>
          </a:p>
        </p:txBody>
      </p:sp>
    </p:spTree>
    <p:extLst>
      <p:ext uri="{BB962C8B-B14F-4D97-AF65-F5344CB8AC3E}">
        <p14:creationId xmlns:p14="http://schemas.microsoft.com/office/powerpoint/2010/main" xmlns="" val="13264464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Classification of Experimental design</a:t>
            </a:r>
            <a:endParaRPr lang="en-US" dirty="0"/>
          </a:p>
        </p:txBody>
      </p:sp>
      <p:sp>
        <p:nvSpPr>
          <p:cNvPr id="3" name="Content Placeholder 2"/>
          <p:cNvSpPr>
            <a:spLocks noGrp="1"/>
          </p:cNvSpPr>
          <p:nvPr>
            <p:ph idx="1"/>
          </p:nvPr>
        </p:nvSpPr>
        <p:spPr/>
        <p:txBody>
          <a:bodyPr/>
          <a:lstStyle/>
          <a:p>
            <a:r>
              <a:rPr lang="en-US" dirty="0" smtClean="0"/>
              <a:t>Experimental design may be classified as;</a:t>
            </a:r>
          </a:p>
          <a:p>
            <a:pPr lvl="1"/>
            <a:r>
              <a:rPr lang="en-US" dirty="0" smtClean="0"/>
              <a:t>Pre-experimental design</a:t>
            </a:r>
          </a:p>
          <a:p>
            <a:pPr lvl="1"/>
            <a:r>
              <a:rPr lang="en-US" dirty="0" smtClean="0"/>
              <a:t>True-experimental design</a:t>
            </a:r>
          </a:p>
          <a:p>
            <a:pPr lvl="1"/>
            <a:r>
              <a:rPr lang="en-US" dirty="0" smtClean="0"/>
              <a:t>Quasi-experimental design</a:t>
            </a:r>
          </a:p>
          <a:p>
            <a:pPr lvl="1"/>
            <a:r>
              <a:rPr lang="en-US" dirty="0" smtClean="0"/>
              <a:t>A statistical design</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16</a:t>
            </a:fld>
            <a:endParaRPr lang="en-US"/>
          </a:p>
        </p:txBody>
      </p:sp>
    </p:spTree>
    <p:extLst>
      <p:ext uri="{BB962C8B-B14F-4D97-AF65-F5344CB8AC3E}">
        <p14:creationId xmlns:p14="http://schemas.microsoft.com/office/powerpoint/2010/main" xmlns="" val="20251758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 experimental Design</a:t>
            </a:r>
            <a:endParaRPr lang="en-US" dirty="0"/>
          </a:p>
        </p:txBody>
      </p:sp>
      <p:sp>
        <p:nvSpPr>
          <p:cNvPr id="3" name="Content Placeholder 2"/>
          <p:cNvSpPr>
            <a:spLocks noGrp="1"/>
          </p:cNvSpPr>
          <p:nvPr>
            <p:ph idx="1"/>
          </p:nvPr>
        </p:nvSpPr>
        <p:spPr/>
        <p:txBody>
          <a:bodyPr/>
          <a:lstStyle/>
          <a:p>
            <a:r>
              <a:rPr lang="en-US" dirty="0" smtClean="0"/>
              <a:t>It does not employ randomization procedures to control for extraneous factors.</a:t>
            </a:r>
          </a:p>
          <a:p>
            <a:r>
              <a:rPr lang="en-US" dirty="0" smtClean="0"/>
              <a:t>Example;</a:t>
            </a:r>
          </a:p>
          <a:p>
            <a:pPr lvl="1"/>
            <a:r>
              <a:rPr lang="en-US" dirty="0" smtClean="0"/>
              <a:t>One shot case study</a:t>
            </a:r>
          </a:p>
          <a:p>
            <a:pPr lvl="1"/>
            <a:r>
              <a:rPr lang="en-US" dirty="0" smtClean="0"/>
              <a:t>One group pre test – post test design</a:t>
            </a:r>
          </a:p>
          <a:p>
            <a:pPr lvl="1"/>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17</a:t>
            </a:fld>
            <a:endParaRPr lang="en-US"/>
          </a:p>
        </p:txBody>
      </p:sp>
    </p:spTree>
    <p:extLst>
      <p:ext uri="{BB962C8B-B14F-4D97-AF65-F5344CB8AC3E}">
        <p14:creationId xmlns:p14="http://schemas.microsoft.com/office/powerpoint/2010/main" xmlns="" val="18553171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True experimental design</a:t>
            </a:r>
            <a:endParaRPr lang="en-US" dirty="0"/>
          </a:p>
        </p:txBody>
      </p:sp>
      <p:sp>
        <p:nvSpPr>
          <p:cNvPr id="3" name="Content Placeholder 2"/>
          <p:cNvSpPr>
            <a:spLocks noGrp="1"/>
          </p:cNvSpPr>
          <p:nvPr>
            <p:ph idx="1"/>
          </p:nvPr>
        </p:nvSpPr>
        <p:spPr/>
        <p:txBody>
          <a:bodyPr/>
          <a:lstStyle/>
          <a:p>
            <a:r>
              <a:rPr lang="en-US" dirty="0" smtClean="0"/>
              <a:t>The researcher can randomly assign test units and treatments to experimental groups</a:t>
            </a:r>
          </a:p>
          <a:p>
            <a:r>
              <a:rPr lang="en-US" dirty="0" smtClean="0"/>
              <a:t>Example;</a:t>
            </a:r>
          </a:p>
          <a:p>
            <a:pPr lvl="1"/>
            <a:r>
              <a:rPr lang="en-US" dirty="0" smtClean="0"/>
              <a:t>Pre test – post test control group design</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18</a:t>
            </a:fld>
            <a:endParaRPr lang="en-US"/>
          </a:p>
        </p:txBody>
      </p:sp>
    </p:spTree>
    <p:extLst>
      <p:ext uri="{BB962C8B-B14F-4D97-AF65-F5344CB8AC3E}">
        <p14:creationId xmlns:p14="http://schemas.microsoft.com/office/powerpoint/2010/main" xmlns="" val="34935397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Quasi experimental design</a:t>
            </a:r>
            <a:endParaRPr lang="en-US" dirty="0"/>
          </a:p>
        </p:txBody>
      </p:sp>
      <p:sp>
        <p:nvSpPr>
          <p:cNvPr id="3" name="Content Placeholder 2"/>
          <p:cNvSpPr>
            <a:spLocks noGrp="1"/>
          </p:cNvSpPr>
          <p:nvPr>
            <p:ph idx="1"/>
          </p:nvPr>
        </p:nvSpPr>
        <p:spPr/>
        <p:txBody>
          <a:bodyPr/>
          <a:lstStyle/>
          <a:p>
            <a:r>
              <a:rPr lang="en-US" dirty="0" smtClean="0"/>
              <a:t>When the researcher is unable to achieve full manipulation of scheduling or allocation of treatments to test unit but can still apply part of the apparatus of true experimentation.</a:t>
            </a:r>
          </a:p>
          <a:p>
            <a:r>
              <a:rPr lang="en-US" dirty="0" smtClean="0"/>
              <a:t>Example:</a:t>
            </a:r>
          </a:p>
          <a:p>
            <a:pPr lvl="1"/>
            <a:r>
              <a:rPr lang="en-US" dirty="0" smtClean="0"/>
              <a:t>Time series and Multiple time series designs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19</a:t>
            </a:fld>
            <a:endParaRPr lang="en-US"/>
          </a:p>
        </p:txBody>
      </p:sp>
    </p:spTree>
    <p:extLst>
      <p:ext uri="{BB962C8B-B14F-4D97-AF65-F5344CB8AC3E}">
        <p14:creationId xmlns:p14="http://schemas.microsoft.com/office/powerpoint/2010/main" xmlns="" val="40566315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design</a:t>
            </a:r>
            <a:endParaRPr lang="en-US" dirty="0"/>
          </a:p>
        </p:txBody>
      </p:sp>
      <p:sp>
        <p:nvSpPr>
          <p:cNvPr id="3" name="Content Placeholder 2"/>
          <p:cNvSpPr>
            <a:spLocks noGrp="1"/>
          </p:cNvSpPr>
          <p:nvPr>
            <p:ph idx="1"/>
          </p:nvPr>
        </p:nvSpPr>
        <p:spPr/>
        <p:txBody>
          <a:bodyPr>
            <a:normAutofit lnSpcReduction="10000"/>
          </a:bodyPr>
          <a:lstStyle/>
          <a:p>
            <a:r>
              <a:rPr lang="en-US" dirty="0" smtClean="0"/>
              <a:t>Is a series of basic experiments that allows for statistical control and analysis of external variables.</a:t>
            </a:r>
          </a:p>
          <a:p>
            <a:r>
              <a:rPr lang="en-US" dirty="0" smtClean="0"/>
              <a:t>Statistical design can be classified on the basis of their use  and characteristics</a:t>
            </a:r>
          </a:p>
          <a:p>
            <a:r>
              <a:rPr lang="en-US" dirty="0" smtClean="0"/>
              <a:t>Example:</a:t>
            </a:r>
          </a:p>
          <a:p>
            <a:pPr lvl="1"/>
            <a:r>
              <a:rPr lang="en-US" dirty="0" smtClean="0"/>
              <a:t>Randomized block</a:t>
            </a:r>
          </a:p>
          <a:p>
            <a:pPr lvl="1"/>
            <a:r>
              <a:rPr lang="en-US" dirty="0" smtClean="0"/>
              <a:t>Latin square</a:t>
            </a:r>
          </a:p>
          <a:p>
            <a:pPr lvl="1"/>
            <a:r>
              <a:rPr lang="en-US" dirty="0" smtClean="0"/>
              <a:t>Factorial design</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20</a:t>
            </a:fld>
            <a:endParaRPr lang="en-US"/>
          </a:p>
        </p:txBody>
      </p:sp>
    </p:spTree>
    <p:extLst>
      <p:ext uri="{BB962C8B-B14F-4D97-AF65-F5344CB8AC3E}">
        <p14:creationId xmlns:p14="http://schemas.microsoft.com/office/powerpoint/2010/main" xmlns="" val="3893399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 Sampling Errors</a:t>
            </a:r>
            <a:endParaRPr lang="en-US" dirty="0"/>
          </a:p>
        </p:txBody>
      </p:sp>
      <p:sp>
        <p:nvSpPr>
          <p:cNvPr id="3" name="Content Placeholder 2"/>
          <p:cNvSpPr>
            <a:spLocks noGrp="1"/>
          </p:cNvSpPr>
          <p:nvPr>
            <p:ph idx="1"/>
          </p:nvPr>
        </p:nvSpPr>
        <p:spPr/>
        <p:txBody>
          <a:bodyPr/>
          <a:lstStyle/>
          <a:p>
            <a:r>
              <a:rPr lang="en-US" dirty="0" smtClean="0"/>
              <a:t>These errors relate to the data collection procedures of observation interview and survey.</a:t>
            </a:r>
          </a:p>
          <a:p>
            <a:r>
              <a:rPr lang="en-US" dirty="0" smtClean="0"/>
              <a:t>They are of two kinds;</a:t>
            </a:r>
          </a:p>
          <a:p>
            <a:pPr lvl="1"/>
            <a:r>
              <a:rPr lang="en-US" dirty="0" smtClean="0"/>
              <a:t>Non Observation errors</a:t>
            </a:r>
          </a:p>
          <a:p>
            <a:pPr lvl="1"/>
            <a:r>
              <a:rPr lang="en-US" dirty="0" smtClean="0"/>
              <a:t>Observation errors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21</a:t>
            </a:fld>
            <a:endParaRPr lang="en-US"/>
          </a:p>
        </p:txBody>
      </p:sp>
    </p:spTree>
    <p:extLst>
      <p:ext uri="{BB962C8B-B14F-4D97-AF65-F5344CB8AC3E}">
        <p14:creationId xmlns:p14="http://schemas.microsoft.com/office/powerpoint/2010/main" xmlns="" val="23247467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 of Errors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sources of Error are;</a:t>
            </a:r>
          </a:p>
          <a:p>
            <a:pPr lvl="1"/>
            <a:r>
              <a:rPr lang="en-US" dirty="0" smtClean="0"/>
              <a:t>Inadequate data specification</a:t>
            </a:r>
          </a:p>
          <a:p>
            <a:pPr lvl="1"/>
            <a:r>
              <a:rPr lang="en-US" dirty="0" smtClean="0"/>
              <a:t>Inadequate or faulty method of interview, observation, measurement</a:t>
            </a:r>
          </a:p>
          <a:p>
            <a:pPr lvl="1"/>
            <a:r>
              <a:rPr lang="en-US" dirty="0" smtClean="0"/>
              <a:t>Lack of trained investigators</a:t>
            </a:r>
          </a:p>
          <a:p>
            <a:pPr lvl="1"/>
            <a:r>
              <a:rPr lang="en-US" dirty="0" smtClean="0"/>
              <a:t>Inadequate scrutiny of basic data</a:t>
            </a:r>
          </a:p>
          <a:p>
            <a:pPr lvl="1"/>
            <a:r>
              <a:rPr lang="en-US" dirty="0" smtClean="0"/>
              <a:t>Errors in coding data entry and verifications</a:t>
            </a:r>
          </a:p>
          <a:p>
            <a:pPr lvl="1"/>
            <a:r>
              <a:rPr lang="en-US" dirty="0" smtClean="0"/>
              <a:t>Errors in presenting and printing</a:t>
            </a:r>
          </a:p>
          <a:p>
            <a:pPr lvl="1"/>
            <a:r>
              <a:rPr lang="en-US" dirty="0" smtClean="0"/>
              <a:t>Non Coverage errors</a:t>
            </a:r>
          </a:p>
          <a:p>
            <a:pPr lvl="1"/>
            <a:r>
              <a:rPr lang="en-US" dirty="0" smtClean="0"/>
              <a:t>Response errors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22</a:t>
            </a:fld>
            <a:endParaRPr lang="en-US"/>
          </a:p>
        </p:txBody>
      </p:sp>
    </p:spTree>
    <p:extLst>
      <p:ext uri="{BB962C8B-B14F-4D97-AF65-F5344CB8AC3E}">
        <p14:creationId xmlns:p14="http://schemas.microsoft.com/office/powerpoint/2010/main" xmlns="" val="25377029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Non-Observation Errors</a:t>
            </a:r>
            <a:endParaRPr lang="en-US" dirty="0"/>
          </a:p>
        </p:txBody>
      </p:sp>
      <p:sp>
        <p:nvSpPr>
          <p:cNvPr id="3" name="Content Placeholder 2"/>
          <p:cNvSpPr>
            <a:spLocks noGrp="1"/>
          </p:cNvSpPr>
          <p:nvPr>
            <p:ph idx="1"/>
          </p:nvPr>
        </p:nvSpPr>
        <p:spPr/>
        <p:txBody>
          <a:bodyPr>
            <a:normAutofit fontScale="92500"/>
          </a:bodyPr>
          <a:lstStyle/>
          <a:p>
            <a:r>
              <a:rPr lang="en-US" dirty="0" smtClean="0"/>
              <a:t>Which are due to some elements not having being studied.</a:t>
            </a:r>
          </a:p>
          <a:p>
            <a:r>
              <a:rPr lang="en-US" dirty="0" smtClean="0"/>
              <a:t>These errors arise in sampling surveys because some population elements of interest are not studied.</a:t>
            </a:r>
          </a:p>
          <a:p>
            <a:r>
              <a:rPr lang="en-US" dirty="0" smtClean="0"/>
              <a:t>Example: </a:t>
            </a:r>
          </a:p>
          <a:p>
            <a:pPr lvl="1"/>
            <a:r>
              <a:rPr lang="en-US" dirty="0" smtClean="0"/>
              <a:t>Missing out a company in the sample (non coverage)</a:t>
            </a:r>
          </a:p>
          <a:p>
            <a:pPr lvl="1"/>
            <a:r>
              <a:rPr lang="en-US" dirty="0" smtClean="0"/>
              <a:t>Duplication of company in the sample (Over coverage)</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23</a:t>
            </a:fld>
            <a:endParaRPr lang="en-US"/>
          </a:p>
        </p:txBody>
      </p:sp>
    </p:spTree>
    <p:extLst>
      <p:ext uri="{BB962C8B-B14F-4D97-AF65-F5344CB8AC3E}">
        <p14:creationId xmlns:p14="http://schemas.microsoft.com/office/powerpoint/2010/main" xmlns="" val="26397767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Observation Errors</a:t>
            </a:r>
            <a:endParaRPr lang="en-US" dirty="0"/>
          </a:p>
        </p:txBody>
      </p:sp>
      <p:sp>
        <p:nvSpPr>
          <p:cNvPr id="3" name="Content Placeholder 2"/>
          <p:cNvSpPr>
            <a:spLocks noGrp="1"/>
          </p:cNvSpPr>
          <p:nvPr>
            <p:ph idx="1"/>
          </p:nvPr>
        </p:nvSpPr>
        <p:spPr/>
        <p:txBody>
          <a:bodyPr/>
          <a:lstStyle/>
          <a:p>
            <a:r>
              <a:rPr lang="en-US" dirty="0" smtClean="0"/>
              <a:t>Which are due to respondents not answering certain questions or answers deliberately wrongly.</a:t>
            </a:r>
          </a:p>
          <a:p>
            <a:r>
              <a:rPr lang="en-US" dirty="0" smtClean="0"/>
              <a:t>Interviews are much better than questionnaires from the point of view of observation errors due to spontaneous answers.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24</a:t>
            </a:fld>
            <a:endParaRPr lang="en-US"/>
          </a:p>
        </p:txBody>
      </p:sp>
    </p:spTree>
    <p:extLst>
      <p:ext uri="{BB962C8B-B14F-4D97-AF65-F5344CB8AC3E}">
        <p14:creationId xmlns:p14="http://schemas.microsoft.com/office/powerpoint/2010/main" xmlns="" val="38681888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Handling Non Sampling Errors</a:t>
            </a:r>
            <a:endParaRPr lang="en-US" dirty="0"/>
          </a:p>
        </p:txBody>
      </p:sp>
      <p:sp>
        <p:nvSpPr>
          <p:cNvPr id="3" name="Content Placeholder 2"/>
          <p:cNvSpPr>
            <a:spLocks noGrp="1"/>
          </p:cNvSpPr>
          <p:nvPr>
            <p:ph idx="1"/>
          </p:nvPr>
        </p:nvSpPr>
        <p:spPr/>
        <p:txBody>
          <a:bodyPr/>
          <a:lstStyle/>
          <a:p>
            <a:r>
              <a:rPr lang="en-US" dirty="0" smtClean="0"/>
              <a:t>Improving the sampling frame and adjusting the results appropriately can reduce non coverage errors. Non response errors can be reduced by making prior appointments by follow-ups, and by convincing the respondent of the importance and value of his response to the research.</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25</a:t>
            </a:fld>
            <a:endParaRPr lang="en-US"/>
          </a:p>
        </p:txBody>
      </p:sp>
    </p:spTree>
    <p:extLst>
      <p:ext uri="{BB962C8B-B14F-4D97-AF65-F5344CB8AC3E}">
        <p14:creationId xmlns:p14="http://schemas.microsoft.com/office/powerpoint/2010/main" xmlns="" val="42526592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of Data Collection Procedures</a:t>
            </a:r>
            <a:endParaRPr lang="en-US" dirty="0"/>
          </a:p>
        </p:txBody>
      </p:sp>
      <p:sp>
        <p:nvSpPr>
          <p:cNvPr id="3" name="Content Placeholder 2"/>
          <p:cNvSpPr>
            <a:spLocks noGrp="1"/>
          </p:cNvSpPr>
          <p:nvPr>
            <p:ph idx="1"/>
          </p:nvPr>
        </p:nvSpPr>
        <p:spPr/>
        <p:txBody>
          <a:bodyPr/>
          <a:lstStyle/>
          <a:p>
            <a:r>
              <a:rPr lang="en-US" dirty="0" smtClean="0"/>
              <a:t>In data collection it relates not only to accuracy in the data items that are measured but its accuracy with respect to the purpose for which it was collected.</a:t>
            </a:r>
          </a:p>
          <a:p>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26</a:t>
            </a:fld>
            <a:endParaRPr lang="en-US"/>
          </a:p>
        </p:txBody>
      </p:sp>
    </p:spTree>
    <p:extLst>
      <p:ext uri="{BB962C8B-B14F-4D97-AF65-F5344CB8AC3E}">
        <p14:creationId xmlns:p14="http://schemas.microsoft.com/office/powerpoint/2010/main" xmlns="" val="31271666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Factorial validity</a:t>
            </a:r>
            <a:endParaRPr lang="en-US" dirty="0"/>
          </a:p>
        </p:txBody>
      </p:sp>
      <p:sp>
        <p:nvSpPr>
          <p:cNvPr id="3" name="Content Placeholder 2"/>
          <p:cNvSpPr>
            <a:spLocks noGrp="1"/>
          </p:cNvSpPr>
          <p:nvPr>
            <p:ph idx="1"/>
          </p:nvPr>
        </p:nvSpPr>
        <p:spPr/>
        <p:txBody>
          <a:bodyPr/>
          <a:lstStyle/>
          <a:p>
            <a:r>
              <a:rPr lang="en-US" dirty="0" smtClean="0"/>
              <a:t>This validity for the data collection procedure can be obtained by subjecting the data to confirmatory factor analysis to confirm whether theorized dimensions emerge from the data.</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27</a:t>
            </a:fld>
            <a:endParaRPr lang="en-US"/>
          </a:p>
        </p:txBody>
      </p:sp>
    </p:spTree>
    <p:extLst>
      <p:ext uri="{BB962C8B-B14F-4D97-AF65-F5344CB8AC3E}">
        <p14:creationId xmlns:p14="http://schemas.microsoft.com/office/powerpoint/2010/main" xmlns="" val="32221631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Consistency</a:t>
            </a:r>
            <a:endParaRPr lang="en-US" dirty="0"/>
          </a:p>
        </p:txBody>
      </p:sp>
      <p:sp>
        <p:nvSpPr>
          <p:cNvPr id="3" name="Content Placeholder 2"/>
          <p:cNvSpPr>
            <a:spLocks noGrp="1"/>
          </p:cNvSpPr>
          <p:nvPr>
            <p:ph idx="1"/>
          </p:nvPr>
        </p:nvSpPr>
        <p:spPr/>
        <p:txBody>
          <a:bodyPr/>
          <a:lstStyle/>
          <a:p>
            <a:r>
              <a:rPr lang="en-US" dirty="0" smtClean="0"/>
              <a:t>Split half reliability coefficient by splitting the total questions set into half sets and correlating their scores.</a:t>
            </a:r>
          </a:p>
          <a:p>
            <a:r>
              <a:rPr lang="en-US" dirty="0" smtClean="0"/>
              <a:t>This tests the consistency of the data collection procedure.</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28</a:t>
            </a:fld>
            <a:endParaRPr lang="en-US"/>
          </a:p>
        </p:txBody>
      </p:sp>
    </p:spTree>
    <p:extLst>
      <p:ext uri="{BB962C8B-B14F-4D97-AF65-F5344CB8AC3E}">
        <p14:creationId xmlns:p14="http://schemas.microsoft.com/office/powerpoint/2010/main" xmlns="" val="8090768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of Interviews</a:t>
            </a:r>
            <a:endParaRPr lang="en-US" dirty="0"/>
          </a:p>
        </p:txBody>
      </p:sp>
      <p:sp>
        <p:nvSpPr>
          <p:cNvPr id="3" name="Content Placeholder 2"/>
          <p:cNvSpPr>
            <a:spLocks noGrp="1"/>
          </p:cNvSpPr>
          <p:nvPr>
            <p:ph idx="1"/>
          </p:nvPr>
        </p:nvSpPr>
        <p:spPr/>
        <p:txBody>
          <a:bodyPr/>
          <a:lstStyle/>
          <a:p>
            <a:r>
              <a:rPr lang="en-US" dirty="0" smtClean="0"/>
              <a:t>The key to an effective interview is establishing rapport.</a:t>
            </a:r>
          </a:p>
          <a:p>
            <a:r>
              <a:rPr lang="en-US" dirty="0" smtClean="0"/>
              <a:t>The relative status of the interviewer and his ethnic origin facilitate the establishment of rapport.</a:t>
            </a:r>
          </a:p>
          <a:p>
            <a:r>
              <a:rPr lang="en-US" dirty="0" smtClean="0"/>
              <a:t>Woman and younger people generally seems to be more successful in eliciting information.</a:t>
            </a:r>
          </a:p>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29</a:t>
            </a:fld>
            <a:endParaRPr lang="en-US"/>
          </a:p>
        </p:txBody>
      </p:sp>
    </p:spTree>
    <p:extLst>
      <p:ext uri="{BB962C8B-B14F-4D97-AF65-F5344CB8AC3E}">
        <p14:creationId xmlns:p14="http://schemas.microsoft.com/office/powerpoint/2010/main" xmlns="" val="34827199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of Interviews (Contd.)</a:t>
            </a:r>
            <a:endParaRPr lang="en-US" dirty="0"/>
          </a:p>
        </p:txBody>
      </p:sp>
      <p:sp>
        <p:nvSpPr>
          <p:cNvPr id="3" name="Content Placeholder 2"/>
          <p:cNvSpPr>
            <a:spLocks noGrp="1"/>
          </p:cNvSpPr>
          <p:nvPr>
            <p:ph idx="1"/>
          </p:nvPr>
        </p:nvSpPr>
        <p:spPr/>
        <p:txBody>
          <a:bodyPr/>
          <a:lstStyle/>
          <a:p>
            <a:r>
              <a:rPr lang="en-US" dirty="0" smtClean="0"/>
              <a:t>Experience tends to increase the interviewing skills.</a:t>
            </a:r>
          </a:p>
          <a:p>
            <a:r>
              <a:rPr lang="en-US" dirty="0" smtClean="0"/>
              <a:t>Interviews based on carefully designed structures are generally more valid.</a:t>
            </a:r>
          </a:p>
          <a:p>
            <a:r>
              <a:rPr lang="en-US" dirty="0" smtClean="0"/>
              <a:t>Critical judgment of experts is helpful in determining the questions.</a:t>
            </a:r>
          </a:p>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30</a:t>
            </a:fld>
            <a:endParaRPr lang="en-US"/>
          </a:p>
        </p:txBody>
      </p:sp>
    </p:spTree>
    <p:extLst>
      <p:ext uri="{BB962C8B-B14F-4D97-AF65-F5344CB8AC3E}">
        <p14:creationId xmlns:p14="http://schemas.microsoft.com/office/powerpoint/2010/main" xmlns="" val="33848227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of Observations</a:t>
            </a:r>
            <a:endParaRPr lang="en-US" dirty="0"/>
          </a:p>
        </p:txBody>
      </p:sp>
      <p:sp>
        <p:nvSpPr>
          <p:cNvPr id="3" name="Content Placeholder 2"/>
          <p:cNvSpPr>
            <a:spLocks noGrp="1"/>
          </p:cNvSpPr>
          <p:nvPr>
            <p:ph idx="1"/>
          </p:nvPr>
        </p:nvSpPr>
        <p:spPr/>
        <p:txBody>
          <a:bodyPr/>
          <a:lstStyle/>
          <a:p>
            <a:r>
              <a:rPr lang="en-US" dirty="0" smtClean="0"/>
              <a:t>In order that an observation is valid to a satisfactory degree, significant incident of behavior must be identified.</a:t>
            </a:r>
          </a:p>
          <a:p>
            <a:r>
              <a:rPr lang="en-US" dirty="0" smtClean="0"/>
              <a:t>One way to ensure this is to supplement the knowledge and skill of the researcher with the judgment of the experts in the field and the relationships of qualities in incidents to establish theories.</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31</a:t>
            </a:fld>
            <a:endParaRPr lang="en-US"/>
          </a:p>
        </p:txBody>
      </p:sp>
    </p:spTree>
    <p:extLst>
      <p:ext uri="{BB962C8B-B14F-4D97-AF65-F5344CB8AC3E}">
        <p14:creationId xmlns:p14="http://schemas.microsoft.com/office/powerpoint/2010/main" xmlns="" val="128442411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of Observations (Contd.)</a:t>
            </a:r>
            <a:endParaRPr lang="en-US" dirty="0"/>
          </a:p>
        </p:txBody>
      </p:sp>
      <p:sp>
        <p:nvSpPr>
          <p:cNvPr id="3" name="Content Placeholder 2"/>
          <p:cNvSpPr>
            <a:spLocks noGrp="1"/>
          </p:cNvSpPr>
          <p:nvPr>
            <p:ph idx="1"/>
          </p:nvPr>
        </p:nvSpPr>
        <p:spPr/>
        <p:txBody>
          <a:bodyPr/>
          <a:lstStyle/>
          <a:p>
            <a:r>
              <a:rPr lang="en-US" dirty="0" smtClean="0"/>
              <a:t>Researchers may tend to see what they expect to see and to overlook incidents that do not fit their theory.</a:t>
            </a:r>
          </a:p>
          <a:p>
            <a:r>
              <a:rPr lang="en-US" dirty="0" smtClean="0"/>
              <a:t>This may distort their observation.</a:t>
            </a:r>
          </a:p>
          <a:p>
            <a:r>
              <a:rPr lang="en-US" dirty="0" smtClean="0"/>
              <a:t>It is better to use independent observers trained in observation and recording.</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32</a:t>
            </a:fld>
            <a:endParaRPr lang="en-US"/>
          </a:p>
        </p:txBody>
      </p:sp>
    </p:spTree>
    <p:extLst>
      <p:ext uri="{BB962C8B-B14F-4D97-AF65-F5344CB8AC3E}">
        <p14:creationId xmlns:p14="http://schemas.microsoft.com/office/powerpoint/2010/main" xmlns="" val="987599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of Observations (Contd.)</a:t>
            </a:r>
            <a:endParaRPr lang="en-US" dirty="0"/>
          </a:p>
        </p:txBody>
      </p:sp>
      <p:sp>
        <p:nvSpPr>
          <p:cNvPr id="3" name="Content Placeholder 2"/>
          <p:cNvSpPr>
            <a:spLocks noGrp="1"/>
          </p:cNvSpPr>
          <p:nvPr>
            <p:ph idx="1"/>
          </p:nvPr>
        </p:nvSpPr>
        <p:spPr/>
        <p:txBody>
          <a:bodyPr/>
          <a:lstStyle/>
          <a:p>
            <a:r>
              <a:rPr lang="en-US" dirty="0" smtClean="0"/>
              <a:t>Observation try outs may be used in </a:t>
            </a:r>
            <a:r>
              <a:rPr lang="en-US" smtClean="0"/>
              <a:t>the initial </a:t>
            </a:r>
            <a:r>
              <a:rPr lang="en-US" dirty="0" smtClean="0"/>
              <a:t>phase.</a:t>
            </a:r>
          </a:p>
          <a:p>
            <a:r>
              <a:rPr lang="en-US" dirty="0" smtClean="0"/>
              <a:t>Joint observation helps build reliability.</a:t>
            </a:r>
          </a:p>
          <a:p>
            <a:r>
              <a:rPr lang="en-US" dirty="0" smtClean="0"/>
              <a:t>Randomly selected time samples may help more in obtaining unbiased and representative samples of behavior and would enhance both validity and reliability.</a:t>
            </a:r>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33</a:t>
            </a:fld>
            <a:endParaRPr lang="en-US"/>
          </a:p>
        </p:txBody>
      </p:sp>
    </p:spTree>
    <p:extLst>
      <p:ext uri="{BB962C8B-B14F-4D97-AF65-F5344CB8AC3E}">
        <p14:creationId xmlns:p14="http://schemas.microsoft.com/office/powerpoint/2010/main" xmlns="" val="24118635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of Questionnaires</a:t>
            </a:r>
            <a:endParaRPr lang="en-US" dirty="0"/>
          </a:p>
        </p:txBody>
      </p:sp>
      <p:sp>
        <p:nvSpPr>
          <p:cNvPr id="3" name="Content Placeholder 2"/>
          <p:cNvSpPr>
            <a:spLocks noGrp="1"/>
          </p:cNvSpPr>
          <p:nvPr>
            <p:ph idx="1"/>
          </p:nvPr>
        </p:nvSpPr>
        <p:spPr/>
        <p:txBody>
          <a:bodyPr>
            <a:normAutofit/>
          </a:bodyPr>
          <a:lstStyle/>
          <a:p>
            <a:r>
              <a:rPr lang="en-US" dirty="0" smtClean="0"/>
              <a:t>A possible procedure for validation and reliability of questionnaires is suggested below;</a:t>
            </a:r>
          </a:p>
          <a:p>
            <a:pPr lvl="1"/>
            <a:r>
              <a:rPr lang="en-US" dirty="0" smtClean="0"/>
              <a:t>Ask the right questions</a:t>
            </a:r>
          </a:p>
          <a:p>
            <a:pPr lvl="1"/>
            <a:r>
              <a:rPr lang="en-US" dirty="0" smtClean="0"/>
              <a:t>Phrase them in the least ambiguous manner</a:t>
            </a:r>
          </a:p>
          <a:p>
            <a:pPr lvl="1"/>
            <a:r>
              <a:rPr lang="en-US" dirty="0" smtClean="0"/>
              <a:t>Clearly define the important terms</a:t>
            </a:r>
          </a:p>
          <a:p>
            <a:pPr lvl="1"/>
            <a:r>
              <a:rPr lang="en-US" dirty="0" smtClean="0"/>
              <a:t>Rate the content validity</a:t>
            </a:r>
          </a:p>
        </p:txBody>
      </p:sp>
      <p:sp>
        <p:nvSpPr>
          <p:cNvPr id="4" name="Slide Number Placeholder 3"/>
          <p:cNvSpPr>
            <a:spLocks noGrp="1"/>
          </p:cNvSpPr>
          <p:nvPr>
            <p:ph type="sldNum" sz="quarter" idx="12"/>
          </p:nvPr>
        </p:nvSpPr>
        <p:spPr/>
        <p:txBody>
          <a:bodyPr/>
          <a:lstStyle/>
          <a:p>
            <a:fld id="{603DF4E2-92BA-4B83-90BF-298ED3A98E89}" type="slidenum">
              <a:rPr lang="en-US" smtClean="0"/>
              <a:pPr/>
              <a:t>34</a:t>
            </a:fld>
            <a:endParaRPr lang="en-US"/>
          </a:p>
        </p:txBody>
      </p:sp>
    </p:spTree>
    <p:extLst>
      <p:ext uri="{BB962C8B-B14F-4D97-AF65-F5344CB8AC3E}">
        <p14:creationId xmlns:p14="http://schemas.microsoft.com/office/powerpoint/2010/main" xmlns="" val="9094594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of Questionnaires (Contd.)</a:t>
            </a:r>
            <a:endParaRPr lang="en-US" dirty="0"/>
          </a:p>
        </p:txBody>
      </p:sp>
      <p:sp>
        <p:nvSpPr>
          <p:cNvPr id="3" name="Content Placeholder 2"/>
          <p:cNvSpPr>
            <a:spLocks noGrp="1"/>
          </p:cNvSpPr>
          <p:nvPr>
            <p:ph idx="1"/>
          </p:nvPr>
        </p:nvSpPr>
        <p:spPr/>
        <p:txBody>
          <a:bodyPr/>
          <a:lstStyle/>
          <a:p>
            <a:pPr marL="400050" lvl="1" indent="-400050"/>
            <a:r>
              <a:rPr lang="en-US" dirty="0" smtClean="0"/>
              <a:t>Obtain predictive validation by correlating questionnaire scores with observed behavior or peer / superior ratings.</a:t>
            </a:r>
          </a:p>
          <a:p>
            <a:pPr marL="400050" lvl="1" indent="-400050"/>
            <a:r>
              <a:rPr lang="en-US" dirty="0" smtClean="0"/>
              <a:t>Administer the questionnaire to the same participants twice and compare the two responses.</a:t>
            </a:r>
          </a:p>
          <a:p>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35</a:t>
            </a:fld>
            <a:endParaRPr lang="en-US"/>
          </a:p>
        </p:txBody>
      </p:sp>
    </p:spTree>
    <p:extLst>
      <p:ext uri="{BB962C8B-B14F-4D97-AF65-F5344CB8AC3E}">
        <p14:creationId xmlns:p14="http://schemas.microsoft.com/office/powerpoint/2010/main" xmlns="" val="35940350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Validity and Reliability of Questionnaires (Contd.)</a:t>
            </a:r>
            <a:endParaRPr lang="en-US" dirty="0"/>
          </a:p>
        </p:txBody>
      </p:sp>
      <p:sp>
        <p:nvSpPr>
          <p:cNvPr id="3" name="Content Placeholder 2"/>
          <p:cNvSpPr>
            <a:spLocks noGrp="1"/>
          </p:cNvSpPr>
          <p:nvPr>
            <p:ph idx="1"/>
          </p:nvPr>
        </p:nvSpPr>
        <p:spPr/>
        <p:txBody>
          <a:bodyPr/>
          <a:lstStyle/>
          <a:p>
            <a:pPr marL="342900" lvl="1" indent="-342900"/>
            <a:r>
              <a:rPr lang="en-US" dirty="0" smtClean="0"/>
              <a:t>Get the first four steps checked by an expert.</a:t>
            </a:r>
          </a:p>
          <a:p>
            <a:pPr lvl="2"/>
            <a:r>
              <a:rPr lang="en-US" dirty="0" smtClean="0"/>
              <a:t>Ask the right questions</a:t>
            </a:r>
          </a:p>
          <a:p>
            <a:pPr lvl="2"/>
            <a:r>
              <a:rPr lang="en-US" dirty="0" smtClean="0"/>
              <a:t>Phrase them in the least ambiguous manner</a:t>
            </a:r>
          </a:p>
          <a:p>
            <a:pPr lvl="2"/>
            <a:r>
              <a:rPr lang="en-US" dirty="0" smtClean="0"/>
              <a:t>Clearly define the important terms</a:t>
            </a:r>
          </a:p>
          <a:p>
            <a:pPr lvl="2"/>
            <a:r>
              <a:rPr lang="en-US" dirty="0" smtClean="0"/>
              <a:t>Rate the content validity</a:t>
            </a:r>
          </a:p>
          <a:p>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36</a:t>
            </a:fld>
            <a:endParaRPr lang="en-US"/>
          </a:p>
        </p:txBody>
      </p:sp>
    </p:spTree>
    <p:extLst>
      <p:ext uri="{BB962C8B-B14F-4D97-AF65-F5344CB8AC3E}">
        <p14:creationId xmlns:p14="http://schemas.microsoft.com/office/powerpoint/2010/main" xmlns="" val="36077085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lstStyle/>
          <a:p>
            <a:r>
              <a:rPr lang="en-US" dirty="0" smtClean="0"/>
              <a:t>Projective Techniques</a:t>
            </a:r>
          </a:p>
          <a:p>
            <a:pPr lvl="1"/>
            <a:r>
              <a:rPr lang="en-US" dirty="0" smtClean="0"/>
              <a:t>Association tests</a:t>
            </a:r>
          </a:p>
          <a:p>
            <a:pPr lvl="1"/>
            <a:r>
              <a:rPr lang="en-US" dirty="0" smtClean="0"/>
              <a:t>Completion tests</a:t>
            </a:r>
          </a:p>
          <a:p>
            <a:pPr lvl="1"/>
            <a:r>
              <a:rPr lang="en-US" dirty="0" smtClean="0"/>
              <a:t>Construction techniques</a:t>
            </a:r>
          </a:p>
          <a:p>
            <a:pPr lvl="1"/>
            <a:r>
              <a:rPr lang="en-US" dirty="0" smtClean="0"/>
              <a:t>Expression techniques</a:t>
            </a:r>
          </a:p>
          <a:p>
            <a:r>
              <a:rPr lang="en-US" dirty="0" smtClean="0"/>
              <a:t>Data Collection</a:t>
            </a:r>
          </a:p>
          <a:p>
            <a:r>
              <a:rPr lang="en-US" dirty="0" smtClean="0"/>
              <a:t>Classification of experimental design</a:t>
            </a:r>
          </a:p>
          <a:p>
            <a:r>
              <a:rPr lang="en-US" dirty="0" smtClean="0"/>
              <a:t>Validity in experiments</a:t>
            </a:r>
          </a:p>
          <a:p>
            <a:endParaRPr lang="en-US" dirty="0"/>
          </a:p>
        </p:txBody>
      </p:sp>
      <p:sp>
        <p:nvSpPr>
          <p:cNvPr id="4" name="Slide Number Placeholder 3"/>
          <p:cNvSpPr>
            <a:spLocks noGrp="1"/>
          </p:cNvSpPr>
          <p:nvPr>
            <p:ph type="sldNum" sz="quarter" idx="12"/>
          </p:nvPr>
        </p:nvSpPr>
        <p:spPr/>
        <p:txBody>
          <a:bodyPr/>
          <a:lstStyle/>
          <a:p>
            <a:fld id="{603DF4E2-92BA-4B83-90BF-298ED3A98E89}" type="slidenum">
              <a:rPr lang="en-US" smtClean="0"/>
              <a:pPr/>
              <a:t>37</a:t>
            </a:fld>
            <a:endParaRPr lang="en-US"/>
          </a:p>
        </p:txBody>
      </p:sp>
    </p:spTree>
    <p:extLst>
      <p:ext uri="{BB962C8B-B14F-4D97-AF65-F5344CB8AC3E}">
        <p14:creationId xmlns:p14="http://schemas.microsoft.com/office/powerpoint/2010/main" xmlns="" val="16442917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8229600" cy="1143000"/>
          </a:xfrm>
        </p:spPr>
        <p:txBody>
          <a:bodyPr/>
          <a:lstStyle/>
          <a:p>
            <a:r>
              <a:rPr lang="en-US" dirty="0" smtClean="0"/>
              <a:t>Thanks</a:t>
            </a:r>
            <a:endParaRPr lang="en-US" dirty="0"/>
          </a:p>
        </p:txBody>
      </p:sp>
      <p:sp>
        <p:nvSpPr>
          <p:cNvPr id="3" name="Slide Number Placeholder 2"/>
          <p:cNvSpPr>
            <a:spLocks noGrp="1"/>
          </p:cNvSpPr>
          <p:nvPr>
            <p:ph type="sldNum" sz="quarter" idx="12"/>
          </p:nvPr>
        </p:nvSpPr>
        <p:spPr/>
        <p:txBody>
          <a:bodyPr/>
          <a:lstStyle/>
          <a:p>
            <a:fld id="{6B9F4742-C6B9-4F98-BE03-6DC2E810BA39}" type="slidenum">
              <a:rPr lang="en-US" smtClean="0"/>
              <a:pPr/>
              <a:t>38</a:t>
            </a:fld>
            <a:endParaRPr lang="en-US"/>
          </a:p>
        </p:txBody>
      </p:sp>
    </p:spTree>
    <p:extLst>
      <p:ext uri="{BB962C8B-B14F-4D97-AF65-F5344CB8AC3E}">
        <p14:creationId xmlns:p14="http://schemas.microsoft.com/office/powerpoint/2010/main" xmlns="" val="233318830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1424</Words>
  <Application>Microsoft Office PowerPoint</Application>
  <PresentationFormat>On-screen Show (4:3)</PresentationFormat>
  <Paragraphs>209</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MGT-491 QUANTITATIVE ANALYSIS AND RESEARCH FOR MANAGEMENT</vt:lpstr>
      <vt:lpstr>Summary of Last Session</vt:lpstr>
      <vt:lpstr>Projective Techniques</vt:lpstr>
      <vt:lpstr>Projective Techniques (Contd.)</vt:lpstr>
      <vt:lpstr>Association tests</vt:lpstr>
      <vt:lpstr>Completion tests</vt:lpstr>
      <vt:lpstr>Construction techniques</vt:lpstr>
      <vt:lpstr>Cartoon technique</vt:lpstr>
      <vt:lpstr>Third Person Techniques</vt:lpstr>
      <vt:lpstr>Expression Techniques</vt:lpstr>
      <vt:lpstr>Data Collection from Experimentation</vt:lpstr>
      <vt:lpstr>Data Collection from Experimentation</vt:lpstr>
      <vt:lpstr>Validity in Experiment</vt:lpstr>
      <vt:lpstr>Internal Validity</vt:lpstr>
      <vt:lpstr>External Validity</vt:lpstr>
      <vt:lpstr>Classification of Experimental design</vt:lpstr>
      <vt:lpstr>Pre experimental Design</vt:lpstr>
      <vt:lpstr>True experimental design</vt:lpstr>
      <vt:lpstr>Quasi experimental design</vt:lpstr>
      <vt:lpstr>Statistical design</vt:lpstr>
      <vt:lpstr>Non Sampling Errors</vt:lpstr>
      <vt:lpstr>Sources of Errors</vt:lpstr>
      <vt:lpstr>Non-Observation Errors</vt:lpstr>
      <vt:lpstr>Observation Errors</vt:lpstr>
      <vt:lpstr>Handling Non Sampling Errors</vt:lpstr>
      <vt:lpstr>Validity and Reliability of Data Collection Procedures</vt:lpstr>
      <vt:lpstr>Factorial validity</vt:lpstr>
      <vt:lpstr>Consistency</vt:lpstr>
      <vt:lpstr>Validity and Reliability of Interviews</vt:lpstr>
      <vt:lpstr>Validity and Reliability of Interviews (Contd.)</vt:lpstr>
      <vt:lpstr>Validity and reliability of Observations</vt:lpstr>
      <vt:lpstr>Validity and reliability of Observations (Contd.)</vt:lpstr>
      <vt:lpstr>Validity and reliability of Observations (Contd.)</vt:lpstr>
      <vt:lpstr>Validity and Reliability of Questionnaires</vt:lpstr>
      <vt:lpstr>Validity and Reliability of Questionnaires (Contd.)</vt:lpstr>
      <vt:lpstr>Validity and Reliability of Questionnaires (Contd.)</vt:lpstr>
      <vt:lpstr>Summary of this Session</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MGT-491 QUANTITATIVE ANALYSIS AND RESEARCH FOR MANAGEMENT</dc:title>
  <dc:creator>Osman</dc:creator>
  <cp:lastModifiedBy>NTS</cp:lastModifiedBy>
  <cp:revision>19</cp:revision>
  <dcterms:created xsi:type="dcterms:W3CDTF">2013-06-24T06:23:09Z</dcterms:created>
  <dcterms:modified xsi:type="dcterms:W3CDTF">2013-06-24T11:50:30Z</dcterms:modified>
</cp:coreProperties>
</file>