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6"/>
  </p:notesMasterIdLst>
  <p:sldIdLst>
    <p:sldId id="300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1" r:id="rId44"/>
    <p:sldId id="260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CC1F3-1E51-49A4-921F-79E817AD8813}" type="datetimeFigureOut">
              <a:rPr lang="en-US" smtClean="0"/>
              <a:pPr/>
              <a:t>6/24/2013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F4E79D-6DC9-4148-8C19-71CB7C57A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38975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BA29F-39B9-40DC-B098-F5437C559C92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8681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D636B-D9EC-40CD-85A3-517062C5FCAD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4993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D1DFA-4DF3-4109-9FCF-01B22BC77D4C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61103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E733B-A851-45CD-AE25-8AC1D452D6AD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366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B459-6032-46FC-89B0-C8F649D4698C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6053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44F6A-DEB6-4C56-BF25-F6F3FBF0FFCE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579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382C0-FC94-41D8-9B13-40EBF68C9E8C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7593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58C95-2B2A-4AB5-AE16-0B08DB2524B0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6524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98E918-C344-4360-A325-00227398911F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7040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C2019-E211-4B8B-B4C9-31899839A6E4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52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AD8D5-E0A1-43DB-88A3-F006CBF04D5A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69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877AD-AE89-41AD-A0A7-4A958E09735F}" type="datetime1">
              <a:rPr lang="en-US" smtClean="0"/>
              <a:pPr/>
              <a:t>6/24/2013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F4742-C6B9-4F98-BE03-6DC2E810BA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9130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MGT-491</a:t>
            </a:r>
            <a:br>
              <a:rPr lang="en-US" dirty="0" smtClean="0"/>
            </a:br>
            <a:r>
              <a:rPr lang="en-US" dirty="0" smtClean="0"/>
              <a:t>QUANTITATIVE ANALYSIS AND RESEARCH FOR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457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Session 8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405046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Course Contents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Section 2; Measurement and Scaling, data Source and Data Collection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Primary Data Collection from observations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Surveys and Experimentation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Commonly used scales in business research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Checking reliability and validity of scales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519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Course Contents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Section 2; Measurement and Scaling, data Source and Data Collection</a:t>
            </a:r>
          </a:p>
          <a:p>
            <a:pPr marL="914400" lvl="1" indent="-514350">
              <a:buFont typeface="+mj-lt"/>
              <a:buAutoNum type="arabicPeriod" startAt="5"/>
            </a:pPr>
            <a:r>
              <a:rPr lang="en-US" dirty="0" smtClean="0"/>
              <a:t>Designing instrument for data collection</a:t>
            </a:r>
          </a:p>
          <a:p>
            <a:pPr marL="914400" lvl="1" indent="-514350">
              <a:buFont typeface="+mj-lt"/>
              <a:buAutoNum type="arabicPeriod" startAt="5"/>
            </a:pPr>
            <a:r>
              <a:rPr lang="en-US" dirty="0" smtClean="0"/>
              <a:t>Testing the instrument</a:t>
            </a:r>
          </a:p>
          <a:p>
            <a:pPr marL="914400" lvl="1" indent="-514350">
              <a:buFont typeface="+mj-lt"/>
              <a:buAutoNum type="arabicPeriod" startAt="5"/>
            </a:pPr>
            <a:r>
              <a:rPr lang="en-US" dirty="0" smtClean="0"/>
              <a:t>Data collection process</a:t>
            </a:r>
          </a:p>
          <a:p>
            <a:pPr marL="914400" lvl="1" indent="-514350">
              <a:buFont typeface="+mj-lt"/>
              <a:buAutoNum type="arabicPeriod" startAt="5"/>
            </a:pPr>
            <a:r>
              <a:rPr lang="en-US" dirty="0" smtClean="0"/>
              <a:t>Sampling methods and procedures</a:t>
            </a:r>
          </a:p>
          <a:p>
            <a:pPr marL="914400" lvl="1" indent="-514350">
              <a:buFont typeface="+mj-lt"/>
              <a:buAutoNum type="arabicPeriod" startAt="5"/>
            </a:pPr>
            <a:r>
              <a:rPr lang="en-US" dirty="0" smtClean="0"/>
              <a:t>Sample size decisions</a:t>
            </a:r>
          </a:p>
          <a:p>
            <a:pPr marL="914400" lvl="1" indent="-514350">
              <a:buFont typeface="+mj-lt"/>
              <a:buAutoNum type="arabicPeriod" startAt="5"/>
            </a:pPr>
            <a:r>
              <a:rPr lang="en-US" dirty="0" smtClean="0"/>
              <a:t>Case review and analysis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947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Field Research/ Primary data collection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methods and procedures have been developed to help in acquiring data.</a:t>
            </a:r>
          </a:p>
          <a:p>
            <a:r>
              <a:rPr lang="en-US" dirty="0" smtClean="0"/>
              <a:t>They make use of different means of describing and quantifying data.</a:t>
            </a:r>
          </a:p>
          <a:p>
            <a:r>
              <a:rPr lang="en-US" dirty="0" smtClean="0"/>
              <a:t>Each one of these is suitable in specific situations of source and type of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480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Field Research/ Primary data collection methods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Too much dependence on one method is not desirable.</a:t>
            </a:r>
          </a:p>
          <a:p>
            <a:r>
              <a:rPr lang="en-US" dirty="0" smtClean="0"/>
              <a:t>The recent trend in social science and management research is to use multiple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221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Field Research/ Primary data collection methods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method serve two purposes;</a:t>
            </a:r>
          </a:p>
          <a:p>
            <a:pPr lvl="1"/>
            <a:r>
              <a:rPr lang="en-US" dirty="0" smtClean="0"/>
              <a:t>One of eliminating or minimizing bias.</a:t>
            </a:r>
          </a:p>
          <a:p>
            <a:pPr lvl="1"/>
            <a:r>
              <a:rPr lang="en-US" dirty="0" smtClean="0"/>
              <a:t>The other of corroborating</a:t>
            </a:r>
          </a:p>
          <a:p>
            <a:pPr marL="0" indent="0">
              <a:buNone/>
            </a:pPr>
            <a:r>
              <a:rPr lang="en-US" dirty="0" smtClean="0"/>
              <a:t>And hence greater reliability of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526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Field Research/ Primary data collection methods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primary data relevant to a problem is collected by one of the standard methods of research;</a:t>
            </a:r>
          </a:p>
          <a:p>
            <a:pPr lvl="1"/>
            <a:r>
              <a:rPr lang="en-US" dirty="0" smtClean="0"/>
              <a:t>Experiments</a:t>
            </a:r>
          </a:p>
          <a:p>
            <a:pPr lvl="1"/>
            <a:r>
              <a:rPr lang="en-US" dirty="0" smtClean="0"/>
              <a:t>Surveys</a:t>
            </a:r>
          </a:p>
          <a:p>
            <a:pPr lvl="1"/>
            <a:r>
              <a:rPr lang="en-US" dirty="0" smtClean="0"/>
              <a:t>Field studies</a:t>
            </a:r>
          </a:p>
          <a:p>
            <a:pPr lvl="1"/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System studies</a:t>
            </a:r>
          </a:p>
          <a:p>
            <a:pPr lvl="1"/>
            <a:r>
              <a:rPr lang="en-US" dirty="0" smtClean="0"/>
              <a:t>Etc.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606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Field Research/ Primary data collection methods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basic methods and tools for data collection for research include;</a:t>
            </a:r>
          </a:p>
          <a:p>
            <a:pPr lvl="1"/>
            <a:r>
              <a:rPr lang="en-US" dirty="0" smtClean="0"/>
              <a:t>Observation</a:t>
            </a:r>
          </a:p>
          <a:p>
            <a:pPr lvl="1"/>
            <a:r>
              <a:rPr lang="en-US" dirty="0" smtClean="0"/>
              <a:t>Questionnaire</a:t>
            </a:r>
          </a:p>
          <a:p>
            <a:pPr lvl="1"/>
            <a:r>
              <a:rPr lang="en-US" dirty="0" smtClean="0"/>
              <a:t>Interview</a:t>
            </a:r>
          </a:p>
          <a:p>
            <a:pPr lvl="1"/>
            <a:r>
              <a:rPr lang="en-US" dirty="0" smtClean="0"/>
              <a:t>Projective technique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707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Field Research/ Primary data collection methods (Contd.)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26239067"/>
              </p:ext>
            </p:extLst>
          </p:nvPr>
        </p:nvGraphicFramePr>
        <p:xfrm>
          <a:off x="457200" y="1600200"/>
          <a:ext cx="8229600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1371600"/>
                <a:gridCol w="1524000"/>
                <a:gridCol w="11430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Tools for data collection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Type of Research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Observation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Questionnaire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Interview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Projective Technique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Records</a:t>
                      </a:r>
                      <a:endParaRPr lang="en-US" u="sng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Experimental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Exploratory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Descriptive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Causal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Case study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Model Building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X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55626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Tools for data collection versus types of research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620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Field Research/ Primary data collection methods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employment of any of these tools of data collection depends on the type of research that is being undertaken and the time and resource available to the researcher.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726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Primary data collection from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Observation is the most direct form of data collection.</a:t>
            </a:r>
          </a:p>
          <a:p>
            <a:r>
              <a:rPr lang="en-US" dirty="0" smtClean="0"/>
              <a:t>Usually data is gathered by observation when it can be gathered accurately only by this method.</a:t>
            </a:r>
          </a:p>
          <a:p>
            <a:r>
              <a:rPr lang="en-US" dirty="0" smtClean="0"/>
              <a:t>Example;</a:t>
            </a:r>
          </a:p>
          <a:p>
            <a:pPr lvl="1"/>
            <a:r>
              <a:rPr lang="en-US" dirty="0" smtClean="0"/>
              <a:t>Behavior of children who cannot talk.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059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Primary data collection from observations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 considerable difference between causal observation and scientific observation.</a:t>
            </a:r>
          </a:p>
          <a:p>
            <a:r>
              <a:rPr lang="en-US" dirty="0" smtClean="0"/>
              <a:t>Scientific observation is well planned, recorded and checked for validity and reliability.</a:t>
            </a:r>
          </a:p>
          <a:p>
            <a:r>
              <a:rPr lang="en-US" dirty="0" smtClean="0"/>
              <a:t>It has a research purpose and therefore has focus during its process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729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Primary data collection from observations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Conditions under which data can be effectively collected are ;</a:t>
            </a:r>
          </a:p>
          <a:p>
            <a:pPr lvl="1"/>
            <a:r>
              <a:rPr lang="en-US" dirty="0" smtClean="0"/>
              <a:t>Data must be accessible to the observer. Some behaviors are communicated through facial expression and body language. These are observable when the activity is repetitive, frequent and predictable.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036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Primary data collection from observations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Conditions under which data can be effectively collected are ; (Contd.)</a:t>
            </a:r>
          </a:p>
          <a:p>
            <a:pPr lvl="1"/>
            <a:r>
              <a:rPr lang="en-US" dirty="0" smtClean="0"/>
              <a:t>They must be of short interval to reduce distortion due to recall</a:t>
            </a:r>
          </a:p>
          <a:p>
            <a:pPr lvl="1"/>
            <a:r>
              <a:rPr lang="en-US" dirty="0" smtClean="0"/>
              <a:t>It is desirable that the observational data is used to supplement the other methods of data collection.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343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Observational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Basically there are two type of approaches;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Systematic Observation</a:t>
            </a:r>
          </a:p>
          <a:p>
            <a:pPr marL="1371600" lvl="2" indent="-514350"/>
            <a:r>
              <a:rPr lang="en-US" dirty="0" smtClean="0"/>
              <a:t>Schedules are used in direct or indirect observation and non behavioral and behavioral observations.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Participant observation</a:t>
            </a:r>
          </a:p>
          <a:p>
            <a:pPr marL="1371600" lvl="2" indent="-514350"/>
            <a:r>
              <a:rPr lang="en-US" dirty="0" smtClean="0"/>
              <a:t>View point is obtained by the observer being embedded in the system, using analysis and collecting of data parallel-</a:t>
            </a:r>
            <a:r>
              <a:rPr lang="en-US" dirty="0" err="1" smtClean="0"/>
              <a:t>ly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654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Observational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Observational approaches can be classified as follows;</a:t>
            </a:r>
          </a:p>
          <a:p>
            <a:pPr lvl="1"/>
            <a:r>
              <a:rPr lang="en-US" dirty="0" smtClean="0"/>
              <a:t>Natural versus Contrived;</a:t>
            </a:r>
          </a:p>
          <a:p>
            <a:pPr lvl="2"/>
            <a:r>
              <a:rPr lang="en-US" dirty="0" smtClean="0"/>
              <a:t>Observing how many cars pass a circle every hour is a natural observation, which is useful when phenomena occur frequently.</a:t>
            </a:r>
          </a:p>
          <a:p>
            <a:pPr lvl="2"/>
            <a:r>
              <a:rPr lang="en-US" dirty="0" smtClean="0"/>
              <a:t>A store worker checked by an observer disguised as a customer is a contrived observation.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004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Observational Approaches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versus Disguised;</a:t>
            </a:r>
          </a:p>
          <a:p>
            <a:pPr lvl="1"/>
            <a:r>
              <a:rPr lang="en-US" dirty="0" smtClean="0"/>
              <a:t>An observation made on television or meeting certain occurrences are examples of open observations.</a:t>
            </a:r>
          </a:p>
          <a:p>
            <a:pPr lvl="1"/>
            <a:r>
              <a:rPr lang="en-US" dirty="0" smtClean="0"/>
              <a:t>Observation in lab experiments are often disguised, that is, the participants are unaware of certain kinds of observations made by the experimenter.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682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Observational Approaches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Structured versus unstructured;</a:t>
            </a:r>
          </a:p>
          <a:p>
            <a:pPr lvl="1"/>
            <a:r>
              <a:rPr lang="en-US" dirty="0" smtClean="0"/>
              <a:t>In structured what aspects are to be observed and recorded are exactly known.</a:t>
            </a:r>
          </a:p>
          <a:p>
            <a:pPr lvl="1"/>
            <a:r>
              <a:rPr lang="en-US" dirty="0" smtClean="0"/>
              <a:t>The others are ignored;</a:t>
            </a:r>
          </a:p>
          <a:p>
            <a:pPr lvl="2"/>
            <a:r>
              <a:rPr lang="en-US" dirty="0" smtClean="0"/>
              <a:t>An observation checklist is usually used.</a:t>
            </a:r>
          </a:p>
          <a:p>
            <a:pPr lvl="1"/>
            <a:r>
              <a:rPr lang="en-US" dirty="0" smtClean="0"/>
              <a:t>When any aspect of a phenomenon, as in exploratory situations is considered useful, the observation becomes unstructured.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552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Observational Approaches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versus Indirect;</a:t>
            </a:r>
          </a:p>
          <a:p>
            <a:pPr lvl="1"/>
            <a:r>
              <a:rPr lang="en-US" dirty="0" smtClean="0"/>
              <a:t>When current behavior or occurrence is observed, the observation is direct.</a:t>
            </a:r>
          </a:p>
          <a:p>
            <a:pPr lvl="1"/>
            <a:r>
              <a:rPr lang="en-US" dirty="0" smtClean="0"/>
              <a:t>When </a:t>
            </a:r>
            <a:r>
              <a:rPr lang="en-US" smtClean="0"/>
              <a:t>past behavior </a:t>
            </a:r>
            <a:r>
              <a:rPr lang="en-US" dirty="0" smtClean="0"/>
              <a:t>is to be observed, it can only be done through effects (physical traces).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847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Observational Approaches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Mechanical versus Human;</a:t>
            </a:r>
          </a:p>
          <a:p>
            <a:pPr lvl="1"/>
            <a:r>
              <a:rPr lang="en-US" dirty="0" smtClean="0"/>
              <a:t>When devises like television, meters, video cameras and photographic analysis are used for observation, it becomes mechanical.</a:t>
            </a:r>
          </a:p>
          <a:p>
            <a:pPr lvl="1"/>
            <a:r>
              <a:rPr lang="en-US" dirty="0" smtClean="0"/>
              <a:t>All other observations are human.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710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Observational Approaches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Non-Behavioral versus behavioral;</a:t>
            </a:r>
          </a:p>
          <a:p>
            <a:pPr lvl="1"/>
            <a:r>
              <a:rPr lang="en-US" dirty="0" smtClean="0"/>
              <a:t>Non-behavioral are analysis of records (historical or current) written, sound recorded or video taped, photographs or computer records.</a:t>
            </a:r>
          </a:p>
          <a:p>
            <a:pPr lvl="1"/>
            <a:r>
              <a:rPr lang="en-US" dirty="0" smtClean="0"/>
              <a:t>Content analysis may be used in this context;</a:t>
            </a:r>
          </a:p>
          <a:p>
            <a:pPr lvl="2"/>
            <a:r>
              <a:rPr lang="en-US" dirty="0" smtClean="0"/>
              <a:t>Physical condition analysis</a:t>
            </a:r>
          </a:p>
          <a:p>
            <a:pPr lvl="2"/>
            <a:r>
              <a:rPr lang="en-US" dirty="0" smtClean="0"/>
              <a:t>Process and activity analysis</a:t>
            </a:r>
          </a:p>
          <a:p>
            <a:pPr lvl="2"/>
            <a:r>
              <a:rPr lang="en-US" dirty="0" smtClean="0"/>
              <a:t>Work</a:t>
            </a:r>
          </a:p>
          <a:p>
            <a:pPr lvl="2"/>
            <a:r>
              <a:rPr lang="en-US" dirty="0" smtClean="0"/>
              <a:t>Study</a:t>
            </a:r>
          </a:p>
          <a:p>
            <a:pPr lvl="2"/>
            <a:r>
              <a:rPr lang="en-US" dirty="0" smtClean="0"/>
              <a:t>Manufacturing system analysis.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2131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Classification of Observational Approaches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Non-Behavioral versus behavioral;</a:t>
            </a:r>
          </a:p>
          <a:p>
            <a:pPr lvl="1"/>
            <a:r>
              <a:rPr lang="en-US" dirty="0" smtClean="0"/>
              <a:t>Behavior observation includes observations of;</a:t>
            </a:r>
          </a:p>
          <a:p>
            <a:pPr lvl="2"/>
            <a:r>
              <a:rPr lang="en-US" dirty="0" smtClean="0"/>
              <a:t>Non-verbal behavior, body movements, gestures, facial expressions.</a:t>
            </a:r>
          </a:p>
          <a:p>
            <a:pPr lvl="2"/>
            <a:r>
              <a:rPr lang="en-US" dirty="0" smtClean="0"/>
              <a:t>Linguistic behavior which includes vocal sounds made during interactions</a:t>
            </a:r>
          </a:p>
          <a:p>
            <a:pPr lvl="2"/>
            <a:r>
              <a:rPr lang="en-US" dirty="0" smtClean="0"/>
              <a:t>Extra linguistic behavior like pitch of talking or manner of talking.</a:t>
            </a:r>
          </a:p>
          <a:p>
            <a:pPr lvl="2"/>
            <a:r>
              <a:rPr lang="en-US" dirty="0" smtClean="0"/>
              <a:t>Spatial behavior in which how an individual behaves in close physical proximity to others is studied.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426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 of observations as data collection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Structuring observation reduces (potential) bias of observation and increases reliability but reduced search in structured observation reduces validity.</a:t>
            </a:r>
          </a:p>
          <a:p>
            <a:r>
              <a:rPr lang="en-US" dirty="0" smtClean="0"/>
              <a:t>The observer must assimilate the information obtained in the observation and make inferences from them.</a:t>
            </a:r>
          </a:p>
          <a:p>
            <a:r>
              <a:rPr lang="en-US" dirty="0" smtClean="0"/>
              <a:t>It is at once a strength and weakness of behavior observation.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580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Questionnaires are preferred in most surveys because they are less expensive.</a:t>
            </a:r>
          </a:p>
          <a:p>
            <a:r>
              <a:rPr lang="en-US" dirty="0" smtClean="0"/>
              <a:t>Skills required to administer them are also less than what is required for interviewing.</a:t>
            </a:r>
          </a:p>
          <a:p>
            <a:r>
              <a:rPr lang="en-US" dirty="0" smtClean="0"/>
              <a:t>Large sample can be dealt with simultaneously as mailing is possible.</a:t>
            </a:r>
          </a:p>
          <a:p>
            <a:r>
              <a:rPr lang="en-US" dirty="0" smtClean="0"/>
              <a:t>One great disadvantage is low response.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169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Designing instrument for data collection process and testing the instrument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questionnaire is a formalized set of questions aimed at eliciting information regarding facts, level of knowledge, attitudes, needs and motivation.</a:t>
            </a:r>
          </a:p>
          <a:p>
            <a:r>
              <a:rPr lang="en-US" dirty="0" smtClean="0"/>
              <a:t>At the current level of standardization of the design of questionnaires, it can be treated more as an art than a science.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959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designing a Questionnaire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1: Information Sought;</a:t>
            </a:r>
          </a:p>
          <a:p>
            <a:pPr lvl="1"/>
            <a:r>
              <a:rPr lang="en-US" dirty="0" smtClean="0"/>
              <a:t>First step in any questionnaire design is the specification of the information sought.</a:t>
            </a:r>
          </a:p>
          <a:p>
            <a:pPr lvl="1"/>
            <a:r>
              <a:rPr lang="en-US" dirty="0" smtClean="0"/>
              <a:t>The exact information required has to be stated.</a:t>
            </a:r>
          </a:p>
          <a:p>
            <a:pPr lvl="1"/>
            <a:r>
              <a:rPr lang="en-US" dirty="0" smtClean="0"/>
              <a:t>Target population has to be specified.</a:t>
            </a:r>
          </a:p>
          <a:p>
            <a:pPr lvl="1"/>
            <a:r>
              <a:rPr lang="en-US" dirty="0" smtClean="0"/>
              <a:t>The objectives of the questionnaire have to be spell out and the respondents should be chosen as make them less diversified.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8447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 designing a Questionnaire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2 Type of Questionnaire;</a:t>
            </a:r>
          </a:p>
          <a:p>
            <a:pPr lvl="1"/>
            <a:r>
              <a:rPr lang="en-US" dirty="0" smtClean="0"/>
              <a:t>Type of questions to be included has to be decided.</a:t>
            </a:r>
          </a:p>
          <a:p>
            <a:pPr lvl="1"/>
            <a:r>
              <a:rPr lang="en-US" dirty="0" smtClean="0"/>
              <a:t>The major decisions are whether one or more questions need to be designed for each item of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188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 designing a Questionnaire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3 Method of Administration;</a:t>
            </a:r>
          </a:p>
          <a:p>
            <a:pPr lvl="1"/>
            <a:r>
              <a:rPr lang="en-US" dirty="0" smtClean="0"/>
              <a:t>When the questionnaire elicits information regarding behavior—past and present—and intended attitudes and opinions, it is desirable to use interview along with a questionnaire.</a:t>
            </a:r>
          </a:p>
          <a:p>
            <a:pPr lvl="1"/>
            <a:r>
              <a:rPr lang="en-US" dirty="0" smtClean="0"/>
              <a:t>Mail survey or telephone survey may be used, particularly for demographic properties.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817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 designing a Questionnaire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4 Form of Response;</a:t>
            </a:r>
          </a:p>
          <a:p>
            <a:pPr lvl="1"/>
            <a:r>
              <a:rPr lang="en-US" dirty="0" smtClean="0"/>
              <a:t>The response format deals particularly with the freedom of the researcher and that of the respondent.</a:t>
            </a:r>
          </a:p>
          <a:p>
            <a:pPr lvl="1"/>
            <a:r>
              <a:rPr lang="en-US" dirty="0" smtClean="0"/>
              <a:t>The format usually are open ended and multiple- choice questions.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82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 designing a Questionnaire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5 Wording and phrasing of questions;</a:t>
            </a:r>
          </a:p>
          <a:p>
            <a:pPr lvl="1"/>
            <a:r>
              <a:rPr lang="en-US" dirty="0" smtClean="0"/>
              <a:t>The basic principle is to make the questions simple and straightforward.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564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 designing a Questionnaire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6 Sequence of questions;</a:t>
            </a:r>
          </a:p>
          <a:p>
            <a:pPr lvl="1"/>
            <a:r>
              <a:rPr lang="en-US" dirty="0" smtClean="0"/>
              <a:t>Simple questions in the beginning and complex questions at the end</a:t>
            </a:r>
          </a:p>
          <a:p>
            <a:pPr lvl="1"/>
            <a:r>
              <a:rPr lang="en-US" dirty="0" smtClean="0"/>
              <a:t>Neutral questions in the beginning, sensitive questions in the middle and controversial questions at the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704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 designing a Questionnaire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7 Layout of the Questions:</a:t>
            </a:r>
          </a:p>
          <a:p>
            <a:pPr lvl="1"/>
            <a:r>
              <a:rPr lang="en-US" dirty="0" smtClean="0"/>
              <a:t>The format and layout of the questionnaires should be physically designed so as to eliminate recording errors.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517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 designing a Questionnaire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8 Iteration;</a:t>
            </a:r>
          </a:p>
          <a:p>
            <a:pPr lvl="1"/>
            <a:r>
              <a:rPr lang="en-US" dirty="0" smtClean="0"/>
              <a:t>Like in any design function, it may be necessary to go through steps one to seven in one or two iterations to eliminate undesirable features of the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699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 designing a Questionnaire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9 Pre-testing and revision of Questions;</a:t>
            </a:r>
          </a:p>
          <a:p>
            <a:pPr lvl="1"/>
            <a:r>
              <a:rPr lang="en-US" dirty="0" smtClean="0"/>
              <a:t>The pre-test is generally done on a small sample of respondents who are similar to the respondents of the main study.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989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Interviews can be used in all segments of the population whereas questionnaires can be used only with educated segments, particularly where the questions tend to become complex. </a:t>
            </a:r>
          </a:p>
          <a:p>
            <a:r>
              <a:rPr lang="en-US" dirty="0" smtClean="0"/>
              <a:t>The sample for interviews tend to be more representative than in case of questionnaires as people are generally more inclined to talk than to write.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0351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Interview are more flexible in the sense a little more customer oriented than standard.</a:t>
            </a:r>
          </a:p>
          <a:p>
            <a:r>
              <a:rPr lang="en-US" dirty="0" smtClean="0"/>
              <a:t>A skillful interviewer can overcome unwillingness on the part of the respondents to answer emotionally laden or complex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908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Interviews are most common methods of obtaining information on behavior , attitudes, needs and characteristics of people.</a:t>
            </a:r>
          </a:p>
          <a:p>
            <a:r>
              <a:rPr lang="en-US" dirty="0" smtClean="0"/>
              <a:t>One method of getting information is ask directly.</a:t>
            </a:r>
          </a:p>
          <a:p>
            <a:r>
              <a:rPr lang="en-US" dirty="0" smtClean="0"/>
              <a:t>But direct questions may fail to elicit proper answers because the subject is unwilling.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741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interview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Depth interview is a technique </a:t>
            </a:r>
            <a:r>
              <a:rPr lang="en-US" dirty="0" smtClean="0"/>
              <a:t>for interviews</a:t>
            </a:r>
            <a:r>
              <a:rPr lang="en-US" dirty="0" smtClean="0"/>
              <a:t>. </a:t>
            </a:r>
            <a:endParaRPr lang="en-US" dirty="0" smtClean="0"/>
          </a:p>
          <a:p>
            <a:r>
              <a:rPr lang="en-US" dirty="0" smtClean="0"/>
              <a:t>There are two kinds of depth interviews</a:t>
            </a:r>
          </a:p>
          <a:p>
            <a:pPr lvl="1"/>
            <a:r>
              <a:rPr lang="en-US" dirty="0" smtClean="0"/>
              <a:t>Individual depth interview</a:t>
            </a:r>
          </a:p>
          <a:p>
            <a:pPr lvl="1"/>
            <a:r>
              <a:rPr lang="en-US" dirty="0" smtClean="0"/>
              <a:t>Focused group interview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489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depth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interviewer asks no specific set of questions</a:t>
            </a:r>
          </a:p>
          <a:p>
            <a:r>
              <a:rPr lang="en-US" dirty="0" smtClean="0"/>
              <a:t>There is freedom for the interviewer to create questions as he goes along with the interview.</a:t>
            </a:r>
          </a:p>
          <a:p>
            <a:r>
              <a:rPr lang="en-US" dirty="0" smtClean="0"/>
              <a:t>On the other hand the respondent has the freedom of response, both with respect to;</a:t>
            </a:r>
          </a:p>
          <a:p>
            <a:pPr lvl="1"/>
            <a:r>
              <a:rPr lang="en-US" dirty="0" smtClean="0"/>
              <a:t>Content </a:t>
            </a:r>
          </a:p>
          <a:p>
            <a:pPr lvl="1"/>
            <a:r>
              <a:rPr lang="en-US" dirty="0" smtClean="0"/>
              <a:t>Manner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3544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depth interview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are used;</a:t>
            </a:r>
          </a:p>
          <a:p>
            <a:pPr lvl="1"/>
            <a:r>
              <a:rPr lang="en-US" dirty="0" smtClean="0"/>
              <a:t>When detailed probing is necessary</a:t>
            </a:r>
          </a:p>
          <a:p>
            <a:pPr lvl="1"/>
            <a:r>
              <a:rPr lang="en-US" dirty="0" smtClean="0"/>
              <a:t>When subject matter is confidential</a:t>
            </a:r>
          </a:p>
          <a:p>
            <a:pPr lvl="1"/>
            <a:r>
              <a:rPr lang="en-US" dirty="0" smtClean="0"/>
              <a:t>When emotions or embarrassment may evoke</a:t>
            </a:r>
          </a:p>
          <a:p>
            <a:pPr lvl="1"/>
            <a:r>
              <a:rPr lang="en-US" dirty="0" smtClean="0"/>
              <a:t>When information on complex </a:t>
            </a:r>
            <a:r>
              <a:rPr lang="en-US" dirty="0" err="1" smtClean="0"/>
              <a:t>behaviour</a:t>
            </a:r>
            <a:r>
              <a:rPr lang="en-US" dirty="0" smtClean="0"/>
              <a:t> patterns is desired</a:t>
            </a:r>
          </a:p>
          <a:p>
            <a:pPr lvl="1"/>
            <a:r>
              <a:rPr lang="en-US" dirty="0" smtClean="0"/>
              <a:t>When it may be desirable to allow the respondent to sketch anecdotes or tell stories.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587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Focused group 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are used to reflect a particular behavior or characteristics and is led by a moderator.</a:t>
            </a:r>
          </a:p>
          <a:p>
            <a:r>
              <a:rPr lang="en-US" dirty="0" smtClean="0"/>
              <a:t>Focuses on a given experience and its effects.</a:t>
            </a:r>
          </a:p>
          <a:p>
            <a:r>
              <a:rPr lang="en-US" dirty="0" smtClean="0"/>
              <a:t>Group is informed about the topic in advance.</a:t>
            </a:r>
          </a:p>
          <a:p>
            <a:r>
              <a:rPr lang="en-US" dirty="0" smtClean="0"/>
              <a:t>Respondents are free to express their own lines of thought but are controlled only to the general discussion of the responses to the subject under focus.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02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Focused group Interviews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accurate information can be obtained by the focus group interview then by interviewing a single individual.</a:t>
            </a:r>
          </a:p>
          <a:p>
            <a:r>
              <a:rPr lang="en-US" dirty="0" smtClean="0"/>
              <a:t>Security in belonging to a crowd urges some inarticulate respondents to speak out.</a:t>
            </a:r>
          </a:p>
          <a:p>
            <a:r>
              <a:rPr lang="en-US" dirty="0" smtClean="0"/>
              <a:t>Volume of ideas per individual may be smaller and cost of interviewing is lower.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327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This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Primary Data Collection from observations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/>
              <a:t>Field research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/>
              <a:t>Observational Approaches and their classifications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/>
              <a:t>Evaluation of Observations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Surveys and Experimentation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/>
              <a:t>Surveys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/>
              <a:t>Steps in designing a questionnaire</a:t>
            </a:r>
          </a:p>
          <a:p>
            <a:pPr marL="1314450" lvl="2" indent="-514350">
              <a:buFont typeface="+mj-lt"/>
              <a:buAutoNum type="arabicPeriod"/>
            </a:pPr>
            <a:r>
              <a:rPr lang="en-US" dirty="0" smtClean="0"/>
              <a:t>Interviews and their types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638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71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1983</Words>
  <Application>Microsoft Office PowerPoint</Application>
  <PresentationFormat>On-screen Show (4:3)</PresentationFormat>
  <Paragraphs>287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MGT-491 QUANTITATIVE ANALYSIS AND RESEARCH FOR MANAGEMENT</vt:lpstr>
      <vt:lpstr>Brief Course Contents (Contd.)</vt:lpstr>
      <vt:lpstr>Brief Course Contents (Contd.)</vt:lpstr>
      <vt:lpstr>Field Research/ Primary data collection methods</vt:lpstr>
      <vt:lpstr>Field Research/ Primary data collection methods (Contd.)</vt:lpstr>
      <vt:lpstr>Field Research/ Primary data collection methods (Contd.)</vt:lpstr>
      <vt:lpstr>Field Research/ Primary data collection methods (Contd.)</vt:lpstr>
      <vt:lpstr>Field Research/ Primary data collection methods (Contd.)</vt:lpstr>
      <vt:lpstr>Field Research/ Primary data collection methods (Contd.)</vt:lpstr>
      <vt:lpstr>Field Research/ Primary data collection methods (Contd.)</vt:lpstr>
      <vt:lpstr>Primary data collection from observations</vt:lpstr>
      <vt:lpstr>Primary data collection from observations (Contd.)</vt:lpstr>
      <vt:lpstr>Primary data collection from observations (Contd.)</vt:lpstr>
      <vt:lpstr>Primary data collection from observations (Contd.)</vt:lpstr>
      <vt:lpstr>Observational Approaches</vt:lpstr>
      <vt:lpstr>Classification of Observational Approaches</vt:lpstr>
      <vt:lpstr>Classification of Observational Approaches (Contd.)</vt:lpstr>
      <vt:lpstr>Classification of Observational Approaches (Contd.)</vt:lpstr>
      <vt:lpstr>Classification of Observational Approaches (Contd.)</vt:lpstr>
      <vt:lpstr>Classification of Observational Approaches (Contd.)</vt:lpstr>
      <vt:lpstr>Classification of Observational Approaches (Contd.)</vt:lpstr>
      <vt:lpstr>Classification of Observational Approaches (Contd.)</vt:lpstr>
      <vt:lpstr>Evaluation of observations as data collection procedures</vt:lpstr>
      <vt:lpstr>Survey</vt:lpstr>
      <vt:lpstr>Designing instrument for data collection process and testing the instrument</vt:lpstr>
      <vt:lpstr>Steps in designing a Questionnaire</vt:lpstr>
      <vt:lpstr>Steps in designing a Questionnaire (Contd.)</vt:lpstr>
      <vt:lpstr>Steps in designing a Questionnaire (Contd.)</vt:lpstr>
      <vt:lpstr>Steps in designing a Questionnaire (Contd.)</vt:lpstr>
      <vt:lpstr>Steps in designing a Questionnaire (Contd.)</vt:lpstr>
      <vt:lpstr>Steps in designing a Questionnaire (Contd.)</vt:lpstr>
      <vt:lpstr>Steps in designing a Questionnaire (Contd.)</vt:lpstr>
      <vt:lpstr>Steps in designing a Questionnaire (Contd.)</vt:lpstr>
      <vt:lpstr>Steps in designing a Questionnaire (Contd.)</vt:lpstr>
      <vt:lpstr>Interviews</vt:lpstr>
      <vt:lpstr>Interviews (Contd.)</vt:lpstr>
      <vt:lpstr>Depth interview</vt:lpstr>
      <vt:lpstr>Depth interview (Contd.)</vt:lpstr>
      <vt:lpstr>Individual depth interview</vt:lpstr>
      <vt:lpstr>Individual depth interview (Contd.)</vt:lpstr>
      <vt:lpstr>Focused group Interviews</vt:lpstr>
      <vt:lpstr>Focused group Interviews (Contd.)</vt:lpstr>
      <vt:lpstr>Summary of This Session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MGT-491 QUANTITATIVE ANALYSIS AND RESEARCH FOR MANAGEMENT</dc:title>
  <dc:creator>Osman</dc:creator>
  <cp:lastModifiedBy>NTS</cp:lastModifiedBy>
  <cp:revision>30</cp:revision>
  <dcterms:created xsi:type="dcterms:W3CDTF">2013-06-24T01:58:41Z</dcterms:created>
  <dcterms:modified xsi:type="dcterms:W3CDTF">2013-06-24T10:42:32Z</dcterms:modified>
</cp:coreProperties>
</file>