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4" r:id="rId2"/>
    <p:sldId id="276" r:id="rId3"/>
    <p:sldId id="277" r:id="rId4"/>
    <p:sldId id="278" r:id="rId5"/>
    <p:sldId id="257" r:id="rId6"/>
    <p:sldId id="281" r:id="rId7"/>
    <p:sldId id="282" r:id="rId8"/>
    <p:sldId id="288" r:id="rId9"/>
    <p:sldId id="279" r:id="rId10"/>
    <p:sldId id="280" r:id="rId11"/>
    <p:sldId id="260" r:id="rId12"/>
    <p:sldId id="286" r:id="rId13"/>
    <p:sldId id="283" r:id="rId14"/>
    <p:sldId id="284" r:id="rId15"/>
    <p:sldId id="285" r:id="rId16"/>
    <p:sldId id="261" r:id="rId17"/>
    <p:sldId id="262" r:id="rId18"/>
    <p:sldId id="263" r:id="rId19"/>
    <p:sldId id="264" r:id="rId20"/>
    <p:sldId id="265" r:id="rId21"/>
    <p:sldId id="266" r:id="rId22"/>
    <p:sldId id="268" r:id="rId23"/>
    <p:sldId id="269" r:id="rId24"/>
    <p:sldId id="270" r:id="rId25"/>
    <p:sldId id="287" r:id="rId26"/>
    <p:sldId id="271" r:id="rId27"/>
    <p:sldId id="272" r:id="rId28"/>
    <p:sldId id="273" r:id="rId29"/>
    <p:sldId id="291" r:id="rId30"/>
    <p:sldId id="292" r:id="rId31"/>
    <p:sldId id="295" r:id="rId32"/>
    <p:sldId id="297" r:id="rId33"/>
    <p:sldId id="293" r:id="rId34"/>
    <p:sldId id="296" r:id="rId35"/>
    <p:sldId id="298" r:id="rId36"/>
    <p:sldId id="301" r:id="rId37"/>
    <p:sldId id="294" r:id="rId38"/>
    <p:sldId id="300" r:id="rId39"/>
    <p:sldId id="289"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545CED-9C71-49B4-9E1D-CEC4DF3CC818}" type="doc">
      <dgm:prSet loTypeId="urn:microsoft.com/office/officeart/2005/8/layout/chevron2" loCatId="process" qsTypeId="urn:microsoft.com/office/officeart/2005/8/quickstyle/3d1" qsCatId="3D" csTypeId="urn:microsoft.com/office/officeart/2005/8/colors/accent1_2" csCatId="accent1" phldr="1"/>
      <dgm:spPr/>
      <dgm:t>
        <a:bodyPr/>
        <a:lstStyle/>
        <a:p>
          <a:endParaRPr lang="en-US"/>
        </a:p>
      </dgm:t>
    </dgm:pt>
    <dgm:pt modelId="{7B244DED-94F7-4F84-814B-12FD387C5E31}">
      <dgm:prSet/>
      <dgm:spPr/>
      <dgm:t>
        <a:bodyPr/>
        <a:lstStyle/>
        <a:p>
          <a:pPr rtl="0"/>
          <a:r>
            <a:rPr lang="en-US" dirty="0" smtClean="0"/>
            <a:t>An EIGHT Step Model;</a:t>
          </a:r>
          <a:endParaRPr lang="en-US" dirty="0"/>
        </a:p>
      </dgm:t>
    </dgm:pt>
    <dgm:pt modelId="{43FD0527-C9F9-463E-BD03-1E632F9E816D}" type="parTrans" cxnId="{48650188-579B-49E1-914A-98C2364D67D9}">
      <dgm:prSet/>
      <dgm:spPr/>
      <dgm:t>
        <a:bodyPr/>
        <a:lstStyle/>
        <a:p>
          <a:endParaRPr lang="en-US"/>
        </a:p>
      </dgm:t>
    </dgm:pt>
    <dgm:pt modelId="{BED1B8C1-A038-4EBF-ABA3-C89F57015AB0}" type="sibTrans" cxnId="{48650188-579B-49E1-914A-98C2364D67D9}">
      <dgm:prSet/>
      <dgm:spPr/>
      <dgm:t>
        <a:bodyPr/>
        <a:lstStyle/>
        <a:p>
          <a:endParaRPr lang="en-US"/>
        </a:p>
      </dgm:t>
    </dgm:pt>
    <dgm:pt modelId="{2A7E2589-C164-49F5-9824-1549B3C2D92A}">
      <dgm:prSet/>
      <dgm:spPr/>
      <dgm:t>
        <a:bodyPr/>
        <a:lstStyle/>
        <a:p>
          <a:pPr rtl="0"/>
          <a:r>
            <a:rPr lang="en-US" dirty="0" smtClean="0"/>
            <a:t>Formulating a Research problem</a:t>
          </a:r>
          <a:endParaRPr lang="en-US" dirty="0"/>
        </a:p>
      </dgm:t>
    </dgm:pt>
    <dgm:pt modelId="{0635F2A3-6AA9-40B0-90DA-16856D39821D}" type="parTrans" cxnId="{3CFCBA0B-4055-4A34-8449-EB7B8927D09C}">
      <dgm:prSet/>
      <dgm:spPr/>
      <dgm:t>
        <a:bodyPr/>
        <a:lstStyle/>
        <a:p>
          <a:endParaRPr lang="en-US"/>
        </a:p>
      </dgm:t>
    </dgm:pt>
    <dgm:pt modelId="{2B90AB50-CA10-4A4C-AADE-496E31ADA2DE}" type="sibTrans" cxnId="{3CFCBA0B-4055-4A34-8449-EB7B8927D09C}">
      <dgm:prSet/>
      <dgm:spPr/>
      <dgm:t>
        <a:bodyPr/>
        <a:lstStyle/>
        <a:p>
          <a:endParaRPr lang="en-US"/>
        </a:p>
      </dgm:t>
    </dgm:pt>
    <dgm:pt modelId="{AC2A4066-CADE-41E9-93A6-6131AC1DC382}">
      <dgm:prSet/>
      <dgm:spPr/>
      <dgm:t>
        <a:bodyPr/>
        <a:lstStyle/>
        <a:p>
          <a:pPr rtl="0"/>
          <a:r>
            <a:rPr lang="en-US" dirty="0" smtClean="0"/>
            <a:t>Conceptualizing a research design</a:t>
          </a:r>
          <a:endParaRPr lang="en-US" dirty="0"/>
        </a:p>
      </dgm:t>
    </dgm:pt>
    <dgm:pt modelId="{71F7F238-9124-4003-B4D2-85A45F11855E}" type="parTrans" cxnId="{841F6F97-58B2-4019-9DC0-490F5B3AA5E1}">
      <dgm:prSet/>
      <dgm:spPr/>
      <dgm:t>
        <a:bodyPr/>
        <a:lstStyle/>
        <a:p>
          <a:endParaRPr lang="en-US"/>
        </a:p>
      </dgm:t>
    </dgm:pt>
    <dgm:pt modelId="{48A7050F-3549-467F-BE7D-6C9DAD65EFD7}" type="sibTrans" cxnId="{841F6F97-58B2-4019-9DC0-490F5B3AA5E1}">
      <dgm:prSet/>
      <dgm:spPr/>
      <dgm:t>
        <a:bodyPr/>
        <a:lstStyle/>
        <a:p>
          <a:endParaRPr lang="en-US"/>
        </a:p>
      </dgm:t>
    </dgm:pt>
    <dgm:pt modelId="{B0B1AD72-3EBE-4321-8B9D-A3A121E98C3D}">
      <dgm:prSet/>
      <dgm:spPr/>
      <dgm:t>
        <a:bodyPr/>
        <a:lstStyle/>
        <a:p>
          <a:pPr rtl="0"/>
          <a:r>
            <a:rPr lang="en-US" dirty="0" smtClean="0"/>
            <a:t>Constructing an instrument for data collection</a:t>
          </a:r>
          <a:endParaRPr lang="en-US" dirty="0"/>
        </a:p>
      </dgm:t>
    </dgm:pt>
    <dgm:pt modelId="{606FDFC9-4E52-4C06-81EA-EC83D6BC2067}" type="parTrans" cxnId="{E17F11D4-A001-4FEA-B605-39ACD449197E}">
      <dgm:prSet/>
      <dgm:spPr/>
      <dgm:t>
        <a:bodyPr/>
        <a:lstStyle/>
        <a:p>
          <a:endParaRPr lang="en-US"/>
        </a:p>
      </dgm:t>
    </dgm:pt>
    <dgm:pt modelId="{CAD2037F-D129-4B55-BD17-C02833895A55}" type="sibTrans" cxnId="{E17F11D4-A001-4FEA-B605-39ACD449197E}">
      <dgm:prSet/>
      <dgm:spPr/>
      <dgm:t>
        <a:bodyPr/>
        <a:lstStyle/>
        <a:p>
          <a:endParaRPr lang="en-US"/>
        </a:p>
      </dgm:t>
    </dgm:pt>
    <dgm:pt modelId="{D6AE87C9-D19B-4C2B-A05C-54F352A8373E}">
      <dgm:prSet/>
      <dgm:spPr/>
      <dgm:t>
        <a:bodyPr/>
        <a:lstStyle/>
        <a:p>
          <a:pPr rtl="0"/>
          <a:r>
            <a:rPr lang="en-US" dirty="0" smtClean="0"/>
            <a:t>Selecting a sample</a:t>
          </a:r>
          <a:endParaRPr lang="en-US" dirty="0"/>
        </a:p>
      </dgm:t>
    </dgm:pt>
    <dgm:pt modelId="{9A76E754-DEAF-4ADF-B38A-F8A3AB1D10A2}" type="parTrans" cxnId="{5C3EE586-5F42-4AAC-9DD2-6DFE838703DF}">
      <dgm:prSet/>
      <dgm:spPr/>
      <dgm:t>
        <a:bodyPr/>
        <a:lstStyle/>
        <a:p>
          <a:endParaRPr lang="en-US"/>
        </a:p>
      </dgm:t>
    </dgm:pt>
    <dgm:pt modelId="{B4AC055A-1B51-4BD6-95B1-7A1085CEEDE0}" type="sibTrans" cxnId="{5C3EE586-5F42-4AAC-9DD2-6DFE838703DF}">
      <dgm:prSet/>
      <dgm:spPr/>
      <dgm:t>
        <a:bodyPr/>
        <a:lstStyle/>
        <a:p>
          <a:endParaRPr lang="en-US"/>
        </a:p>
      </dgm:t>
    </dgm:pt>
    <dgm:pt modelId="{95E593D2-7EC4-4404-A61C-DE97C020BDCC}">
      <dgm:prSet/>
      <dgm:spPr/>
      <dgm:t>
        <a:bodyPr/>
        <a:lstStyle/>
        <a:p>
          <a:pPr rtl="0"/>
          <a:r>
            <a:rPr lang="en-US" dirty="0" smtClean="0"/>
            <a:t>Writing a research proposal</a:t>
          </a:r>
          <a:endParaRPr lang="en-US" dirty="0"/>
        </a:p>
      </dgm:t>
    </dgm:pt>
    <dgm:pt modelId="{BDDBA692-18C0-4C66-A32E-B3EC16655AF0}" type="parTrans" cxnId="{237532B9-D442-483D-A50D-10016E8850A3}">
      <dgm:prSet/>
      <dgm:spPr/>
      <dgm:t>
        <a:bodyPr/>
        <a:lstStyle/>
        <a:p>
          <a:endParaRPr lang="en-US"/>
        </a:p>
      </dgm:t>
    </dgm:pt>
    <dgm:pt modelId="{3200FF6F-47C2-45E5-A500-C32033099DD3}" type="sibTrans" cxnId="{237532B9-D442-483D-A50D-10016E8850A3}">
      <dgm:prSet/>
      <dgm:spPr/>
      <dgm:t>
        <a:bodyPr/>
        <a:lstStyle/>
        <a:p>
          <a:endParaRPr lang="en-US"/>
        </a:p>
      </dgm:t>
    </dgm:pt>
    <dgm:pt modelId="{6004979A-79F7-4BA1-8012-CF4248D2F5F0}">
      <dgm:prSet/>
      <dgm:spPr/>
      <dgm:t>
        <a:bodyPr/>
        <a:lstStyle/>
        <a:p>
          <a:pPr rtl="0"/>
          <a:r>
            <a:rPr lang="en-US" dirty="0" smtClean="0"/>
            <a:t>Collecting data</a:t>
          </a:r>
          <a:endParaRPr lang="en-US" dirty="0"/>
        </a:p>
      </dgm:t>
    </dgm:pt>
    <dgm:pt modelId="{839D75CA-308F-492B-8505-04C499A964CB}" type="parTrans" cxnId="{9DDA81DA-2D6C-4F9D-96F9-B8E01CF34F75}">
      <dgm:prSet/>
      <dgm:spPr/>
      <dgm:t>
        <a:bodyPr/>
        <a:lstStyle/>
        <a:p>
          <a:endParaRPr lang="en-US"/>
        </a:p>
      </dgm:t>
    </dgm:pt>
    <dgm:pt modelId="{82912DBF-556A-4645-AC26-95FD6AD9C97C}" type="sibTrans" cxnId="{9DDA81DA-2D6C-4F9D-96F9-B8E01CF34F75}">
      <dgm:prSet/>
      <dgm:spPr/>
      <dgm:t>
        <a:bodyPr/>
        <a:lstStyle/>
        <a:p>
          <a:endParaRPr lang="en-US"/>
        </a:p>
      </dgm:t>
    </dgm:pt>
    <dgm:pt modelId="{44CEA4CC-1C83-4BF9-94F5-3EF16EF2739D}">
      <dgm:prSet/>
      <dgm:spPr/>
      <dgm:t>
        <a:bodyPr/>
        <a:lstStyle/>
        <a:p>
          <a:pPr rtl="0"/>
          <a:r>
            <a:rPr lang="en-US" dirty="0" smtClean="0"/>
            <a:t>Processing data</a:t>
          </a:r>
          <a:endParaRPr lang="en-US" dirty="0"/>
        </a:p>
      </dgm:t>
    </dgm:pt>
    <dgm:pt modelId="{1FEEEEE8-24D3-4EFE-9A03-0B42CAD13732}" type="parTrans" cxnId="{B3FF9B6C-E5B5-4DB9-AE48-8B187295E9E7}">
      <dgm:prSet/>
      <dgm:spPr/>
      <dgm:t>
        <a:bodyPr/>
        <a:lstStyle/>
        <a:p>
          <a:endParaRPr lang="en-US"/>
        </a:p>
      </dgm:t>
    </dgm:pt>
    <dgm:pt modelId="{AAD70BC6-6A31-4FA9-B19E-305244D2B216}" type="sibTrans" cxnId="{B3FF9B6C-E5B5-4DB9-AE48-8B187295E9E7}">
      <dgm:prSet/>
      <dgm:spPr/>
      <dgm:t>
        <a:bodyPr/>
        <a:lstStyle/>
        <a:p>
          <a:endParaRPr lang="en-US"/>
        </a:p>
      </dgm:t>
    </dgm:pt>
    <dgm:pt modelId="{5010AED5-F730-4138-8CB8-CEB813FABE17}">
      <dgm:prSet/>
      <dgm:spPr/>
      <dgm:t>
        <a:bodyPr/>
        <a:lstStyle/>
        <a:p>
          <a:pPr rtl="0"/>
          <a:r>
            <a:rPr lang="en-US" dirty="0" smtClean="0"/>
            <a:t>Writing a research report</a:t>
          </a:r>
          <a:endParaRPr lang="en-US" dirty="0"/>
        </a:p>
      </dgm:t>
    </dgm:pt>
    <dgm:pt modelId="{45C02A60-827A-4800-84D2-946C96EC1912}" type="parTrans" cxnId="{70FEE8C5-ABE0-451F-9345-F0B8E9E445A2}">
      <dgm:prSet/>
      <dgm:spPr/>
      <dgm:t>
        <a:bodyPr/>
        <a:lstStyle/>
        <a:p>
          <a:endParaRPr lang="en-US"/>
        </a:p>
      </dgm:t>
    </dgm:pt>
    <dgm:pt modelId="{5BD00CF4-8A68-4C5C-9D9C-CD848CF5DBED}" type="sibTrans" cxnId="{70FEE8C5-ABE0-451F-9345-F0B8E9E445A2}">
      <dgm:prSet/>
      <dgm:spPr/>
      <dgm:t>
        <a:bodyPr/>
        <a:lstStyle/>
        <a:p>
          <a:endParaRPr lang="en-US"/>
        </a:p>
      </dgm:t>
    </dgm:pt>
    <dgm:pt modelId="{36EFE9E6-35CF-4CAB-8F17-DC8344A70F4E}" type="pres">
      <dgm:prSet presAssocID="{7D545CED-9C71-49B4-9E1D-CEC4DF3CC818}" presName="linearFlow" presStyleCnt="0">
        <dgm:presLayoutVars>
          <dgm:dir/>
          <dgm:animLvl val="lvl"/>
          <dgm:resizeHandles val="exact"/>
        </dgm:presLayoutVars>
      </dgm:prSet>
      <dgm:spPr/>
      <dgm:t>
        <a:bodyPr/>
        <a:lstStyle/>
        <a:p>
          <a:endParaRPr lang="en-US"/>
        </a:p>
      </dgm:t>
    </dgm:pt>
    <dgm:pt modelId="{79CB46D4-633C-47FD-AD90-4AB6FA15C942}" type="pres">
      <dgm:prSet presAssocID="{7B244DED-94F7-4F84-814B-12FD387C5E31}" presName="composite" presStyleCnt="0"/>
      <dgm:spPr/>
    </dgm:pt>
    <dgm:pt modelId="{E4C6BE36-8B46-4C6E-A3A8-CC34D927CE0B}" type="pres">
      <dgm:prSet presAssocID="{7B244DED-94F7-4F84-814B-12FD387C5E31}" presName="parentText" presStyleLbl="alignNode1" presStyleIdx="0" presStyleCnt="1">
        <dgm:presLayoutVars>
          <dgm:chMax val="1"/>
          <dgm:bulletEnabled val="1"/>
        </dgm:presLayoutVars>
      </dgm:prSet>
      <dgm:spPr/>
      <dgm:t>
        <a:bodyPr/>
        <a:lstStyle/>
        <a:p>
          <a:endParaRPr lang="en-US"/>
        </a:p>
      </dgm:t>
    </dgm:pt>
    <dgm:pt modelId="{DF9781E1-7A77-441D-A7A6-53E642B2CEEE}" type="pres">
      <dgm:prSet presAssocID="{7B244DED-94F7-4F84-814B-12FD387C5E31}" presName="descendantText" presStyleLbl="alignAcc1" presStyleIdx="0" presStyleCnt="1">
        <dgm:presLayoutVars>
          <dgm:bulletEnabled val="1"/>
        </dgm:presLayoutVars>
      </dgm:prSet>
      <dgm:spPr/>
      <dgm:t>
        <a:bodyPr/>
        <a:lstStyle/>
        <a:p>
          <a:endParaRPr lang="en-US"/>
        </a:p>
      </dgm:t>
    </dgm:pt>
  </dgm:ptLst>
  <dgm:cxnLst>
    <dgm:cxn modelId="{48650188-579B-49E1-914A-98C2364D67D9}" srcId="{7D545CED-9C71-49B4-9E1D-CEC4DF3CC818}" destId="{7B244DED-94F7-4F84-814B-12FD387C5E31}" srcOrd="0" destOrd="0" parTransId="{43FD0527-C9F9-463E-BD03-1E632F9E816D}" sibTransId="{BED1B8C1-A038-4EBF-ABA3-C89F57015AB0}"/>
    <dgm:cxn modelId="{722E935E-1881-44AC-8128-7CED467D0990}" type="presOf" srcId="{7B244DED-94F7-4F84-814B-12FD387C5E31}" destId="{E4C6BE36-8B46-4C6E-A3A8-CC34D927CE0B}" srcOrd="0" destOrd="0" presId="urn:microsoft.com/office/officeart/2005/8/layout/chevron2"/>
    <dgm:cxn modelId="{B59B11CA-13CA-403E-BEEC-F5E2A019B262}" type="presOf" srcId="{2A7E2589-C164-49F5-9824-1549B3C2D92A}" destId="{DF9781E1-7A77-441D-A7A6-53E642B2CEEE}" srcOrd="0" destOrd="0" presId="urn:microsoft.com/office/officeart/2005/8/layout/chevron2"/>
    <dgm:cxn modelId="{841F6F97-58B2-4019-9DC0-490F5B3AA5E1}" srcId="{7B244DED-94F7-4F84-814B-12FD387C5E31}" destId="{AC2A4066-CADE-41E9-93A6-6131AC1DC382}" srcOrd="1" destOrd="0" parTransId="{71F7F238-9124-4003-B4D2-85A45F11855E}" sibTransId="{48A7050F-3549-467F-BE7D-6C9DAD65EFD7}"/>
    <dgm:cxn modelId="{A05E916C-B44F-4C75-8C0D-22AB6D79216B}" type="presOf" srcId="{95E593D2-7EC4-4404-A61C-DE97C020BDCC}" destId="{DF9781E1-7A77-441D-A7A6-53E642B2CEEE}" srcOrd="0" destOrd="4" presId="urn:microsoft.com/office/officeart/2005/8/layout/chevron2"/>
    <dgm:cxn modelId="{E17F11D4-A001-4FEA-B605-39ACD449197E}" srcId="{7B244DED-94F7-4F84-814B-12FD387C5E31}" destId="{B0B1AD72-3EBE-4321-8B9D-A3A121E98C3D}" srcOrd="2" destOrd="0" parTransId="{606FDFC9-4E52-4C06-81EA-EC83D6BC2067}" sibTransId="{CAD2037F-D129-4B55-BD17-C02833895A55}"/>
    <dgm:cxn modelId="{642CD3BB-7BD4-434E-8E21-48FEFBFF9160}" type="presOf" srcId="{7D545CED-9C71-49B4-9E1D-CEC4DF3CC818}" destId="{36EFE9E6-35CF-4CAB-8F17-DC8344A70F4E}" srcOrd="0" destOrd="0" presId="urn:microsoft.com/office/officeart/2005/8/layout/chevron2"/>
    <dgm:cxn modelId="{8857E4CE-2AB8-4173-BE6E-620BCAE38B79}" type="presOf" srcId="{5010AED5-F730-4138-8CB8-CEB813FABE17}" destId="{DF9781E1-7A77-441D-A7A6-53E642B2CEEE}" srcOrd="0" destOrd="7" presId="urn:microsoft.com/office/officeart/2005/8/layout/chevron2"/>
    <dgm:cxn modelId="{C9FE38F8-5D25-4E8A-893D-107AF7671905}" type="presOf" srcId="{44CEA4CC-1C83-4BF9-94F5-3EF16EF2739D}" destId="{DF9781E1-7A77-441D-A7A6-53E642B2CEEE}" srcOrd="0" destOrd="6" presId="urn:microsoft.com/office/officeart/2005/8/layout/chevron2"/>
    <dgm:cxn modelId="{237532B9-D442-483D-A50D-10016E8850A3}" srcId="{7B244DED-94F7-4F84-814B-12FD387C5E31}" destId="{95E593D2-7EC4-4404-A61C-DE97C020BDCC}" srcOrd="4" destOrd="0" parTransId="{BDDBA692-18C0-4C66-A32E-B3EC16655AF0}" sibTransId="{3200FF6F-47C2-45E5-A500-C32033099DD3}"/>
    <dgm:cxn modelId="{5D2CF4D7-BB9A-4E18-BB49-F24690090A7D}" type="presOf" srcId="{B0B1AD72-3EBE-4321-8B9D-A3A121E98C3D}" destId="{DF9781E1-7A77-441D-A7A6-53E642B2CEEE}" srcOrd="0" destOrd="2" presId="urn:microsoft.com/office/officeart/2005/8/layout/chevron2"/>
    <dgm:cxn modelId="{A949CE6D-15DB-4E90-A7D0-D7900018272D}" type="presOf" srcId="{AC2A4066-CADE-41E9-93A6-6131AC1DC382}" destId="{DF9781E1-7A77-441D-A7A6-53E642B2CEEE}" srcOrd="0" destOrd="1" presId="urn:microsoft.com/office/officeart/2005/8/layout/chevron2"/>
    <dgm:cxn modelId="{70FEE8C5-ABE0-451F-9345-F0B8E9E445A2}" srcId="{7B244DED-94F7-4F84-814B-12FD387C5E31}" destId="{5010AED5-F730-4138-8CB8-CEB813FABE17}" srcOrd="7" destOrd="0" parTransId="{45C02A60-827A-4800-84D2-946C96EC1912}" sibTransId="{5BD00CF4-8A68-4C5C-9D9C-CD848CF5DBED}"/>
    <dgm:cxn modelId="{3CFCBA0B-4055-4A34-8449-EB7B8927D09C}" srcId="{7B244DED-94F7-4F84-814B-12FD387C5E31}" destId="{2A7E2589-C164-49F5-9824-1549B3C2D92A}" srcOrd="0" destOrd="0" parTransId="{0635F2A3-6AA9-40B0-90DA-16856D39821D}" sibTransId="{2B90AB50-CA10-4A4C-AADE-496E31ADA2DE}"/>
    <dgm:cxn modelId="{0201CD08-2648-4655-8735-830F1127FA0C}" type="presOf" srcId="{D6AE87C9-D19B-4C2B-A05C-54F352A8373E}" destId="{DF9781E1-7A77-441D-A7A6-53E642B2CEEE}" srcOrd="0" destOrd="3" presId="urn:microsoft.com/office/officeart/2005/8/layout/chevron2"/>
    <dgm:cxn modelId="{B3FF9B6C-E5B5-4DB9-AE48-8B187295E9E7}" srcId="{7B244DED-94F7-4F84-814B-12FD387C5E31}" destId="{44CEA4CC-1C83-4BF9-94F5-3EF16EF2739D}" srcOrd="6" destOrd="0" parTransId="{1FEEEEE8-24D3-4EFE-9A03-0B42CAD13732}" sibTransId="{AAD70BC6-6A31-4FA9-B19E-305244D2B216}"/>
    <dgm:cxn modelId="{BFB9EE1C-9967-4280-803A-21431CAD5667}" type="presOf" srcId="{6004979A-79F7-4BA1-8012-CF4248D2F5F0}" destId="{DF9781E1-7A77-441D-A7A6-53E642B2CEEE}" srcOrd="0" destOrd="5" presId="urn:microsoft.com/office/officeart/2005/8/layout/chevron2"/>
    <dgm:cxn modelId="{9DDA81DA-2D6C-4F9D-96F9-B8E01CF34F75}" srcId="{7B244DED-94F7-4F84-814B-12FD387C5E31}" destId="{6004979A-79F7-4BA1-8012-CF4248D2F5F0}" srcOrd="5" destOrd="0" parTransId="{839D75CA-308F-492B-8505-04C499A964CB}" sibTransId="{82912DBF-556A-4645-AC26-95FD6AD9C97C}"/>
    <dgm:cxn modelId="{5C3EE586-5F42-4AAC-9DD2-6DFE838703DF}" srcId="{7B244DED-94F7-4F84-814B-12FD387C5E31}" destId="{D6AE87C9-D19B-4C2B-A05C-54F352A8373E}" srcOrd="3" destOrd="0" parTransId="{9A76E754-DEAF-4ADF-B38A-F8A3AB1D10A2}" sibTransId="{B4AC055A-1B51-4BD6-95B1-7A1085CEEDE0}"/>
    <dgm:cxn modelId="{4EB077CC-CF2D-4372-A43E-CB33ACAB464A}" type="presParOf" srcId="{36EFE9E6-35CF-4CAB-8F17-DC8344A70F4E}" destId="{79CB46D4-633C-47FD-AD90-4AB6FA15C942}" srcOrd="0" destOrd="0" presId="urn:microsoft.com/office/officeart/2005/8/layout/chevron2"/>
    <dgm:cxn modelId="{1BAFCFBF-525F-4180-A25C-73CEF0907F78}" type="presParOf" srcId="{79CB46D4-633C-47FD-AD90-4AB6FA15C942}" destId="{E4C6BE36-8B46-4C6E-A3A8-CC34D927CE0B}" srcOrd="0" destOrd="0" presId="urn:microsoft.com/office/officeart/2005/8/layout/chevron2"/>
    <dgm:cxn modelId="{6982CB1D-6CD3-42C6-9332-693AD483341E}" type="presParOf" srcId="{79CB46D4-633C-47FD-AD90-4AB6FA15C942}" destId="{DF9781E1-7A77-441D-A7A6-53E642B2CEEE}" srcOrd="1" destOrd="0" presId="urn:microsoft.com/office/officeart/2005/8/layout/chevron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C6BE36-8B46-4C6E-A3A8-CC34D927CE0B}">
      <dsp:nvSpPr>
        <dsp:cNvPr id="0" name=""/>
        <dsp:cNvSpPr/>
      </dsp:nvSpPr>
      <dsp:spPr>
        <a:xfrm rot="5400000">
          <a:off x="-678894" y="678894"/>
          <a:ext cx="4525963" cy="3168174"/>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lvl="0" algn="ctr" defTabSz="2044700" rtl="0">
            <a:lnSpc>
              <a:spcPct val="90000"/>
            </a:lnSpc>
            <a:spcBef>
              <a:spcPct val="0"/>
            </a:spcBef>
            <a:spcAft>
              <a:spcPct val="35000"/>
            </a:spcAft>
          </a:pPr>
          <a:r>
            <a:rPr lang="en-US" sz="4600" kern="1200" dirty="0" smtClean="0"/>
            <a:t>An EIGHT Step Model;</a:t>
          </a:r>
          <a:endParaRPr lang="en-US" sz="4600" kern="1200" dirty="0"/>
        </a:p>
      </dsp:txBody>
      <dsp:txXfrm rot="-5400000">
        <a:off x="1" y="1584086"/>
        <a:ext cx="3168174" cy="1357789"/>
      </dsp:txXfrm>
    </dsp:sp>
    <dsp:sp modelId="{DF9781E1-7A77-441D-A7A6-53E642B2CEEE}">
      <dsp:nvSpPr>
        <dsp:cNvPr id="0" name=""/>
        <dsp:cNvSpPr/>
      </dsp:nvSpPr>
      <dsp:spPr>
        <a:xfrm rot="5400000">
          <a:off x="4227949" y="-1059774"/>
          <a:ext cx="2941875" cy="5061425"/>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35128" tIns="12065" rIns="12065" bIns="12065" numCol="1" spcCol="1270" anchor="ctr" anchorCtr="0">
          <a:noAutofit/>
        </a:bodyPr>
        <a:lstStyle/>
        <a:p>
          <a:pPr marL="171450" lvl="1" indent="-171450" algn="l" defTabSz="844550" rtl="0">
            <a:lnSpc>
              <a:spcPct val="90000"/>
            </a:lnSpc>
            <a:spcBef>
              <a:spcPct val="0"/>
            </a:spcBef>
            <a:spcAft>
              <a:spcPct val="15000"/>
            </a:spcAft>
            <a:buChar char="••"/>
          </a:pPr>
          <a:r>
            <a:rPr lang="en-US" sz="1900" kern="1200" dirty="0" smtClean="0"/>
            <a:t>Formulating a Research problem</a:t>
          </a:r>
          <a:endParaRPr lang="en-US" sz="1900" kern="1200" dirty="0"/>
        </a:p>
        <a:p>
          <a:pPr marL="171450" lvl="1" indent="-171450" algn="l" defTabSz="844550" rtl="0">
            <a:lnSpc>
              <a:spcPct val="90000"/>
            </a:lnSpc>
            <a:spcBef>
              <a:spcPct val="0"/>
            </a:spcBef>
            <a:spcAft>
              <a:spcPct val="15000"/>
            </a:spcAft>
            <a:buChar char="••"/>
          </a:pPr>
          <a:r>
            <a:rPr lang="en-US" sz="1900" kern="1200" dirty="0" smtClean="0"/>
            <a:t>Conceptualizing a research design</a:t>
          </a:r>
          <a:endParaRPr lang="en-US" sz="1900" kern="1200" dirty="0"/>
        </a:p>
        <a:p>
          <a:pPr marL="171450" lvl="1" indent="-171450" algn="l" defTabSz="844550" rtl="0">
            <a:lnSpc>
              <a:spcPct val="90000"/>
            </a:lnSpc>
            <a:spcBef>
              <a:spcPct val="0"/>
            </a:spcBef>
            <a:spcAft>
              <a:spcPct val="15000"/>
            </a:spcAft>
            <a:buChar char="••"/>
          </a:pPr>
          <a:r>
            <a:rPr lang="en-US" sz="1900" kern="1200" dirty="0" smtClean="0"/>
            <a:t>Constructing an instrument for data collection</a:t>
          </a:r>
          <a:endParaRPr lang="en-US" sz="1900" kern="1200" dirty="0"/>
        </a:p>
        <a:p>
          <a:pPr marL="171450" lvl="1" indent="-171450" algn="l" defTabSz="844550" rtl="0">
            <a:lnSpc>
              <a:spcPct val="90000"/>
            </a:lnSpc>
            <a:spcBef>
              <a:spcPct val="0"/>
            </a:spcBef>
            <a:spcAft>
              <a:spcPct val="15000"/>
            </a:spcAft>
            <a:buChar char="••"/>
          </a:pPr>
          <a:r>
            <a:rPr lang="en-US" sz="1900" kern="1200" dirty="0" smtClean="0"/>
            <a:t>Selecting a sample</a:t>
          </a:r>
          <a:endParaRPr lang="en-US" sz="1900" kern="1200" dirty="0"/>
        </a:p>
        <a:p>
          <a:pPr marL="171450" lvl="1" indent="-171450" algn="l" defTabSz="844550" rtl="0">
            <a:lnSpc>
              <a:spcPct val="90000"/>
            </a:lnSpc>
            <a:spcBef>
              <a:spcPct val="0"/>
            </a:spcBef>
            <a:spcAft>
              <a:spcPct val="15000"/>
            </a:spcAft>
            <a:buChar char="••"/>
          </a:pPr>
          <a:r>
            <a:rPr lang="en-US" sz="1900" kern="1200" dirty="0" smtClean="0"/>
            <a:t>Writing a research proposal</a:t>
          </a:r>
          <a:endParaRPr lang="en-US" sz="1900" kern="1200" dirty="0"/>
        </a:p>
        <a:p>
          <a:pPr marL="171450" lvl="1" indent="-171450" algn="l" defTabSz="844550" rtl="0">
            <a:lnSpc>
              <a:spcPct val="90000"/>
            </a:lnSpc>
            <a:spcBef>
              <a:spcPct val="0"/>
            </a:spcBef>
            <a:spcAft>
              <a:spcPct val="15000"/>
            </a:spcAft>
            <a:buChar char="••"/>
          </a:pPr>
          <a:r>
            <a:rPr lang="en-US" sz="1900" kern="1200" dirty="0" smtClean="0"/>
            <a:t>Collecting data</a:t>
          </a:r>
          <a:endParaRPr lang="en-US" sz="1900" kern="1200" dirty="0"/>
        </a:p>
        <a:p>
          <a:pPr marL="171450" lvl="1" indent="-171450" algn="l" defTabSz="844550" rtl="0">
            <a:lnSpc>
              <a:spcPct val="90000"/>
            </a:lnSpc>
            <a:spcBef>
              <a:spcPct val="0"/>
            </a:spcBef>
            <a:spcAft>
              <a:spcPct val="15000"/>
            </a:spcAft>
            <a:buChar char="••"/>
          </a:pPr>
          <a:r>
            <a:rPr lang="en-US" sz="1900" kern="1200" dirty="0" smtClean="0"/>
            <a:t>Processing data</a:t>
          </a:r>
          <a:endParaRPr lang="en-US" sz="1900" kern="1200" dirty="0"/>
        </a:p>
        <a:p>
          <a:pPr marL="171450" lvl="1" indent="-171450" algn="l" defTabSz="844550" rtl="0">
            <a:lnSpc>
              <a:spcPct val="90000"/>
            </a:lnSpc>
            <a:spcBef>
              <a:spcPct val="0"/>
            </a:spcBef>
            <a:spcAft>
              <a:spcPct val="15000"/>
            </a:spcAft>
            <a:buChar char="••"/>
          </a:pPr>
          <a:r>
            <a:rPr lang="en-US" sz="1900" kern="1200" dirty="0" smtClean="0"/>
            <a:t>Writing a research report</a:t>
          </a:r>
          <a:endParaRPr lang="en-US" sz="1900" kern="1200" dirty="0"/>
        </a:p>
      </dsp:txBody>
      <dsp:txXfrm rot="-5400000">
        <a:off x="3168175" y="143611"/>
        <a:ext cx="4917814" cy="2654653"/>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3C9F543-599B-47E8-A077-9554AA21CECB}" type="datetimeFigureOut">
              <a:rPr lang="en-US" smtClean="0"/>
              <a:pPr/>
              <a:t>22-Jun-13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03B387-C437-4684-A196-CBEEE2BE191A}" type="slidenum">
              <a:rPr lang="en-US" smtClean="0"/>
              <a:pPr/>
              <a:t>‹#›</a:t>
            </a:fld>
            <a:endParaRPr lang="en-US"/>
          </a:p>
        </p:txBody>
      </p:sp>
    </p:spTree>
    <p:extLst>
      <p:ext uri="{BB962C8B-B14F-4D97-AF65-F5344CB8AC3E}">
        <p14:creationId xmlns:p14="http://schemas.microsoft.com/office/powerpoint/2010/main" xmlns="" val="36526914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C9F543-599B-47E8-A077-9554AA21CECB}" type="datetimeFigureOut">
              <a:rPr lang="en-US" smtClean="0"/>
              <a:pPr/>
              <a:t>22-Jun-13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03B387-C437-4684-A196-CBEEE2BE191A}" type="slidenum">
              <a:rPr lang="en-US" smtClean="0"/>
              <a:pPr/>
              <a:t>‹#›</a:t>
            </a:fld>
            <a:endParaRPr lang="en-US"/>
          </a:p>
        </p:txBody>
      </p:sp>
    </p:spTree>
    <p:extLst>
      <p:ext uri="{BB962C8B-B14F-4D97-AF65-F5344CB8AC3E}">
        <p14:creationId xmlns:p14="http://schemas.microsoft.com/office/powerpoint/2010/main" xmlns="" val="2654843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C9F543-599B-47E8-A077-9554AA21CECB}" type="datetimeFigureOut">
              <a:rPr lang="en-US" smtClean="0"/>
              <a:pPr/>
              <a:t>22-Jun-13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03B387-C437-4684-A196-CBEEE2BE191A}" type="slidenum">
              <a:rPr lang="en-US" smtClean="0"/>
              <a:pPr/>
              <a:t>‹#›</a:t>
            </a:fld>
            <a:endParaRPr lang="en-US"/>
          </a:p>
        </p:txBody>
      </p:sp>
    </p:spTree>
    <p:extLst>
      <p:ext uri="{BB962C8B-B14F-4D97-AF65-F5344CB8AC3E}">
        <p14:creationId xmlns:p14="http://schemas.microsoft.com/office/powerpoint/2010/main" xmlns="" val="855108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3C9F543-599B-47E8-A077-9554AA21CECB}" type="datetimeFigureOut">
              <a:rPr lang="en-US" smtClean="0"/>
              <a:pPr/>
              <a:t>22-Jun-13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03B387-C437-4684-A196-CBEEE2BE191A}" type="slidenum">
              <a:rPr lang="en-US" smtClean="0"/>
              <a:pPr/>
              <a:t>‹#›</a:t>
            </a:fld>
            <a:endParaRPr lang="en-US"/>
          </a:p>
        </p:txBody>
      </p:sp>
    </p:spTree>
    <p:extLst>
      <p:ext uri="{BB962C8B-B14F-4D97-AF65-F5344CB8AC3E}">
        <p14:creationId xmlns:p14="http://schemas.microsoft.com/office/powerpoint/2010/main" xmlns="" val="3707313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3C9F543-599B-47E8-A077-9554AA21CECB}" type="datetimeFigureOut">
              <a:rPr lang="en-US" smtClean="0"/>
              <a:pPr/>
              <a:t>22-Jun-13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03B387-C437-4684-A196-CBEEE2BE191A}" type="slidenum">
              <a:rPr lang="en-US" smtClean="0"/>
              <a:pPr/>
              <a:t>‹#›</a:t>
            </a:fld>
            <a:endParaRPr lang="en-US"/>
          </a:p>
        </p:txBody>
      </p:sp>
    </p:spTree>
    <p:extLst>
      <p:ext uri="{BB962C8B-B14F-4D97-AF65-F5344CB8AC3E}">
        <p14:creationId xmlns:p14="http://schemas.microsoft.com/office/powerpoint/2010/main" xmlns="" val="3497291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3C9F543-599B-47E8-A077-9554AA21CECB}" type="datetimeFigureOut">
              <a:rPr lang="en-US" smtClean="0"/>
              <a:pPr/>
              <a:t>22-Jun-13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03B387-C437-4684-A196-CBEEE2BE191A}" type="slidenum">
              <a:rPr lang="en-US" smtClean="0"/>
              <a:pPr/>
              <a:t>‹#›</a:t>
            </a:fld>
            <a:endParaRPr lang="en-US"/>
          </a:p>
        </p:txBody>
      </p:sp>
    </p:spTree>
    <p:extLst>
      <p:ext uri="{BB962C8B-B14F-4D97-AF65-F5344CB8AC3E}">
        <p14:creationId xmlns:p14="http://schemas.microsoft.com/office/powerpoint/2010/main" xmlns="" val="347147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C9F543-599B-47E8-A077-9554AA21CECB}" type="datetimeFigureOut">
              <a:rPr lang="en-US" smtClean="0"/>
              <a:pPr/>
              <a:t>22-Jun-13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03B387-C437-4684-A196-CBEEE2BE191A}" type="slidenum">
              <a:rPr lang="en-US" smtClean="0"/>
              <a:pPr/>
              <a:t>‹#›</a:t>
            </a:fld>
            <a:endParaRPr lang="en-US"/>
          </a:p>
        </p:txBody>
      </p:sp>
    </p:spTree>
    <p:extLst>
      <p:ext uri="{BB962C8B-B14F-4D97-AF65-F5344CB8AC3E}">
        <p14:creationId xmlns:p14="http://schemas.microsoft.com/office/powerpoint/2010/main" xmlns="" val="1362799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C9F543-599B-47E8-A077-9554AA21CECB}" type="datetimeFigureOut">
              <a:rPr lang="en-US" smtClean="0"/>
              <a:pPr/>
              <a:t>22-Jun-13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03B387-C437-4684-A196-CBEEE2BE191A}" type="slidenum">
              <a:rPr lang="en-US" smtClean="0"/>
              <a:pPr/>
              <a:t>‹#›</a:t>
            </a:fld>
            <a:endParaRPr lang="en-US"/>
          </a:p>
        </p:txBody>
      </p:sp>
    </p:spTree>
    <p:extLst>
      <p:ext uri="{BB962C8B-B14F-4D97-AF65-F5344CB8AC3E}">
        <p14:creationId xmlns:p14="http://schemas.microsoft.com/office/powerpoint/2010/main" xmlns="" val="1147560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C9F543-599B-47E8-A077-9554AA21CECB}" type="datetimeFigureOut">
              <a:rPr lang="en-US" smtClean="0"/>
              <a:pPr/>
              <a:t>22-Jun-13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03B387-C437-4684-A196-CBEEE2BE191A}" type="slidenum">
              <a:rPr lang="en-US" smtClean="0"/>
              <a:pPr/>
              <a:t>‹#›</a:t>
            </a:fld>
            <a:endParaRPr lang="en-US"/>
          </a:p>
        </p:txBody>
      </p:sp>
    </p:spTree>
    <p:extLst>
      <p:ext uri="{BB962C8B-B14F-4D97-AF65-F5344CB8AC3E}">
        <p14:creationId xmlns:p14="http://schemas.microsoft.com/office/powerpoint/2010/main" xmlns="" val="631873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C9F543-599B-47E8-A077-9554AA21CECB}" type="datetimeFigureOut">
              <a:rPr lang="en-US" smtClean="0"/>
              <a:pPr/>
              <a:t>22-Jun-13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03B387-C437-4684-A196-CBEEE2BE191A}" type="slidenum">
              <a:rPr lang="en-US" smtClean="0"/>
              <a:pPr/>
              <a:t>‹#›</a:t>
            </a:fld>
            <a:endParaRPr lang="en-US"/>
          </a:p>
        </p:txBody>
      </p:sp>
    </p:spTree>
    <p:extLst>
      <p:ext uri="{BB962C8B-B14F-4D97-AF65-F5344CB8AC3E}">
        <p14:creationId xmlns:p14="http://schemas.microsoft.com/office/powerpoint/2010/main" xmlns="" val="1708933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C9F543-599B-47E8-A077-9554AA21CECB}" type="datetimeFigureOut">
              <a:rPr lang="en-US" smtClean="0"/>
              <a:pPr/>
              <a:t>22-Jun-13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03B387-C437-4684-A196-CBEEE2BE191A}" type="slidenum">
              <a:rPr lang="en-US" smtClean="0"/>
              <a:pPr/>
              <a:t>‹#›</a:t>
            </a:fld>
            <a:endParaRPr lang="en-US"/>
          </a:p>
        </p:txBody>
      </p:sp>
    </p:spTree>
    <p:extLst>
      <p:ext uri="{BB962C8B-B14F-4D97-AF65-F5344CB8AC3E}">
        <p14:creationId xmlns:p14="http://schemas.microsoft.com/office/powerpoint/2010/main" xmlns="" val="2099573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C9F543-599B-47E8-A077-9554AA21CECB}" type="datetimeFigureOut">
              <a:rPr lang="en-US" smtClean="0"/>
              <a:pPr/>
              <a:t>22-Jun-13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03B387-C437-4684-A196-CBEEE2BE191A}" type="slidenum">
              <a:rPr lang="en-US" smtClean="0"/>
              <a:pPr/>
              <a:t>‹#›</a:t>
            </a:fld>
            <a:endParaRPr lang="en-US"/>
          </a:p>
        </p:txBody>
      </p:sp>
    </p:spTree>
    <p:extLst>
      <p:ext uri="{BB962C8B-B14F-4D97-AF65-F5344CB8AC3E}">
        <p14:creationId xmlns:p14="http://schemas.microsoft.com/office/powerpoint/2010/main" xmlns="" val="9450214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MGT-491</a:t>
            </a:r>
            <a:br>
              <a:rPr lang="en-US" dirty="0" smtClean="0"/>
            </a:br>
            <a:r>
              <a:rPr lang="en-US" dirty="0" smtClean="0"/>
              <a:t>QUANTITATIVE ANALYSIS AND RESEARCH FOR MANAGEMENT</a:t>
            </a:r>
            <a:endParaRPr lang="en-US" dirty="0"/>
          </a:p>
        </p:txBody>
      </p:sp>
      <p:sp>
        <p:nvSpPr>
          <p:cNvPr id="3" name="Subtitle 2"/>
          <p:cNvSpPr>
            <a:spLocks noGrp="1"/>
          </p:cNvSpPr>
          <p:nvPr>
            <p:ph type="subTitle" idx="1"/>
          </p:nvPr>
        </p:nvSpPr>
        <p:spPr>
          <a:xfrm>
            <a:off x="1447800" y="4648200"/>
            <a:ext cx="6400800" cy="762000"/>
          </a:xfrm>
        </p:spPr>
        <p:txBody>
          <a:bodyPr/>
          <a:lstStyle/>
          <a:p>
            <a:pPr algn="r"/>
            <a:r>
              <a:rPr lang="en-US" dirty="0" smtClean="0"/>
              <a:t>OSMAN BIN SAIF</a:t>
            </a:r>
            <a:endParaRPr lang="en-US" dirty="0"/>
          </a:p>
        </p:txBody>
      </p:sp>
      <p:sp>
        <p:nvSpPr>
          <p:cNvPr id="4" name="TextBox 3"/>
          <p:cNvSpPr txBox="1"/>
          <p:nvPr/>
        </p:nvSpPr>
        <p:spPr>
          <a:xfrm>
            <a:off x="6172200" y="457200"/>
            <a:ext cx="2362200" cy="461665"/>
          </a:xfrm>
          <a:prstGeom prst="rect">
            <a:avLst/>
          </a:prstGeom>
          <a:noFill/>
        </p:spPr>
        <p:txBody>
          <a:bodyPr wrap="square" rtlCol="0">
            <a:spAutoFit/>
          </a:bodyPr>
          <a:lstStyle/>
          <a:p>
            <a:pPr algn="ctr"/>
            <a:r>
              <a:rPr lang="en-US" sz="2400" b="1" dirty="0" smtClean="0"/>
              <a:t>Session 7</a:t>
            </a:r>
            <a:endParaRPr lang="en-US" sz="2400" b="1" dirty="0"/>
          </a:p>
        </p:txBody>
      </p:sp>
    </p:spTree>
    <p:extLst>
      <p:ext uri="{BB962C8B-B14F-4D97-AF65-F5344CB8AC3E}">
        <p14:creationId xmlns:p14="http://schemas.microsoft.com/office/powerpoint/2010/main" xmlns="" val="3393895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Section ONE</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Section 1; Introduction to Business Research and research design</a:t>
            </a:r>
          </a:p>
          <a:p>
            <a:pPr marL="914400" lvl="1" indent="-514350">
              <a:buFont typeface="+mj-lt"/>
              <a:buAutoNum type="arabicPeriod"/>
            </a:pPr>
            <a:r>
              <a:rPr lang="en-US" dirty="0" smtClean="0"/>
              <a:t>Nature and Scope of Business research</a:t>
            </a:r>
          </a:p>
          <a:p>
            <a:pPr marL="914400" lvl="1" indent="-514350">
              <a:buFont typeface="+mj-lt"/>
              <a:buAutoNum type="arabicPeriod"/>
            </a:pPr>
            <a:r>
              <a:rPr lang="en-US" dirty="0" smtClean="0"/>
              <a:t>Information based decision making</a:t>
            </a:r>
          </a:p>
          <a:p>
            <a:pPr marL="914400" lvl="1" indent="-514350">
              <a:buFont typeface="+mj-lt"/>
              <a:buAutoNum type="arabicPeriod"/>
            </a:pPr>
            <a:r>
              <a:rPr lang="en-US" dirty="0" smtClean="0"/>
              <a:t>The research process</a:t>
            </a:r>
          </a:p>
          <a:p>
            <a:pPr marL="914400" lvl="1" indent="-514350">
              <a:buFont typeface="+mj-lt"/>
              <a:buAutoNum type="arabicPeriod"/>
            </a:pPr>
            <a:r>
              <a:rPr lang="en-US" dirty="0" smtClean="0"/>
              <a:t>Basic approaches and terminologies used</a:t>
            </a:r>
          </a:p>
          <a:p>
            <a:pPr marL="914400" lvl="1" indent="-514350">
              <a:buFont typeface="+mj-lt"/>
              <a:buAutoNum type="arabicPeriod"/>
            </a:pPr>
            <a:r>
              <a:rPr lang="en-US" dirty="0" smtClean="0"/>
              <a:t>Defining research question</a:t>
            </a:r>
          </a:p>
          <a:p>
            <a:pPr marL="914400" lvl="1" indent="-514350">
              <a:buFont typeface="+mj-lt"/>
              <a:buAutoNum type="arabicPeriod"/>
            </a:pPr>
            <a:r>
              <a:rPr lang="en-US" dirty="0" smtClean="0"/>
              <a:t>Framing of Hypothesis</a:t>
            </a:r>
            <a:endParaRPr lang="en-US" dirty="0"/>
          </a:p>
        </p:txBody>
      </p:sp>
    </p:spTree>
    <p:extLst>
      <p:ext uri="{BB962C8B-B14F-4D97-AF65-F5344CB8AC3E}">
        <p14:creationId xmlns:p14="http://schemas.microsoft.com/office/powerpoint/2010/main" xmlns="" val="10713931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Section ONE</a:t>
            </a:r>
            <a:endParaRPr lang="en-US" dirty="0"/>
          </a:p>
        </p:txBody>
      </p:sp>
      <p:sp>
        <p:nvSpPr>
          <p:cNvPr id="3" name="Content Placeholder 2"/>
          <p:cNvSpPr>
            <a:spLocks noGrp="1"/>
          </p:cNvSpPr>
          <p:nvPr>
            <p:ph idx="1"/>
          </p:nvPr>
        </p:nvSpPr>
        <p:spPr/>
        <p:txBody>
          <a:bodyPr/>
          <a:lstStyle/>
          <a:p>
            <a:r>
              <a:rPr lang="en-US" dirty="0" smtClean="0"/>
              <a:t>Section 1; Introduction to Business Research and research design (Contd.)</a:t>
            </a:r>
          </a:p>
          <a:p>
            <a:pPr marL="971550" lvl="1" indent="-514350">
              <a:buFont typeface="+mj-lt"/>
              <a:buAutoNum type="arabicPeriod" startAt="7"/>
            </a:pPr>
            <a:r>
              <a:rPr lang="en-US" dirty="0" smtClean="0"/>
              <a:t>Preparing research plan</a:t>
            </a:r>
          </a:p>
          <a:p>
            <a:pPr marL="971550" lvl="1" indent="-514350">
              <a:buFont typeface="+mj-lt"/>
              <a:buAutoNum type="arabicPeriod" startAt="7"/>
            </a:pPr>
            <a:r>
              <a:rPr lang="en-US" dirty="0" smtClean="0"/>
              <a:t>Qualitative research designs</a:t>
            </a:r>
          </a:p>
          <a:p>
            <a:pPr marL="971550" lvl="1" indent="-514350">
              <a:buFont typeface="+mj-lt"/>
              <a:buAutoNum type="arabicPeriod" startAt="7"/>
            </a:pPr>
            <a:r>
              <a:rPr lang="en-US" dirty="0" smtClean="0"/>
              <a:t>Sources of secondary data</a:t>
            </a:r>
          </a:p>
          <a:p>
            <a:pPr marL="971550" lvl="1" indent="-514350">
              <a:buFont typeface="+mj-lt"/>
              <a:buAutoNum type="arabicPeriod" startAt="7"/>
            </a:pPr>
            <a:r>
              <a:rPr lang="en-US" dirty="0" smtClean="0"/>
              <a:t>Case review and analysis</a:t>
            </a:r>
          </a:p>
          <a:p>
            <a:endParaRPr lang="en-US" dirty="0"/>
          </a:p>
        </p:txBody>
      </p:sp>
    </p:spTree>
    <p:extLst>
      <p:ext uri="{BB962C8B-B14F-4D97-AF65-F5344CB8AC3E}">
        <p14:creationId xmlns:p14="http://schemas.microsoft.com/office/powerpoint/2010/main" xmlns="" val="19451024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Section ONE</a:t>
            </a:r>
            <a:endParaRPr lang="en-US" dirty="0"/>
          </a:p>
        </p:txBody>
      </p:sp>
      <p:sp>
        <p:nvSpPr>
          <p:cNvPr id="3" name="Content Placeholder 2"/>
          <p:cNvSpPr>
            <a:spLocks noGrp="1"/>
          </p:cNvSpPr>
          <p:nvPr>
            <p:ph idx="1"/>
          </p:nvPr>
        </p:nvSpPr>
        <p:spPr/>
        <p:txBody>
          <a:bodyPr/>
          <a:lstStyle/>
          <a:p>
            <a:r>
              <a:rPr lang="en-US" dirty="0" smtClean="0"/>
              <a:t>We have completed the first section of this course.</a:t>
            </a:r>
          </a:p>
          <a:p>
            <a:r>
              <a:rPr lang="en-US" dirty="0" smtClean="0"/>
              <a:t>In Todays Session we will REVISE what we have already learnt in the previous sessions in terms of;</a:t>
            </a:r>
          </a:p>
          <a:p>
            <a:pPr lvl="1"/>
            <a:r>
              <a:rPr lang="en-US" dirty="0" smtClean="0"/>
              <a:t>Importance</a:t>
            </a:r>
          </a:p>
          <a:p>
            <a:pPr lvl="1"/>
            <a:r>
              <a:rPr lang="en-US" dirty="0" smtClean="0"/>
              <a:t>Usability </a:t>
            </a:r>
          </a:p>
        </p:txBody>
      </p:sp>
    </p:spTree>
    <p:extLst>
      <p:ext uri="{BB962C8B-B14F-4D97-AF65-F5344CB8AC3E}">
        <p14:creationId xmlns:p14="http://schemas.microsoft.com/office/powerpoint/2010/main" xmlns="" val="35873178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Section ONE</a:t>
            </a:r>
            <a:endParaRPr lang="en-US" dirty="0"/>
          </a:p>
        </p:txBody>
      </p:sp>
      <p:sp>
        <p:nvSpPr>
          <p:cNvPr id="3" name="Content Placeholder 2"/>
          <p:cNvSpPr>
            <a:spLocks noGrp="1"/>
          </p:cNvSpPr>
          <p:nvPr>
            <p:ph idx="1"/>
          </p:nvPr>
        </p:nvSpPr>
        <p:spPr/>
        <p:txBody>
          <a:bodyPr/>
          <a:lstStyle/>
          <a:p>
            <a:r>
              <a:rPr lang="en-US" dirty="0" smtClean="0"/>
              <a:t>Business and management research involves undertaking systematic research to find out things.</a:t>
            </a:r>
          </a:p>
          <a:p>
            <a:r>
              <a:rPr lang="en-US" dirty="0" smtClean="0"/>
              <a:t>It is trans disciplinary, and should engage with both theory and practice.</a:t>
            </a:r>
            <a:endParaRPr lang="en-US" dirty="0"/>
          </a:p>
        </p:txBody>
      </p:sp>
    </p:spTree>
    <p:extLst>
      <p:ext uri="{BB962C8B-B14F-4D97-AF65-F5344CB8AC3E}">
        <p14:creationId xmlns:p14="http://schemas.microsoft.com/office/powerpoint/2010/main" xmlns="" val="38714399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a:t>
            </a:r>
            <a:endParaRPr lang="en-US" dirty="0"/>
          </a:p>
        </p:txBody>
      </p:sp>
      <p:sp>
        <p:nvSpPr>
          <p:cNvPr id="3" name="Content Placeholder 2"/>
          <p:cNvSpPr>
            <a:spLocks noGrp="1"/>
          </p:cNvSpPr>
          <p:nvPr>
            <p:ph idx="1"/>
          </p:nvPr>
        </p:nvSpPr>
        <p:spPr/>
        <p:txBody>
          <a:bodyPr/>
          <a:lstStyle/>
          <a:p>
            <a:r>
              <a:rPr lang="en-US" dirty="0" smtClean="0"/>
              <a:t>Research in common parlance refers to a search for knowledge. </a:t>
            </a:r>
          </a:p>
          <a:p>
            <a:r>
              <a:rPr lang="en-US" dirty="0" smtClean="0"/>
              <a:t>Research can also be defined as “An art of scientific investigation”.</a:t>
            </a:r>
            <a:endParaRPr lang="en-US" dirty="0"/>
          </a:p>
        </p:txBody>
      </p:sp>
    </p:spTree>
    <p:extLst>
      <p:ext uri="{BB962C8B-B14F-4D97-AF65-F5344CB8AC3E}">
        <p14:creationId xmlns:p14="http://schemas.microsoft.com/office/powerpoint/2010/main" xmlns="" val="148755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Problem</a:t>
            </a:r>
            <a:endParaRPr lang="en-US" dirty="0"/>
          </a:p>
        </p:txBody>
      </p:sp>
      <p:sp>
        <p:nvSpPr>
          <p:cNvPr id="3" name="Content Placeholder 2"/>
          <p:cNvSpPr>
            <a:spLocks noGrp="1"/>
          </p:cNvSpPr>
          <p:nvPr>
            <p:ph idx="1"/>
          </p:nvPr>
        </p:nvSpPr>
        <p:spPr/>
        <p:txBody>
          <a:bodyPr/>
          <a:lstStyle/>
          <a:p>
            <a:r>
              <a:rPr lang="en-US" dirty="0" smtClean="0"/>
              <a:t>A </a:t>
            </a:r>
            <a:r>
              <a:rPr lang="en-US" dirty="0"/>
              <a:t>research problem refers to a diﬃculty which a researcher or a scientiﬁc community or an industry or a government organization or a society experiences. It calls for a thorough understanding and possible solution.</a:t>
            </a:r>
          </a:p>
        </p:txBody>
      </p:sp>
    </p:spTree>
    <p:extLst>
      <p:ext uri="{BB962C8B-B14F-4D97-AF65-F5344CB8AC3E}">
        <p14:creationId xmlns:p14="http://schemas.microsoft.com/office/powerpoint/2010/main" xmlns="" val="23846655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Steps in Formulation of Research Problem</a:t>
            </a:r>
            <a:endParaRPr lang="en-US" dirty="0"/>
          </a:p>
        </p:txBody>
      </p:sp>
      <p:sp>
        <p:nvSpPr>
          <p:cNvPr id="3" name="Content Placeholder 2"/>
          <p:cNvSpPr>
            <a:spLocks noGrp="1"/>
          </p:cNvSpPr>
          <p:nvPr>
            <p:ph idx="1"/>
          </p:nvPr>
        </p:nvSpPr>
        <p:spPr/>
        <p:txBody>
          <a:bodyPr>
            <a:normAutofit lnSpcReduction="10000"/>
          </a:bodyPr>
          <a:lstStyle/>
          <a:p>
            <a:r>
              <a:rPr lang="en-US" dirty="0" smtClean="0"/>
              <a:t>7 – STEP PROCESS;</a:t>
            </a:r>
          </a:p>
          <a:p>
            <a:pPr marL="971550" lvl="1" indent="-514350">
              <a:buFont typeface="+mj-lt"/>
              <a:buAutoNum type="arabicPeriod"/>
            </a:pPr>
            <a:r>
              <a:rPr lang="en-US" dirty="0" smtClean="0"/>
              <a:t>Identify a broad field or subject area of interest to you</a:t>
            </a:r>
          </a:p>
          <a:p>
            <a:pPr marL="971550" lvl="1" indent="-514350">
              <a:buFont typeface="+mj-lt"/>
              <a:buAutoNum type="arabicPeriod"/>
            </a:pPr>
            <a:r>
              <a:rPr lang="en-US" dirty="0" smtClean="0"/>
              <a:t>Dissect the broad area into subareas</a:t>
            </a:r>
          </a:p>
          <a:p>
            <a:pPr marL="971550" lvl="1" indent="-514350">
              <a:buFont typeface="+mj-lt"/>
              <a:buAutoNum type="arabicPeriod"/>
            </a:pPr>
            <a:r>
              <a:rPr lang="en-US" dirty="0" smtClean="0"/>
              <a:t>Select what is of most interest to you</a:t>
            </a:r>
          </a:p>
          <a:p>
            <a:pPr marL="971550" lvl="1" indent="-514350">
              <a:buFont typeface="+mj-lt"/>
              <a:buAutoNum type="arabicPeriod"/>
            </a:pPr>
            <a:r>
              <a:rPr lang="en-US" dirty="0" smtClean="0"/>
              <a:t>Raise research questions</a:t>
            </a:r>
          </a:p>
          <a:p>
            <a:pPr marL="971550" lvl="1" indent="-514350">
              <a:buFont typeface="+mj-lt"/>
              <a:buAutoNum type="arabicPeriod"/>
            </a:pPr>
            <a:r>
              <a:rPr lang="en-US" dirty="0" smtClean="0"/>
              <a:t>Formulate Objectives</a:t>
            </a:r>
          </a:p>
          <a:p>
            <a:pPr marL="971550" lvl="1" indent="-514350">
              <a:buFont typeface="+mj-lt"/>
              <a:buAutoNum type="arabicPeriod"/>
            </a:pPr>
            <a:r>
              <a:rPr lang="en-US" dirty="0" smtClean="0"/>
              <a:t>Assess your objectives</a:t>
            </a:r>
          </a:p>
          <a:p>
            <a:pPr marL="971550" lvl="1" indent="-514350">
              <a:buFont typeface="+mj-lt"/>
              <a:buAutoNum type="arabicPeriod"/>
            </a:pPr>
            <a:r>
              <a:rPr lang="en-US" dirty="0" smtClean="0"/>
              <a:t>Double Check</a:t>
            </a:r>
            <a:endParaRPr lang="en-US" dirty="0"/>
          </a:p>
        </p:txBody>
      </p:sp>
    </p:spTree>
    <p:extLst>
      <p:ext uri="{BB962C8B-B14F-4D97-AF65-F5344CB8AC3E}">
        <p14:creationId xmlns:p14="http://schemas.microsoft.com/office/powerpoint/2010/main" xmlns="" val="41962368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Research</a:t>
            </a:r>
            <a:endParaRPr lang="en-US" dirty="0"/>
          </a:p>
        </p:txBody>
      </p:sp>
      <p:sp>
        <p:nvSpPr>
          <p:cNvPr id="3" name="Content Placeholder 2"/>
          <p:cNvSpPr>
            <a:spLocks noGrp="1"/>
          </p:cNvSpPr>
          <p:nvPr>
            <p:ph idx="1"/>
          </p:nvPr>
        </p:nvSpPr>
        <p:spPr/>
        <p:txBody>
          <a:bodyPr/>
          <a:lstStyle/>
          <a:p>
            <a:r>
              <a:rPr lang="en-US" dirty="0" smtClean="0"/>
              <a:t>The basic types of research are as follows:</a:t>
            </a:r>
          </a:p>
          <a:p>
            <a:pPr marL="971550" lvl="1" indent="-514350">
              <a:buFont typeface="+mj-lt"/>
              <a:buAutoNum type="arabicPeriod"/>
            </a:pPr>
            <a:r>
              <a:rPr lang="en-US" dirty="0" smtClean="0"/>
              <a:t>Descriptive vs. Analytical</a:t>
            </a:r>
          </a:p>
          <a:p>
            <a:pPr marL="971550" lvl="1" indent="-514350">
              <a:buFont typeface="+mj-lt"/>
              <a:buAutoNum type="arabicPeriod"/>
            </a:pPr>
            <a:r>
              <a:rPr lang="en-US" dirty="0" smtClean="0"/>
              <a:t>Applied vs. Fundamental</a:t>
            </a:r>
          </a:p>
          <a:p>
            <a:pPr marL="971550" lvl="1" indent="-514350">
              <a:buFont typeface="+mj-lt"/>
              <a:buAutoNum type="arabicPeriod"/>
            </a:pPr>
            <a:r>
              <a:rPr lang="en-US" dirty="0" smtClean="0"/>
              <a:t>Quantitative vs. Qualitative</a:t>
            </a:r>
          </a:p>
          <a:p>
            <a:pPr marL="971550" lvl="1" indent="-514350">
              <a:buFont typeface="+mj-lt"/>
              <a:buAutoNum type="arabicPeriod"/>
            </a:pPr>
            <a:r>
              <a:rPr lang="en-US" dirty="0" smtClean="0"/>
              <a:t>Conceptual vs. Empirical</a:t>
            </a:r>
          </a:p>
          <a:p>
            <a:pPr marL="971550" lvl="1" indent="-514350">
              <a:buFont typeface="+mj-lt"/>
              <a:buAutoNum type="arabicPeriod"/>
            </a:pPr>
            <a:endParaRPr lang="en-US" dirty="0" smtClean="0"/>
          </a:p>
          <a:p>
            <a:pPr marL="971550" lvl="1" indent="-514350">
              <a:buFont typeface="+mj-lt"/>
              <a:buAutoNum type="arabicPeriod"/>
            </a:pPr>
            <a:endParaRPr lang="en-US" dirty="0"/>
          </a:p>
        </p:txBody>
      </p:sp>
    </p:spTree>
    <p:extLst>
      <p:ext uri="{BB962C8B-B14F-4D97-AF65-F5344CB8AC3E}">
        <p14:creationId xmlns:p14="http://schemas.microsoft.com/office/powerpoint/2010/main" xmlns="" val="39996847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Research (Contd.)</a:t>
            </a:r>
            <a:endParaRPr lang="en-US" dirty="0"/>
          </a:p>
        </p:txBody>
      </p:sp>
      <p:sp>
        <p:nvSpPr>
          <p:cNvPr id="3" name="Content Placeholder 2"/>
          <p:cNvSpPr>
            <a:spLocks noGrp="1"/>
          </p:cNvSpPr>
          <p:nvPr>
            <p:ph idx="1"/>
          </p:nvPr>
        </p:nvSpPr>
        <p:spPr/>
        <p:txBody>
          <a:bodyPr/>
          <a:lstStyle/>
          <a:p>
            <a:pPr marL="971550" lvl="1" indent="-514350">
              <a:buFont typeface="+mj-lt"/>
              <a:buAutoNum type="arabicPeriod" startAt="5"/>
            </a:pPr>
            <a:r>
              <a:rPr lang="en-US" dirty="0" smtClean="0"/>
              <a:t>Some Other Types of Research</a:t>
            </a:r>
          </a:p>
          <a:p>
            <a:pPr marL="1371600" lvl="2" indent="-514350">
              <a:buFont typeface="+mj-lt"/>
              <a:buAutoNum type="romanUcPeriod"/>
            </a:pPr>
            <a:r>
              <a:rPr lang="en-US" dirty="0"/>
              <a:t>O</a:t>
            </a:r>
            <a:r>
              <a:rPr lang="en-US" dirty="0" smtClean="0"/>
              <a:t>ne-time research or longitudinal research</a:t>
            </a:r>
          </a:p>
          <a:p>
            <a:pPr marL="1371600" lvl="2" indent="-514350">
              <a:buFont typeface="+mj-lt"/>
              <a:buAutoNum type="romanUcPeriod"/>
            </a:pPr>
            <a:r>
              <a:rPr lang="en-US" dirty="0"/>
              <a:t>F</a:t>
            </a:r>
            <a:r>
              <a:rPr lang="en-US" dirty="0" smtClean="0"/>
              <a:t>ield-setting research or laboratory research or simulation research</a:t>
            </a:r>
          </a:p>
          <a:p>
            <a:pPr marL="1371600" lvl="2" indent="-514350">
              <a:buFont typeface="+mj-lt"/>
              <a:buAutoNum type="romanUcPeriod"/>
            </a:pPr>
            <a:r>
              <a:rPr lang="en-US" dirty="0"/>
              <a:t>C</a:t>
            </a:r>
            <a:r>
              <a:rPr lang="en-US" dirty="0" smtClean="0"/>
              <a:t>linical or diagnostic research</a:t>
            </a:r>
          </a:p>
          <a:p>
            <a:pPr marL="1371600" lvl="2" indent="-514350">
              <a:buFont typeface="+mj-lt"/>
              <a:buAutoNum type="romanUcPeriod"/>
            </a:pPr>
            <a:r>
              <a:rPr lang="en-US" dirty="0" smtClean="0"/>
              <a:t>Historical research</a:t>
            </a:r>
          </a:p>
          <a:p>
            <a:pPr marL="1371600" lvl="2" indent="-514350">
              <a:buFont typeface="+mj-lt"/>
              <a:buAutoNum type="romanUcPeriod"/>
            </a:pPr>
            <a:r>
              <a:rPr lang="en-US" dirty="0"/>
              <a:t>C</a:t>
            </a:r>
            <a:r>
              <a:rPr lang="en-US" dirty="0" smtClean="0"/>
              <a:t>onclusion-oriented research</a:t>
            </a:r>
          </a:p>
          <a:p>
            <a:pPr marL="1371600" lvl="2" indent="-514350">
              <a:buFont typeface="+mj-lt"/>
              <a:buAutoNum type="romanUcPeriod"/>
            </a:pPr>
            <a:r>
              <a:rPr lang="en-US" dirty="0"/>
              <a:t>D</a:t>
            </a:r>
            <a:r>
              <a:rPr lang="en-US" dirty="0" smtClean="0"/>
              <a:t>ecision-oriented research.</a:t>
            </a:r>
            <a:endParaRPr lang="en-US" dirty="0"/>
          </a:p>
        </p:txBody>
      </p:sp>
    </p:spTree>
    <p:extLst>
      <p:ext uri="{BB962C8B-B14F-4D97-AF65-F5344CB8AC3E}">
        <p14:creationId xmlns:p14="http://schemas.microsoft.com/office/powerpoint/2010/main" xmlns="" val="34143011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Process</a:t>
            </a:r>
            <a:endParaRPr lang="en-US" dirty="0"/>
          </a:p>
        </p:txBody>
      </p:sp>
      <p:sp>
        <p:nvSpPr>
          <p:cNvPr id="3" name="Content Placeholder 2"/>
          <p:cNvSpPr>
            <a:spLocks noGrp="1"/>
          </p:cNvSpPr>
          <p:nvPr>
            <p:ph idx="1"/>
          </p:nvPr>
        </p:nvSpPr>
        <p:spPr/>
        <p:txBody>
          <a:bodyPr/>
          <a:lstStyle/>
          <a:p>
            <a:r>
              <a:rPr lang="en-US" dirty="0" smtClean="0"/>
              <a:t>Research is represented as a multi-stage process; however, this process is rarely straightforward and will involve both reflecting on and revising stages already undertaken and forward planning.</a:t>
            </a:r>
            <a:endParaRPr lang="en-US" dirty="0"/>
          </a:p>
        </p:txBody>
      </p:sp>
    </p:spTree>
    <p:extLst>
      <p:ext uri="{BB962C8B-B14F-4D97-AF65-F5344CB8AC3E}">
        <p14:creationId xmlns:p14="http://schemas.microsoft.com/office/powerpoint/2010/main" xmlns="" val="27844383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RESEARCH PROCESS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72589270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6368687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Characteristics of Research</a:t>
            </a:r>
            <a:endParaRPr lang="en-US" dirty="0"/>
          </a:p>
        </p:txBody>
      </p:sp>
      <p:sp>
        <p:nvSpPr>
          <p:cNvPr id="3" name="Content Placeholder 2"/>
          <p:cNvSpPr>
            <a:spLocks noGrp="1"/>
          </p:cNvSpPr>
          <p:nvPr>
            <p:ph idx="1"/>
          </p:nvPr>
        </p:nvSpPr>
        <p:spPr/>
        <p:txBody>
          <a:bodyPr>
            <a:normAutofit fontScale="92500" lnSpcReduction="10000"/>
          </a:bodyPr>
          <a:lstStyle/>
          <a:p>
            <a:pPr marL="514350" indent="-514350">
              <a:buFont typeface="+mj-lt"/>
              <a:buAutoNum type="arabicPeriod"/>
            </a:pPr>
            <a:r>
              <a:rPr lang="en-US" dirty="0" smtClean="0"/>
              <a:t>Controlled;</a:t>
            </a:r>
          </a:p>
          <a:p>
            <a:pPr marL="914400" lvl="1" indent="-514350"/>
            <a:r>
              <a:rPr lang="en-US" dirty="0" smtClean="0"/>
              <a:t>Cause and Effect relationship between the two variable is not effected by another independent variable. It is possible in physical experiments e.g. Laboratory experiments but not possible in social sciences.</a:t>
            </a:r>
          </a:p>
          <a:p>
            <a:pPr marL="514350" indent="-514350">
              <a:buFont typeface="+mj-lt"/>
              <a:buAutoNum type="arabicPeriod"/>
            </a:pPr>
            <a:r>
              <a:rPr lang="en-US" dirty="0" smtClean="0"/>
              <a:t>Rigorous;</a:t>
            </a:r>
          </a:p>
          <a:p>
            <a:pPr marL="914400" lvl="1" indent="-514350"/>
            <a:r>
              <a:rPr lang="en-US" dirty="0" smtClean="0"/>
              <a:t>It is ensured that the procedures followed to find answers to the questions are relevant, appropriate and just. A degree of rigor varies depending on the type of experiment.</a:t>
            </a:r>
          </a:p>
          <a:p>
            <a:pPr marL="514350" indent="-514350">
              <a:buFont typeface="+mj-lt"/>
              <a:buAutoNum type="arabicPeriod"/>
            </a:pPr>
            <a:endParaRPr lang="en-US" dirty="0"/>
          </a:p>
        </p:txBody>
      </p:sp>
    </p:spTree>
    <p:extLst>
      <p:ext uri="{BB962C8B-B14F-4D97-AF65-F5344CB8AC3E}">
        <p14:creationId xmlns:p14="http://schemas.microsoft.com/office/powerpoint/2010/main" xmlns="" val="19694355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Characteristics of Research (Contd.)</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startAt="3"/>
            </a:pPr>
            <a:r>
              <a:rPr lang="en-US" dirty="0" smtClean="0"/>
              <a:t>Systematic;</a:t>
            </a:r>
          </a:p>
          <a:p>
            <a:pPr marL="914400" lvl="1" indent="-514350"/>
            <a:r>
              <a:rPr lang="en-US" dirty="0" smtClean="0"/>
              <a:t>This implies that the procedures adopted to undertake an investigation follows certain logical sequence.</a:t>
            </a:r>
          </a:p>
          <a:p>
            <a:pPr marL="514350" indent="-514350">
              <a:buFont typeface="+mj-lt"/>
              <a:buAutoNum type="arabicPeriod" startAt="3"/>
            </a:pPr>
            <a:r>
              <a:rPr lang="en-US" dirty="0" smtClean="0"/>
              <a:t>Valid and Verifiable;</a:t>
            </a:r>
          </a:p>
          <a:p>
            <a:pPr marL="914400" lvl="1" indent="-514350"/>
            <a:r>
              <a:rPr lang="en-US" dirty="0" smtClean="0"/>
              <a:t>This concept implies that, whatever you conclude on the basis of your findings is correct and can be verified by you and others.</a:t>
            </a:r>
          </a:p>
          <a:p>
            <a:endParaRPr lang="en-US" dirty="0"/>
          </a:p>
        </p:txBody>
      </p:sp>
    </p:spTree>
    <p:extLst>
      <p:ext uri="{BB962C8B-B14F-4D97-AF65-F5344CB8AC3E}">
        <p14:creationId xmlns:p14="http://schemas.microsoft.com/office/powerpoint/2010/main" xmlns="" val="6504352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Characteristics of Research (Contd.)</a:t>
            </a:r>
            <a:endParaRPr lang="en-US" dirty="0"/>
          </a:p>
        </p:txBody>
      </p:sp>
      <p:sp>
        <p:nvSpPr>
          <p:cNvPr id="3" name="Content Placeholder 2"/>
          <p:cNvSpPr>
            <a:spLocks noGrp="1"/>
          </p:cNvSpPr>
          <p:nvPr>
            <p:ph idx="1"/>
          </p:nvPr>
        </p:nvSpPr>
        <p:spPr/>
        <p:txBody>
          <a:bodyPr/>
          <a:lstStyle/>
          <a:p>
            <a:pPr marL="514350" indent="-514350">
              <a:buFont typeface="+mj-lt"/>
              <a:buAutoNum type="arabicPeriod" startAt="5"/>
            </a:pPr>
            <a:r>
              <a:rPr lang="en-US" dirty="0" smtClean="0"/>
              <a:t>Empirical;</a:t>
            </a:r>
          </a:p>
          <a:p>
            <a:pPr marL="914400" lvl="1" indent="-514350"/>
            <a:r>
              <a:rPr lang="en-US" dirty="0" smtClean="0"/>
              <a:t>This means that any conclusions drawn are based upon hard evidence gathered from information collected from real life experiences and observation.</a:t>
            </a:r>
          </a:p>
          <a:p>
            <a:pPr marL="514350" indent="-514350">
              <a:buFont typeface="+mj-lt"/>
              <a:buAutoNum type="arabicPeriod" startAt="5"/>
            </a:pPr>
            <a:r>
              <a:rPr lang="en-US" dirty="0" smtClean="0"/>
              <a:t>Critical;</a:t>
            </a:r>
          </a:p>
          <a:p>
            <a:pPr marL="914400" lvl="1" indent="-514350"/>
            <a:r>
              <a:rPr lang="en-US" dirty="0" smtClean="0"/>
              <a:t>Critical scrutiny of the procedures used and the methods employed is crucial to research inquiry. </a:t>
            </a:r>
          </a:p>
          <a:p>
            <a:endParaRPr lang="en-US" dirty="0"/>
          </a:p>
        </p:txBody>
      </p:sp>
    </p:spTree>
    <p:extLst>
      <p:ext uri="{BB962C8B-B14F-4D97-AF65-F5344CB8AC3E}">
        <p14:creationId xmlns:p14="http://schemas.microsoft.com/office/powerpoint/2010/main" xmlns="" val="27155155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 Review</a:t>
            </a:r>
            <a:endParaRPr lang="en-US" dirty="0"/>
          </a:p>
        </p:txBody>
      </p:sp>
      <p:sp>
        <p:nvSpPr>
          <p:cNvPr id="3" name="Content Placeholder 2"/>
          <p:cNvSpPr>
            <a:spLocks noGrp="1"/>
          </p:cNvSpPr>
          <p:nvPr>
            <p:ph idx="1"/>
          </p:nvPr>
        </p:nvSpPr>
        <p:spPr/>
        <p:txBody>
          <a:bodyPr/>
          <a:lstStyle/>
          <a:p>
            <a:r>
              <a:rPr lang="en-US" dirty="0" smtClean="0"/>
              <a:t>A critical review of the literature is necessary to help you to develop a thorough understanding of and insight into previous  research that relates to your research questions and objectives. </a:t>
            </a:r>
            <a:endParaRPr lang="en-US" dirty="0"/>
          </a:p>
        </p:txBody>
      </p:sp>
    </p:spTree>
    <p:extLst>
      <p:ext uri="{BB962C8B-B14F-4D97-AF65-F5344CB8AC3E}">
        <p14:creationId xmlns:p14="http://schemas.microsoft.com/office/powerpoint/2010/main" xmlns="" val="37371832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 Review</a:t>
            </a:r>
            <a:endParaRPr lang="en-US" dirty="0"/>
          </a:p>
        </p:txBody>
      </p:sp>
      <p:sp>
        <p:nvSpPr>
          <p:cNvPr id="3" name="Content Placeholder 2"/>
          <p:cNvSpPr>
            <a:spLocks noGrp="1"/>
          </p:cNvSpPr>
          <p:nvPr>
            <p:ph idx="1"/>
          </p:nvPr>
        </p:nvSpPr>
        <p:spPr/>
        <p:txBody>
          <a:bodyPr/>
          <a:lstStyle/>
          <a:p>
            <a:r>
              <a:rPr lang="en-US" dirty="0" smtClean="0"/>
              <a:t>Your review will set your research in context by critically discussing and referencing work that has already been under-taken, drawing out key points and presenting them in a logically argued way, and highlighting those areas where you will provide fresh insights.</a:t>
            </a:r>
          </a:p>
          <a:p>
            <a:pPr marL="0" indent="0">
              <a:buNone/>
            </a:pPr>
            <a:endParaRPr lang="en-US" dirty="0" smtClean="0"/>
          </a:p>
          <a:p>
            <a:endParaRPr lang="en-US" dirty="0"/>
          </a:p>
        </p:txBody>
      </p:sp>
    </p:spTree>
    <p:extLst>
      <p:ext uri="{BB962C8B-B14F-4D97-AF65-F5344CB8AC3E}">
        <p14:creationId xmlns:p14="http://schemas.microsoft.com/office/powerpoint/2010/main" xmlns="" val="32263994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 Review</a:t>
            </a:r>
            <a:endParaRPr lang="en-US" dirty="0"/>
          </a:p>
        </p:txBody>
      </p:sp>
      <p:sp>
        <p:nvSpPr>
          <p:cNvPr id="3" name="Content Placeholder 2"/>
          <p:cNvSpPr>
            <a:spLocks noGrp="1"/>
          </p:cNvSpPr>
          <p:nvPr>
            <p:ph idx="1"/>
          </p:nvPr>
        </p:nvSpPr>
        <p:spPr/>
        <p:txBody>
          <a:bodyPr/>
          <a:lstStyle/>
          <a:p>
            <a:r>
              <a:rPr lang="en-US" dirty="0" smtClean="0"/>
              <a:t>It will lead the reader into sub-sequent sections of your project report.</a:t>
            </a:r>
            <a:endParaRPr lang="en-US" dirty="0"/>
          </a:p>
        </p:txBody>
      </p:sp>
    </p:spTree>
    <p:extLst>
      <p:ext uri="{BB962C8B-B14F-4D97-AF65-F5344CB8AC3E}">
        <p14:creationId xmlns:p14="http://schemas.microsoft.com/office/powerpoint/2010/main" xmlns="" val="28061369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 Review</a:t>
            </a:r>
            <a:endParaRPr lang="en-US" dirty="0"/>
          </a:p>
        </p:txBody>
      </p:sp>
      <p:sp>
        <p:nvSpPr>
          <p:cNvPr id="3" name="Content Placeholder 2"/>
          <p:cNvSpPr>
            <a:spLocks noGrp="1"/>
          </p:cNvSpPr>
          <p:nvPr>
            <p:ph idx="1"/>
          </p:nvPr>
        </p:nvSpPr>
        <p:spPr/>
        <p:txBody>
          <a:bodyPr/>
          <a:lstStyle/>
          <a:p>
            <a:r>
              <a:rPr lang="en-US" dirty="0" smtClean="0"/>
              <a:t>When planning your literature search you need;</a:t>
            </a:r>
          </a:p>
          <a:p>
            <a:pPr lvl="1"/>
            <a:r>
              <a:rPr lang="en-US" dirty="0" smtClean="0"/>
              <a:t>To have clearly defined research questions and objectives.</a:t>
            </a:r>
          </a:p>
          <a:p>
            <a:pPr lvl="1"/>
            <a:r>
              <a:rPr lang="en-US" dirty="0" smtClean="0"/>
              <a:t>To define the parameters of your research</a:t>
            </a:r>
          </a:p>
          <a:p>
            <a:pPr lvl="1"/>
            <a:r>
              <a:rPr lang="en-US" dirty="0" smtClean="0"/>
              <a:t>To generate key word and search terms</a:t>
            </a:r>
          </a:p>
          <a:p>
            <a:pPr lvl="1"/>
            <a:r>
              <a:rPr lang="en-US" dirty="0" smtClean="0"/>
              <a:t>To discuss your ideas as widely as possible.</a:t>
            </a:r>
            <a:endParaRPr lang="en-US" dirty="0"/>
          </a:p>
        </p:txBody>
      </p:sp>
    </p:spTree>
    <p:extLst>
      <p:ext uri="{BB962C8B-B14F-4D97-AF65-F5344CB8AC3E}">
        <p14:creationId xmlns:p14="http://schemas.microsoft.com/office/powerpoint/2010/main" xmlns="" val="2102230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 Review</a:t>
            </a:r>
            <a:endParaRPr lang="en-US" dirty="0"/>
          </a:p>
        </p:txBody>
      </p:sp>
      <p:sp>
        <p:nvSpPr>
          <p:cNvPr id="3" name="Content Placeholder 2"/>
          <p:cNvSpPr>
            <a:spLocks noGrp="1"/>
          </p:cNvSpPr>
          <p:nvPr>
            <p:ph idx="1"/>
          </p:nvPr>
        </p:nvSpPr>
        <p:spPr/>
        <p:txBody>
          <a:bodyPr/>
          <a:lstStyle/>
          <a:p>
            <a:r>
              <a:rPr lang="en-US" dirty="0" smtClean="0"/>
              <a:t>Your literature search will be undertaken using a variety of approaches in tandem. These will include;</a:t>
            </a:r>
          </a:p>
          <a:p>
            <a:pPr lvl="1"/>
            <a:r>
              <a:rPr lang="en-US" dirty="0" smtClean="0"/>
              <a:t>Searching using secondary and tertiary resources and the internet.</a:t>
            </a:r>
          </a:p>
          <a:p>
            <a:pPr lvl="1"/>
            <a:r>
              <a:rPr lang="en-US" dirty="0" smtClean="0"/>
              <a:t>Following up references in articles you have already read.</a:t>
            </a:r>
          </a:p>
          <a:p>
            <a:pPr lvl="1"/>
            <a:r>
              <a:rPr lang="en-US" dirty="0" smtClean="0"/>
              <a:t>Scanning and browsing secondary literature </a:t>
            </a:r>
            <a:r>
              <a:rPr lang="en-US" dirty="0" smtClean="0"/>
              <a:t>in your </a:t>
            </a:r>
            <a:r>
              <a:rPr lang="en-US" dirty="0" smtClean="0"/>
              <a:t>library.</a:t>
            </a:r>
            <a:endParaRPr lang="en-US" dirty="0"/>
          </a:p>
        </p:txBody>
      </p:sp>
    </p:spTree>
    <p:extLst>
      <p:ext uri="{BB962C8B-B14F-4D97-AF65-F5344CB8AC3E}">
        <p14:creationId xmlns:p14="http://schemas.microsoft.com/office/powerpoint/2010/main" xmlns="" val="26112794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 Review</a:t>
            </a:r>
            <a:endParaRPr lang="en-US" dirty="0"/>
          </a:p>
        </p:txBody>
      </p:sp>
      <p:sp>
        <p:nvSpPr>
          <p:cNvPr id="3" name="Content Placeholder 2"/>
          <p:cNvSpPr>
            <a:spLocks noGrp="1"/>
          </p:cNvSpPr>
          <p:nvPr>
            <p:ph idx="1"/>
          </p:nvPr>
        </p:nvSpPr>
        <p:spPr/>
        <p:txBody>
          <a:bodyPr>
            <a:normAutofit lnSpcReduction="10000"/>
          </a:bodyPr>
          <a:lstStyle/>
          <a:p>
            <a:r>
              <a:rPr lang="en-US" dirty="0" smtClean="0"/>
              <a:t>Once obtained, the literature must be evaluated for its relevance to your research questions and objectives.</a:t>
            </a:r>
          </a:p>
          <a:p>
            <a:r>
              <a:rPr lang="en-US" dirty="0" smtClean="0"/>
              <a:t>This must include a consideration of each item’s currency.</a:t>
            </a:r>
          </a:p>
          <a:p>
            <a:r>
              <a:rPr lang="en-US" dirty="0" smtClean="0"/>
              <a:t>Each item must be read and noted.</a:t>
            </a:r>
          </a:p>
          <a:p>
            <a:r>
              <a:rPr lang="en-US" dirty="0" smtClean="0"/>
              <a:t>Bibliographic details, a brief description of the content and appropriate supplementary information should also be recorded.</a:t>
            </a:r>
            <a:endParaRPr lang="en-US" dirty="0"/>
          </a:p>
        </p:txBody>
      </p:sp>
    </p:spTree>
    <p:extLst>
      <p:ext uri="{BB962C8B-B14F-4D97-AF65-F5344CB8AC3E}">
        <p14:creationId xmlns:p14="http://schemas.microsoft.com/office/powerpoint/2010/main" xmlns="" val="14527575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 Review</a:t>
            </a:r>
            <a:endParaRPr lang="en-US" dirty="0"/>
          </a:p>
        </p:txBody>
      </p:sp>
      <p:sp>
        <p:nvSpPr>
          <p:cNvPr id="3" name="Content Placeholder 2"/>
          <p:cNvSpPr>
            <a:spLocks noGrp="1"/>
          </p:cNvSpPr>
          <p:nvPr>
            <p:ph idx="1"/>
          </p:nvPr>
        </p:nvSpPr>
        <p:spPr/>
        <p:txBody>
          <a:bodyPr/>
          <a:lstStyle/>
          <a:p>
            <a:r>
              <a:rPr lang="en-US" dirty="0" smtClean="0"/>
              <a:t>Generating and refining research ideas makes use of a variety of techniques.</a:t>
            </a:r>
          </a:p>
          <a:p>
            <a:r>
              <a:rPr lang="en-US" dirty="0" smtClean="0"/>
              <a:t>It is important that you use a variety of techniques including those </a:t>
            </a:r>
            <a:r>
              <a:rPr lang="en-US" dirty="0" smtClean="0"/>
              <a:t>that  involve </a:t>
            </a:r>
            <a:r>
              <a:rPr lang="en-US" dirty="0" smtClean="0"/>
              <a:t>rational thinking, and those that involve creative thinking.</a:t>
            </a:r>
            <a:endParaRPr lang="en-US" dirty="0"/>
          </a:p>
        </p:txBody>
      </p:sp>
    </p:spTree>
    <p:extLst>
      <p:ext uri="{BB962C8B-B14F-4D97-AF65-F5344CB8AC3E}">
        <p14:creationId xmlns:p14="http://schemas.microsoft.com/office/powerpoint/2010/main" xmlns="" val="36888136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Question</a:t>
            </a:r>
            <a:endParaRPr lang="en-US" dirty="0"/>
          </a:p>
        </p:txBody>
      </p:sp>
      <p:sp>
        <p:nvSpPr>
          <p:cNvPr id="3" name="Content Placeholder 2"/>
          <p:cNvSpPr>
            <a:spLocks noGrp="1"/>
          </p:cNvSpPr>
          <p:nvPr>
            <p:ph idx="1"/>
          </p:nvPr>
        </p:nvSpPr>
        <p:spPr/>
        <p:txBody>
          <a:bodyPr/>
          <a:lstStyle/>
          <a:p>
            <a:r>
              <a:rPr lang="en-US" dirty="0" smtClean="0"/>
              <a:t>Clear research questions, based on the relevant literature, will act as a focus for the research that follows.</a:t>
            </a:r>
          </a:p>
          <a:p>
            <a:endParaRPr lang="en-US" dirty="0"/>
          </a:p>
        </p:txBody>
      </p:sp>
    </p:spTree>
    <p:extLst>
      <p:ext uri="{BB962C8B-B14F-4D97-AF65-F5344CB8AC3E}">
        <p14:creationId xmlns:p14="http://schemas.microsoft.com/office/powerpoint/2010/main" xmlns="" val="6090027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Proposal</a:t>
            </a:r>
            <a:endParaRPr lang="en-US" dirty="0"/>
          </a:p>
        </p:txBody>
      </p:sp>
      <p:sp>
        <p:nvSpPr>
          <p:cNvPr id="3" name="Content Placeholder 2"/>
          <p:cNvSpPr>
            <a:spLocks noGrp="1"/>
          </p:cNvSpPr>
          <p:nvPr>
            <p:ph idx="1"/>
          </p:nvPr>
        </p:nvSpPr>
        <p:spPr/>
        <p:txBody>
          <a:bodyPr/>
          <a:lstStyle/>
          <a:p>
            <a:r>
              <a:rPr lang="en-US" dirty="0" smtClean="0"/>
              <a:t>Writing a research proposal helps you to organize your ideas, and can be thought of as contract between you and the reader.</a:t>
            </a:r>
            <a:endParaRPr lang="en-US" dirty="0"/>
          </a:p>
        </p:txBody>
      </p:sp>
    </p:spTree>
    <p:extLst>
      <p:ext uri="{BB962C8B-B14F-4D97-AF65-F5344CB8AC3E}">
        <p14:creationId xmlns:p14="http://schemas.microsoft.com/office/powerpoint/2010/main" xmlns="" val="37548216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Writing a Research Proposal</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Therefore a Research proposal should contain;</a:t>
            </a:r>
          </a:p>
          <a:p>
            <a:pPr lvl="1"/>
            <a:r>
              <a:rPr lang="en-US" dirty="0" smtClean="0"/>
              <a:t>Statement of objective</a:t>
            </a:r>
          </a:p>
          <a:p>
            <a:pPr lvl="1"/>
            <a:r>
              <a:rPr lang="en-US" dirty="0" smtClean="0"/>
              <a:t>List of hypothesis</a:t>
            </a:r>
          </a:p>
          <a:p>
            <a:pPr lvl="1"/>
            <a:r>
              <a:rPr lang="en-US" dirty="0" smtClean="0"/>
              <a:t>Study design </a:t>
            </a:r>
          </a:p>
          <a:p>
            <a:pPr lvl="1"/>
            <a:r>
              <a:rPr lang="en-US" dirty="0" smtClean="0"/>
              <a:t>Research instrument</a:t>
            </a:r>
          </a:p>
          <a:p>
            <a:pPr lvl="1"/>
            <a:r>
              <a:rPr lang="en-US" dirty="0" smtClean="0"/>
              <a:t>Sampling design</a:t>
            </a:r>
          </a:p>
          <a:p>
            <a:pPr lvl="1"/>
            <a:r>
              <a:rPr lang="en-US" dirty="0" smtClean="0"/>
              <a:t>Data processing procedures</a:t>
            </a:r>
          </a:p>
          <a:p>
            <a:pPr lvl="1"/>
            <a:r>
              <a:rPr lang="en-US" dirty="0" smtClean="0"/>
              <a:t>Outline of proposed chapters for report</a:t>
            </a:r>
          </a:p>
          <a:p>
            <a:pPr lvl="1"/>
            <a:r>
              <a:rPr lang="en-US" dirty="0" smtClean="0"/>
              <a:t>Research problems and limitation</a:t>
            </a:r>
          </a:p>
          <a:p>
            <a:pPr lvl="1"/>
            <a:r>
              <a:rPr lang="en-US" dirty="0" smtClean="0"/>
              <a:t>Time frame</a:t>
            </a:r>
          </a:p>
          <a:p>
            <a:pPr lvl="1"/>
            <a:endParaRPr lang="en-US" dirty="0"/>
          </a:p>
        </p:txBody>
      </p:sp>
    </p:spTree>
    <p:extLst>
      <p:ext uri="{BB962C8B-B14F-4D97-AF65-F5344CB8AC3E}">
        <p14:creationId xmlns:p14="http://schemas.microsoft.com/office/powerpoint/2010/main" xmlns="" val="18327050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Hypothesis</a:t>
            </a:r>
            <a:endParaRPr lang="en-US" dirty="0"/>
          </a:p>
        </p:txBody>
      </p:sp>
      <p:sp>
        <p:nvSpPr>
          <p:cNvPr id="3" name="Content Placeholder 2"/>
          <p:cNvSpPr>
            <a:spLocks noGrp="1"/>
          </p:cNvSpPr>
          <p:nvPr>
            <p:ph idx="1"/>
          </p:nvPr>
        </p:nvSpPr>
        <p:spPr/>
        <p:txBody>
          <a:bodyPr/>
          <a:lstStyle/>
          <a:p>
            <a:r>
              <a:rPr lang="en-US" dirty="0" smtClean="0"/>
              <a:t>Hypothesis , though important, are not essential for a study.</a:t>
            </a:r>
          </a:p>
          <a:p>
            <a:r>
              <a:rPr lang="en-US" dirty="0" smtClean="0"/>
              <a:t>However in formulating a hypothesis it is important to ensure that it is simple, specific and conceptually clear, is able to be verified, is rooted in the existing body of knowledge, and is able to be operationalized.</a:t>
            </a:r>
            <a:endParaRPr lang="en-US" dirty="0"/>
          </a:p>
        </p:txBody>
      </p:sp>
    </p:spTree>
    <p:extLst>
      <p:ext uri="{BB962C8B-B14F-4D97-AF65-F5344CB8AC3E}">
        <p14:creationId xmlns:p14="http://schemas.microsoft.com/office/powerpoint/2010/main" xmlns="" val="63168856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Design</a:t>
            </a:r>
            <a:endParaRPr lang="en-US" dirty="0"/>
          </a:p>
        </p:txBody>
      </p:sp>
      <p:sp>
        <p:nvSpPr>
          <p:cNvPr id="3" name="Content Placeholder 2"/>
          <p:cNvSpPr>
            <a:spLocks noGrp="1"/>
          </p:cNvSpPr>
          <p:nvPr>
            <p:ph idx="1"/>
          </p:nvPr>
        </p:nvSpPr>
        <p:spPr/>
        <p:txBody>
          <a:bodyPr/>
          <a:lstStyle/>
          <a:p>
            <a:r>
              <a:rPr lang="en-US" dirty="0" smtClean="0"/>
              <a:t>Research design details how the project should be conducted. </a:t>
            </a:r>
          </a:p>
          <a:p>
            <a:r>
              <a:rPr lang="en-US" dirty="0" smtClean="0"/>
              <a:t>Research design may broadly be classified as exploratory and conclusive.</a:t>
            </a:r>
            <a:endParaRPr lang="en-US" dirty="0"/>
          </a:p>
        </p:txBody>
      </p:sp>
    </p:spTree>
    <p:extLst>
      <p:ext uri="{BB962C8B-B14F-4D97-AF65-F5344CB8AC3E}">
        <p14:creationId xmlns:p14="http://schemas.microsoft.com/office/powerpoint/2010/main" xmlns="" val="37527945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Collection</a:t>
            </a:r>
            <a:endParaRPr lang="en-US" dirty="0"/>
          </a:p>
        </p:txBody>
      </p:sp>
      <p:sp>
        <p:nvSpPr>
          <p:cNvPr id="3" name="Content Placeholder 2"/>
          <p:cNvSpPr>
            <a:spLocks noGrp="1"/>
          </p:cNvSpPr>
          <p:nvPr>
            <p:ph idx="1"/>
          </p:nvPr>
        </p:nvSpPr>
        <p:spPr/>
        <p:txBody>
          <a:bodyPr/>
          <a:lstStyle/>
          <a:p>
            <a:r>
              <a:rPr lang="en-US" dirty="0" smtClean="0"/>
              <a:t>Data that have already been collected for some other purpose, perhaps processed and subsequently stored, are termed as secondary data. </a:t>
            </a:r>
          </a:p>
          <a:p>
            <a:r>
              <a:rPr lang="en-US" dirty="0" smtClean="0"/>
              <a:t>There are three main types of secondary data;</a:t>
            </a:r>
          </a:p>
          <a:p>
            <a:pPr lvl="1"/>
            <a:r>
              <a:rPr lang="en-US" dirty="0" smtClean="0"/>
              <a:t>Documentary</a:t>
            </a:r>
          </a:p>
          <a:p>
            <a:pPr lvl="1"/>
            <a:r>
              <a:rPr lang="en-US" dirty="0" smtClean="0"/>
              <a:t>Survey</a:t>
            </a:r>
          </a:p>
          <a:p>
            <a:pPr lvl="1"/>
            <a:r>
              <a:rPr lang="en-US" dirty="0" smtClean="0"/>
              <a:t>And from multiple sources</a:t>
            </a:r>
          </a:p>
          <a:p>
            <a:endParaRPr lang="en-US" dirty="0"/>
          </a:p>
        </p:txBody>
      </p:sp>
    </p:spTree>
    <p:extLst>
      <p:ext uri="{BB962C8B-B14F-4D97-AF65-F5344CB8AC3E}">
        <p14:creationId xmlns:p14="http://schemas.microsoft.com/office/powerpoint/2010/main" xmlns="" val="20918788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REVIEWS</a:t>
            </a:r>
            <a:endParaRPr lang="en-US" dirty="0"/>
          </a:p>
        </p:txBody>
      </p:sp>
      <p:sp>
        <p:nvSpPr>
          <p:cNvPr id="3" name="Content Placeholder 2"/>
          <p:cNvSpPr>
            <a:spLocks noGrp="1"/>
          </p:cNvSpPr>
          <p:nvPr>
            <p:ph idx="1"/>
          </p:nvPr>
        </p:nvSpPr>
        <p:spPr/>
        <p:txBody>
          <a:bodyPr/>
          <a:lstStyle/>
          <a:p>
            <a:r>
              <a:rPr lang="en-US" dirty="0" smtClean="0"/>
              <a:t>Now we will quickly Review three Case studies.</a:t>
            </a:r>
          </a:p>
          <a:p>
            <a:pPr lvl="1"/>
            <a:r>
              <a:rPr lang="en-US" dirty="0" smtClean="0"/>
              <a:t>European Customs marketing Research</a:t>
            </a:r>
          </a:p>
          <a:p>
            <a:pPr lvl="1"/>
            <a:r>
              <a:rPr lang="en-US" dirty="0" smtClean="0"/>
              <a:t>Citi Bank Group</a:t>
            </a:r>
          </a:p>
          <a:p>
            <a:pPr lvl="1"/>
            <a:r>
              <a:rPr lang="en-US" dirty="0" smtClean="0"/>
              <a:t>Microsoft Experimenting usability research</a:t>
            </a:r>
            <a:endParaRPr lang="en-US" dirty="0"/>
          </a:p>
        </p:txBody>
      </p:sp>
    </p:spTree>
    <p:extLst>
      <p:ext uri="{BB962C8B-B14F-4D97-AF65-F5344CB8AC3E}">
        <p14:creationId xmlns:p14="http://schemas.microsoft.com/office/powerpoint/2010/main" xmlns="" val="37425664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rmAutofit fontScale="90000"/>
          </a:bodyPr>
          <a:lstStyle/>
          <a:p>
            <a:r>
              <a:rPr lang="en-US" dirty="0" smtClean="0"/>
              <a:t>Case 1: European Customs Marketing</a:t>
            </a:r>
            <a:endParaRPr lang="en-US" dirty="0"/>
          </a:p>
        </p:txBody>
      </p:sp>
    </p:spTree>
    <p:extLst>
      <p:ext uri="{BB962C8B-B14F-4D97-AF65-F5344CB8AC3E}">
        <p14:creationId xmlns:p14="http://schemas.microsoft.com/office/powerpoint/2010/main" xmlns="" val="333069084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man\Pictures\My Scans\scan002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533401"/>
            <a:ext cx="9144000" cy="548639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1102012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man\Pictures\My Scans\scan0023.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52400"/>
            <a:ext cx="9144000" cy="6705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812378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rmAutofit/>
          </a:bodyPr>
          <a:lstStyle/>
          <a:p>
            <a:r>
              <a:rPr lang="en-US" dirty="0" smtClean="0"/>
              <a:t>Case 2: Citi Bank research</a:t>
            </a:r>
            <a:endParaRPr lang="en-US" dirty="0"/>
          </a:p>
        </p:txBody>
      </p:sp>
    </p:spTree>
    <p:extLst>
      <p:ext uri="{BB962C8B-B14F-4D97-AF65-F5344CB8AC3E}">
        <p14:creationId xmlns:p14="http://schemas.microsoft.com/office/powerpoint/2010/main" xmlns="" val="53441780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man\Pictures\My Scans\scan0024.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04800" y="228600"/>
            <a:ext cx="8686800" cy="4572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4402790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man\Pictures\My Scans\scan0025.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2888063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vcomsats\Desktop\1.jpg"/>
          <p:cNvPicPr>
            <a:picLocks noChangeAspect="1" noChangeArrowheads="1"/>
          </p:cNvPicPr>
          <p:nvPr/>
        </p:nvPicPr>
        <p:blipFill>
          <a:blip r:embed="rId2"/>
          <a:srcRect/>
          <a:stretch>
            <a:fillRect/>
          </a:stretch>
        </p:blipFill>
        <p:spPr bwMode="auto">
          <a:xfrm>
            <a:off x="381000" y="381000"/>
            <a:ext cx="8382000" cy="5895975"/>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rmAutofit fontScale="90000"/>
          </a:bodyPr>
          <a:lstStyle/>
          <a:p>
            <a:r>
              <a:rPr lang="en-US" dirty="0" smtClean="0"/>
              <a:t>Case 3: Microsoft experimenting usability research</a:t>
            </a:r>
            <a:endParaRPr lang="en-US" dirty="0"/>
          </a:p>
        </p:txBody>
      </p:sp>
    </p:spTree>
    <p:extLst>
      <p:ext uri="{BB962C8B-B14F-4D97-AF65-F5344CB8AC3E}">
        <p14:creationId xmlns:p14="http://schemas.microsoft.com/office/powerpoint/2010/main" xmlns="" val="53441780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usman\Pictures\My Scans\scan0027.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799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8687827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819400"/>
            <a:ext cx="8229600" cy="1143000"/>
          </a:xfrm>
        </p:spPr>
        <p:txBody>
          <a:bodyPr/>
          <a:lstStyle/>
          <a:p>
            <a:r>
              <a:rPr lang="en-US" dirty="0" smtClean="0"/>
              <a:t>Thanks</a:t>
            </a:r>
            <a:endParaRPr lang="en-US" dirty="0"/>
          </a:p>
        </p:txBody>
      </p:sp>
    </p:spTree>
    <p:extLst>
      <p:ext uri="{BB962C8B-B14F-4D97-AF65-F5344CB8AC3E}">
        <p14:creationId xmlns:p14="http://schemas.microsoft.com/office/powerpoint/2010/main" xmlns="" val="96440693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TotalTime>
  <Words>1082</Words>
  <Application>Microsoft Office PowerPoint</Application>
  <PresentationFormat>On-screen Show (4:3)</PresentationFormat>
  <Paragraphs>141</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MGT-491 QUANTITATIVE ANALYSIS AND RESEARCH FOR MANAGEMENT</vt:lpstr>
      <vt:lpstr>Overview of Section ONE</vt:lpstr>
      <vt:lpstr>Overview of Section ONE</vt:lpstr>
      <vt:lpstr>Overview of Section ONE</vt:lpstr>
      <vt:lpstr>Overview of Section ONE</vt:lpstr>
      <vt:lpstr>Research</vt:lpstr>
      <vt:lpstr>Research Problem</vt:lpstr>
      <vt:lpstr>Steps in Formulation of Research Problem</vt:lpstr>
      <vt:lpstr>Types of Research</vt:lpstr>
      <vt:lpstr>Types of Research (Contd.)</vt:lpstr>
      <vt:lpstr>Research Process</vt:lpstr>
      <vt:lpstr>The RESEARCH PROCESS</vt:lpstr>
      <vt:lpstr>Characteristics of Research</vt:lpstr>
      <vt:lpstr>Characteristics of Research (Contd.)</vt:lpstr>
      <vt:lpstr>Characteristics of Research (Contd.)</vt:lpstr>
      <vt:lpstr>Literature Review</vt:lpstr>
      <vt:lpstr>Literature Review</vt:lpstr>
      <vt:lpstr>Literature Review</vt:lpstr>
      <vt:lpstr>Literature Review</vt:lpstr>
      <vt:lpstr>Literature Review</vt:lpstr>
      <vt:lpstr>Literature Review</vt:lpstr>
      <vt:lpstr>Literature Review</vt:lpstr>
      <vt:lpstr>Research Question</vt:lpstr>
      <vt:lpstr>Research Proposal</vt:lpstr>
      <vt:lpstr>Writing a Research Proposal</vt:lpstr>
      <vt:lpstr>Hypothesis</vt:lpstr>
      <vt:lpstr>Research Design</vt:lpstr>
      <vt:lpstr>Data Collection</vt:lpstr>
      <vt:lpstr>Case Study REVIEWS</vt:lpstr>
      <vt:lpstr>Case 1: European Customs Marketing</vt:lpstr>
      <vt:lpstr>Slide 31</vt:lpstr>
      <vt:lpstr>Slide 32</vt:lpstr>
      <vt:lpstr>Case 2: Citi Bank research</vt:lpstr>
      <vt:lpstr>Slide 34</vt:lpstr>
      <vt:lpstr>Slide 35</vt:lpstr>
      <vt:lpstr>Slide 36</vt:lpstr>
      <vt:lpstr>Case 3: Microsoft experimenting usability research</vt:lpstr>
      <vt:lpstr>Slide 38</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MGT-491 QUANTITATIVE ANALYSIS AND RESEARCH FOR MANAGEMENT</dc:title>
  <dc:creator>Osman</dc:creator>
  <cp:lastModifiedBy>vcomsats</cp:lastModifiedBy>
  <cp:revision>13</cp:revision>
  <dcterms:created xsi:type="dcterms:W3CDTF">2013-06-22T05:24:50Z</dcterms:created>
  <dcterms:modified xsi:type="dcterms:W3CDTF">2013-06-22T10:02:39Z</dcterms:modified>
</cp:coreProperties>
</file>