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2" r:id="rId2"/>
    <p:sldId id="33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322" r:id="rId18"/>
    <p:sldId id="271" r:id="rId19"/>
    <p:sldId id="324" r:id="rId20"/>
    <p:sldId id="272" r:id="rId21"/>
    <p:sldId id="273" r:id="rId22"/>
    <p:sldId id="274" r:id="rId23"/>
    <p:sldId id="275" r:id="rId24"/>
    <p:sldId id="276" r:id="rId25"/>
    <p:sldId id="277" r:id="rId26"/>
    <p:sldId id="278" r:id="rId27"/>
    <p:sldId id="279" r:id="rId28"/>
    <p:sldId id="280" r:id="rId29"/>
    <p:sldId id="325" r:id="rId30"/>
    <p:sldId id="326" r:id="rId31"/>
    <p:sldId id="281" r:id="rId32"/>
    <p:sldId id="327" r:id="rId33"/>
    <p:sldId id="328" r:id="rId34"/>
    <p:sldId id="329" r:id="rId35"/>
    <p:sldId id="330" r:id="rId36"/>
    <p:sldId id="331" r:id="rId37"/>
    <p:sldId id="282" r:id="rId38"/>
    <p:sldId id="283" r:id="rId39"/>
    <p:sldId id="335" r:id="rId40"/>
    <p:sldId id="333"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A080A1-5B70-4A79-99EB-E29F66201BD1}"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2325909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A080A1-5B70-4A79-99EB-E29F66201BD1}"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351606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A080A1-5B70-4A79-99EB-E29F66201BD1}"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2355271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A080A1-5B70-4A79-99EB-E29F66201BD1}" type="datetimeFigureOut">
              <a:rPr lang="en-US" smtClean="0"/>
              <a:pPr/>
              <a:t>22-Jun-13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285635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A080A1-5B70-4A79-99EB-E29F66201BD1}" type="datetimeFigureOut">
              <a:rPr lang="en-US" smtClean="0"/>
              <a:pPr/>
              <a:t>22-Jun-13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3968552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A080A1-5B70-4A79-99EB-E29F66201BD1}" type="datetimeFigureOut">
              <a:rPr lang="en-US" smtClean="0"/>
              <a:pPr/>
              <a:t>22-Jun-13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425422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A080A1-5B70-4A79-99EB-E29F66201BD1}" type="datetimeFigureOut">
              <a:rPr lang="en-US" smtClean="0"/>
              <a:pPr/>
              <a:t>22-Jun-13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793094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A080A1-5B70-4A79-99EB-E29F66201BD1}" type="datetimeFigureOut">
              <a:rPr lang="en-US" smtClean="0"/>
              <a:pPr/>
              <a:t>22-Jun-13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2654347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A080A1-5B70-4A79-99EB-E29F66201BD1}" type="datetimeFigureOut">
              <a:rPr lang="en-US" smtClean="0"/>
              <a:pPr/>
              <a:t>22-Jun-13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344587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A080A1-5B70-4A79-99EB-E29F66201BD1}"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121197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A080A1-5B70-4A79-99EB-E29F66201BD1}"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1766069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A080A1-5B70-4A79-99EB-E29F66201BD1}" type="datetimeFigureOut">
              <a:rPr lang="en-US" smtClean="0"/>
              <a:pPr/>
              <a:t>22-Jun-13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EF8480-FB01-4692-B0E5-3F521F702C5A}" type="slidenum">
              <a:rPr lang="en-US" smtClean="0"/>
              <a:pPr/>
              <a:t>‹#›</a:t>
            </a:fld>
            <a:endParaRPr lang="en-US"/>
          </a:p>
        </p:txBody>
      </p:sp>
    </p:spTree>
    <p:extLst>
      <p:ext uri="{BB962C8B-B14F-4D97-AF65-F5344CB8AC3E}">
        <p14:creationId xmlns:p14="http://schemas.microsoft.com/office/powerpoint/2010/main" xmlns="" val="510943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6</a:t>
            </a:r>
            <a:endParaRPr lang="en-US" sz="2400" b="1" dirty="0"/>
          </a:p>
        </p:txBody>
      </p:sp>
    </p:spTree>
    <p:extLst>
      <p:ext uri="{BB962C8B-B14F-4D97-AF65-F5344CB8AC3E}">
        <p14:creationId xmlns:p14="http://schemas.microsoft.com/office/powerpoint/2010/main" xmlns="" val="339389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Session</a:t>
            </a:r>
            <a:endParaRPr lang="en-US" dirty="0"/>
          </a:p>
        </p:txBody>
      </p:sp>
      <p:sp>
        <p:nvSpPr>
          <p:cNvPr id="3" name="Content Placeholder 2"/>
          <p:cNvSpPr>
            <a:spLocks noGrp="1"/>
          </p:cNvSpPr>
          <p:nvPr>
            <p:ph idx="1"/>
          </p:nvPr>
        </p:nvSpPr>
        <p:spPr/>
        <p:txBody>
          <a:bodyPr/>
          <a:lstStyle/>
          <a:p>
            <a:r>
              <a:rPr lang="en-US" dirty="0" smtClean="0"/>
              <a:t>Potential Sources of Errors</a:t>
            </a:r>
          </a:p>
          <a:p>
            <a:r>
              <a:rPr lang="en-US" dirty="0" smtClean="0"/>
              <a:t>Total Error</a:t>
            </a:r>
          </a:p>
          <a:p>
            <a:r>
              <a:rPr lang="en-US" dirty="0" smtClean="0"/>
              <a:t>Budgeting and Scheduling the Project</a:t>
            </a:r>
          </a:p>
          <a:p>
            <a:r>
              <a:rPr lang="en-US" dirty="0" smtClean="0"/>
              <a:t>Marketing Research Proposal</a:t>
            </a:r>
            <a:endParaRPr lang="en-US" dirty="0"/>
          </a:p>
        </p:txBody>
      </p:sp>
    </p:spTree>
    <p:extLst>
      <p:ext uri="{BB962C8B-B14F-4D97-AF65-F5344CB8AC3E}">
        <p14:creationId xmlns:p14="http://schemas.microsoft.com/office/powerpoint/2010/main" xmlns="" val="1252463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Marketing Research</a:t>
            </a:r>
            <a:endParaRPr lang="en-US" dirty="0"/>
          </a:p>
        </p:txBody>
      </p:sp>
      <p:sp>
        <p:nvSpPr>
          <p:cNvPr id="3" name="Content Placeholder 2"/>
          <p:cNvSpPr>
            <a:spLocks noGrp="1"/>
          </p:cNvSpPr>
          <p:nvPr>
            <p:ph idx="1"/>
          </p:nvPr>
        </p:nvSpPr>
        <p:spPr/>
        <p:txBody>
          <a:bodyPr/>
          <a:lstStyle/>
          <a:p>
            <a:r>
              <a:rPr lang="en-US" dirty="0" smtClean="0"/>
              <a:t>While conducting international marketing research, it is important to realize that given the environment differences, the research design appropriate for one country may not be suitable in another.</a:t>
            </a:r>
            <a:endParaRPr lang="en-US" dirty="0"/>
          </a:p>
        </p:txBody>
      </p:sp>
    </p:spTree>
    <p:extLst>
      <p:ext uri="{BB962C8B-B14F-4D97-AF65-F5344CB8AC3E}">
        <p14:creationId xmlns:p14="http://schemas.microsoft.com/office/powerpoint/2010/main" xmlns="" val="2158383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International Marketing Research (Contd.)</a:t>
            </a:r>
            <a:endParaRPr lang="en-US" dirty="0"/>
          </a:p>
        </p:txBody>
      </p:sp>
      <p:sp>
        <p:nvSpPr>
          <p:cNvPr id="3" name="Content Placeholder 2"/>
          <p:cNvSpPr>
            <a:spLocks noGrp="1"/>
          </p:cNvSpPr>
          <p:nvPr>
            <p:ph idx="1"/>
          </p:nvPr>
        </p:nvSpPr>
        <p:spPr/>
        <p:txBody>
          <a:bodyPr/>
          <a:lstStyle/>
          <a:p>
            <a:r>
              <a:rPr lang="en-US" dirty="0" smtClean="0"/>
              <a:t>Example;</a:t>
            </a:r>
          </a:p>
          <a:p>
            <a:pPr lvl="1"/>
            <a:r>
              <a:rPr lang="en-US" dirty="0" smtClean="0"/>
              <a:t>Consider the problem of determining household attitudes towards major appliances in the United states and Saudi Arabia. </a:t>
            </a:r>
          </a:p>
          <a:p>
            <a:pPr lvl="1"/>
            <a:r>
              <a:rPr lang="en-US" dirty="0" smtClean="0"/>
              <a:t>While conducting exploratory research in the United States, it is appropriate to conduct focus groups jointly with male and female heads of households.</a:t>
            </a:r>
          </a:p>
          <a:p>
            <a:pPr lvl="1"/>
            <a:r>
              <a:rPr lang="en-US" dirty="0" smtClean="0"/>
              <a:t>However it is inappropriate in Saudi Arabia.</a:t>
            </a:r>
            <a:endParaRPr lang="en-US" dirty="0"/>
          </a:p>
        </p:txBody>
      </p:sp>
    </p:spTree>
    <p:extLst>
      <p:ext uri="{BB962C8B-B14F-4D97-AF65-F5344CB8AC3E}">
        <p14:creationId xmlns:p14="http://schemas.microsoft.com/office/powerpoint/2010/main" xmlns="" val="26929414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a:t>
            </a:r>
            <a:endParaRPr lang="en-US" dirty="0"/>
          </a:p>
        </p:txBody>
      </p:sp>
      <p:sp>
        <p:nvSpPr>
          <p:cNvPr id="3" name="Content Placeholder 2"/>
          <p:cNvSpPr>
            <a:spLocks noGrp="1"/>
          </p:cNvSpPr>
          <p:nvPr>
            <p:ph idx="1"/>
          </p:nvPr>
        </p:nvSpPr>
        <p:spPr/>
        <p:txBody>
          <a:bodyPr/>
          <a:lstStyle/>
          <a:p>
            <a:r>
              <a:rPr lang="en-US" dirty="0" smtClean="0"/>
              <a:t>Internal sources;</a:t>
            </a:r>
          </a:p>
          <a:p>
            <a:pPr lvl="1"/>
            <a:r>
              <a:rPr lang="en-US" dirty="0" smtClean="0"/>
              <a:t>Company accounting records</a:t>
            </a:r>
          </a:p>
          <a:p>
            <a:pPr lvl="1"/>
            <a:r>
              <a:rPr lang="en-US" dirty="0" smtClean="0"/>
              <a:t>Company reports</a:t>
            </a:r>
          </a:p>
          <a:p>
            <a:pPr lvl="1"/>
            <a:r>
              <a:rPr lang="en-US" dirty="0" smtClean="0"/>
              <a:t>In-house journals</a:t>
            </a:r>
          </a:p>
          <a:p>
            <a:pPr lvl="1"/>
            <a:r>
              <a:rPr lang="en-US" dirty="0" smtClean="0"/>
              <a:t>Miscellaneous reports</a:t>
            </a:r>
          </a:p>
          <a:p>
            <a:pPr lvl="1"/>
            <a:r>
              <a:rPr lang="en-US" dirty="0" smtClean="0"/>
              <a:t>Internal computer data base</a:t>
            </a:r>
            <a:endParaRPr lang="en-US" dirty="0"/>
          </a:p>
        </p:txBody>
      </p:sp>
    </p:spTree>
    <p:extLst>
      <p:ext uri="{BB962C8B-B14F-4D97-AF65-F5344CB8AC3E}">
        <p14:creationId xmlns:p14="http://schemas.microsoft.com/office/powerpoint/2010/main" xmlns="" val="1280947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External sources;</a:t>
            </a:r>
          </a:p>
          <a:p>
            <a:pPr lvl="1"/>
            <a:r>
              <a:rPr lang="en-US" dirty="0" smtClean="0"/>
              <a:t>Computerized data base</a:t>
            </a:r>
          </a:p>
          <a:p>
            <a:pPr lvl="1"/>
            <a:r>
              <a:rPr lang="en-US" dirty="0" smtClean="0"/>
              <a:t>Reports of association</a:t>
            </a:r>
          </a:p>
          <a:p>
            <a:pPr lvl="1"/>
            <a:r>
              <a:rPr lang="en-US" dirty="0" smtClean="0"/>
              <a:t>Reports and publications of government agencies</a:t>
            </a:r>
          </a:p>
          <a:p>
            <a:pPr lvl="1"/>
            <a:r>
              <a:rPr lang="en-US" dirty="0" smtClean="0"/>
              <a:t>Other publication</a:t>
            </a:r>
            <a:endParaRPr lang="en-US" dirty="0"/>
          </a:p>
        </p:txBody>
      </p:sp>
    </p:spTree>
    <p:extLst>
      <p:ext uri="{BB962C8B-B14F-4D97-AF65-F5344CB8AC3E}">
        <p14:creationId xmlns:p14="http://schemas.microsoft.com/office/powerpoint/2010/main" xmlns="" val="1519110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Company accounting data;</a:t>
            </a:r>
          </a:p>
          <a:p>
            <a:pPr lvl="1"/>
            <a:r>
              <a:rPr lang="en-US" dirty="0" smtClean="0"/>
              <a:t>These include accounting and financial details maintained in computers or ledgers, inventory, purchases, manufacturing activity logs, shop order files, worker files, payment ledger, cashbook, and so forth.</a:t>
            </a:r>
          </a:p>
          <a:p>
            <a:pPr lvl="1"/>
            <a:r>
              <a:rPr lang="en-US" dirty="0" smtClean="0"/>
              <a:t>These provide data close to primary data.</a:t>
            </a:r>
            <a:endParaRPr lang="en-US" dirty="0"/>
          </a:p>
        </p:txBody>
      </p:sp>
    </p:spTree>
    <p:extLst>
      <p:ext uri="{BB962C8B-B14F-4D97-AF65-F5344CB8AC3E}">
        <p14:creationId xmlns:p14="http://schemas.microsoft.com/office/powerpoint/2010/main" xmlns="" val="319552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Company Reports;</a:t>
            </a:r>
          </a:p>
          <a:p>
            <a:pPr lvl="1"/>
            <a:r>
              <a:rPr lang="en-US" dirty="0" smtClean="0"/>
              <a:t>These consists of annual reports and regular reports submitted to the board of directors or statutory reports submitted to the government.</a:t>
            </a:r>
          </a:p>
          <a:p>
            <a:pPr lvl="1"/>
            <a:r>
              <a:rPr lang="en-US" dirty="0" smtClean="0"/>
              <a:t>A great deal of routine data can be obtained through these reports on operational and performance aspects. </a:t>
            </a:r>
            <a:endParaRPr lang="en-US" dirty="0"/>
          </a:p>
        </p:txBody>
      </p:sp>
    </p:spTree>
    <p:extLst>
      <p:ext uri="{BB962C8B-B14F-4D97-AF65-F5344CB8AC3E}">
        <p14:creationId xmlns:p14="http://schemas.microsoft.com/office/powerpoint/2010/main" xmlns="" val="23219595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In-house journal;</a:t>
            </a:r>
          </a:p>
          <a:p>
            <a:pPr lvl="1"/>
            <a:r>
              <a:rPr lang="en-US" dirty="0" smtClean="0"/>
              <a:t>Most corporations usually support in-house journals and useful general data may be obtained from them.</a:t>
            </a:r>
            <a:endParaRPr lang="en-US" dirty="0"/>
          </a:p>
        </p:txBody>
      </p:sp>
    </p:spTree>
    <p:extLst>
      <p:ext uri="{BB962C8B-B14F-4D97-AF65-F5344CB8AC3E}">
        <p14:creationId xmlns:p14="http://schemas.microsoft.com/office/powerpoint/2010/main" xmlns="" val="3041498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Miscellaneous reports;</a:t>
            </a:r>
          </a:p>
          <a:p>
            <a:pPr lvl="1"/>
            <a:r>
              <a:rPr lang="en-US" dirty="0" smtClean="0"/>
              <a:t>These include consultancy reports, special reports of research supported by the firm, special reports to the top management in specific areas of management when new methods are introduced or new activities are taken up, or when the report is needed for trouble shooting or large improvements in the firm’s operations.</a:t>
            </a:r>
            <a:endParaRPr lang="en-US" dirty="0"/>
          </a:p>
        </p:txBody>
      </p:sp>
    </p:spTree>
    <p:extLst>
      <p:ext uri="{BB962C8B-B14F-4D97-AF65-F5344CB8AC3E}">
        <p14:creationId xmlns:p14="http://schemas.microsoft.com/office/powerpoint/2010/main" xmlns="" val="30000650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Company computer databases;</a:t>
            </a:r>
          </a:p>
          <a:p>
            <a:pPr lvl="1"/>
            <a:r>
              <a:rPr lang="en-US" dirty="0" smtClean="0"/>
              <a:t>The use of internal data for decision making has increased so much in recent times that intranets have begun to operate successfully. These are connected to the distributed organizational databases.</a:t>
            </a:r>
            <a:endParaRPr lang="en-US" dirty="0"/>
          </a:p>
        </p:txBody>
      </p:sp>
    </p:spTree>
    <p:extLst>
      <p:ext uri="{BB962C8B-B14F-4D97-AF65-F5344CB8AC3E}">
        <p14:creationId xmlns:p14="http://schemas.microsoft.com/office/powerpoint/2010/main" xmlns="" val="7283221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normAutofit/>
          </a:bodyPr>
          <a:lstStyle/>
          <a:p>
            <a:r>
              <a:rPr lang="en-US" dirty="0" smtClean="0"/>
              <a:t>Enterprise data warehouses and data marts;</a:t>
            </a:r>
          </a:p>
          <a:p>
            <a:pPr lvl="1"/>
            <a:r>
              <a:rPr lang="en-US" dirty="0" smtClean="0"/>
              <a:t>These have started coming up during the last 20 years, and seems to be gaining a comprehensive approach.</a:t>
            </a:r>
          </a:p>
          <a:p>
            <a:pPr lvl="1"/>
            <a:r>
              <a:rPr lang="en-US" dirty="0" smtClean="0"/>
              <a:t>The competitive edge seems to be coming from using available information properly with optimization approaches</a:t>
            </a:r>
            <a:r>
              <a:rPr lang="en-US" dirty="0" smtClean="0"/>
              <a:t>.</a:t>
            </a:r>
            <a:endParaRPr lang="en-US" dirty="0" smtClean="0"/>
          </a:p>
        </p:txBody>
      </p:sp>
    </p:spTree>
    <p:extLst>
      <p:ext uri="{BB962C8B-B14F-4D97-AF65-F5344CB8AC3E}">
        <p14:creationId xmlns:p14="http://schemas.microsoft.com/office/powerpoint/2010/main" xmlns="" val="2623283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Enterprise data warehouses and data marts;</a:t>
            </a:r>
          </a:p>
          <a:p>
            <a:pPr lvl="1"/>
            <a:r>
              <a:rPr lang="en-US" dirty="0" smtClean="0"/>
              <a:t>A data warehouse is a collection of key pieces of information used to manage and direct business for the most profitable outcome and includes process managers who put the data into tables and the analyst make informal decisions from the tables.</a:t>
            </a:r>
          </a:p>
          <a:p>
            <a:pPr lvl="1"/>
            <a:endParaRPr lang="en-US" dirty="0"/>
          </a:p>
        </p:txBody>
      </p:sp>
    </p:spTree>
    <p:extLst>
      <p:ext uri="{BB962C8B-B14F-4D97-AF65-F5344CB8AC3E}">
        <p14:creationId xmlns:p14="http://schemas.microsoft.com/office/powerpoint/2010/main" xmlns="" val="26846791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External Sources;</a:t>
            </a:r>
          </a:p>
          <a:p>
            <a:r>
              <a:rPr lang="en-US" dirty="0" smtClean="0"/>
              <a:t>Public computer data bases;</a:t>
            </a:r>
          </a:p>
          <a:p>
            <a:pPr lvl="1"/>
            <a:r>
              <a:rPr lang="en-US" dirty="0" smtClean="0"/>
              <a:t>These large data bases, which can be accessed with desktop computers, are fast growing and cover the area of financial information, product sales and marketing channels, performances, manufacturing and inventory values, employment and so forth</a:t>
            </a:r>
            <a:endParaRPr lang="en-US" dirty="0"/>
          </a:p>
        </p:txBody>
      </p:sp>
    </p:spTree>
    <p:extLst>
      <p:ext uri="{BB962C8B-B14F-4D97-AF65-F5344CB8AC3E}">
        <p14:creationId xmlns:p14="http://schemas.microsoft.com/office/powerpoint/2010/main" xmlns="" val="696888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Public computer data bases (Contd.);</a:t>
            </a:r>
          </a:p>
          <a:p>
            <a:pPr lvl="1"/>
            <a:r>
              <a:rPr lang="en-US" dirty="0" smtClean="0"/>
              <a:t>Sometimes access to these data bases are available at a charge.</a:t>
            </a:r>
          </a:p>
          <a:p>
            <a:pPr lvl="1"/>
            <a:r>
              <a:rPr lang="en-US" dirty="0" smtClean="0"/>
              <a:t>Software with updating services are also available.</a:t>
            </a:r>
          </a:p>
        </p:txBody>
      </p:sp>
    </p:spTree>
    <p:extLst>
      <p:ext uri="{BB962C8B-B14F-4D97-AF65-F5344CB8AC3E}">
        <p14:creationId xmlns:p14="http://schemas.microsoft.com/office/powerpoint/2010/main" xmlns="" val="719223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Report of association;</a:t>
            </a:r>
          </a:p>
          <a:p>
            <a:pPr lvl="1"/>
            <a:r>
              <a:rPr lang="en-US" dirty="0" smtClean="0"/>
              <a:t>Association of industries like the electrical manufacturer association, automobile association and so forth have developed their own reports, which provide details of industry’s sale, growth, operating characteristics, etc.</a:t>
            </a:r>
            <a:endParaRPr lang="en-US" dirty="0"/>
          </a:p>
        </p:txBody>
      </p:sp>
    </p:spTree>
    <p:extLst>
      <p:ext uri="{BB962C8B-B14F-4D97-AF65-F5344CB8AC3E}">
        <p14:creationId xmlns:p14="http://schemas.microsoft.com/office/powerpoint/2010/main" xmlns="" val="2065213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Report of association;</a:t>
            </a:r>
          </a:p>
          <a:p>
            <a:pPr lvl="1"/>
            <a:r>
              <a:rPr lang="en-US" dirty="0" smtClean="0"/>
              <a:t>They also publish special reports and research statistics.</a:t>
            </a:r>
          </a:p>
          <a:p>
            <a:pPr lvl="1"/>
            <a:r>
              <a:rPr lang="en-US" dirty="0" smtClean="0"/>
              <a:t>Newspaper and magazine collect information from these associations and publish it.</a:t>
            </a:r>
            <a:endParaRPr lang="en-US" dirty="0"/>
          </a:p>
        </p:txBody>
      </p:sp>
    </p:spTree>
    <p:extLst>
      <p:ext uri="{BB962C8B-B14F-4D97-AF65-F5344CB8AC3E}">
        <p14:creationId xmlns:p14="http://schemas.microsoft.com/office/powerpoint/2010/main" xmlns="" val="2179191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Report of Government Agencies;</a:t>
            </a:r>
          </a:p>
          <a:p>
            <a:pPr lvl="1"/>
            <a:r>
              <a:rPr lang="en-US" dirty="0" smtClean="0"/>
              <a:t>Both central and state government departments provide large amounts of aggregated data and information on financial and operational activities and R&amp;D activities in publications like the State Bank of Pakistan newsletter, details of industries in industrial classifications, census, industrial surveys and annual reports </a:t>
            </a:r>
            <a:endParaRPr lang="en-US" dirty="0"/>
          </a:p>
        </p:txBody>
      </p:sp>
    </p:spTree>
    <p:extLst>
      <p:ext uri="{BB962C8B-B14F-4D97-AF65-F5344CB8AC3E}">
        <p14:creationId xmlns:p14="http://schemas.microsoft.com/office/powerpoint/2010/main" xmlns="" val="3848897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Report of Government Agencies (Contd.);</a:t>
            </a:r>
          </a:p>
          <a:p>
            <a:pPr lvl="1"/>
            <a:r>
              <a:rPr lang="en-US" dirty="0" smtClean="0"/>
              <a:t>The reports cover demographic details, housing, wages and income, production and sale of manufacturing and service organizations, agriculture and general employment. The relevant reports are surveys of current business, economic census, current industrial reports, census reports etc.</a:t>
            </a:r>
          </a:p>
        </p:txBody>
      </p:sp>
    </p:spTree>
    <p:extLst>
      <p:ext uri="{BB962C8B-B14F-4D97-AF65-F5344CB8AC3E}">
        <p14:creationId xmlns:p14="http://schemas.microsoft.com/office/powerpoint/2010/main" xmlns="" val="18422853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Industrial syndicates;</a:t>
            </a:r>
          </a:p>
          <a:p>
            <a:pPr lvl="1"/>
            <a:r>
              <a:rPr lang="en-US" dirty="0" smtClean="0"/>
              <a:t>Organizations also provide data on industrial services, plant wise / area wise information on manufactured products, inventories, sales and movement through marketing channels, financial ratios etc.</a:t>
            </a:r>
            <a:endParaRPr lang="en-US" dirty="0"/>
          </a:p>
        </p:txBody>
      </p:sp>
    </p:spTree>
    <p:extLst>
      <p:ext uri="{BB962C8B-B14F-4D97-AF65-F5344CB8AC3E}">
        <p14:creationId xmlns:p14="http://schemas.microsoft.com/office/powerpoint/2010/main" xmlns="" val="1896683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secondary data (Contd.)</a:t>
            </a:r>
            <a:endParaRPr lang="en-US" dirty="0"/>
          </a:p>
        </p:txBody>
      </p:sp>
      <p:sp>
        <p:nvSpPr>
          <p:cNvPr id="3" name="Content Placeholder 2"/>
          <p:cNvSpPr>
            <a:spLocks noGrp="1"/>
          </p:cNvSpPr>
          <p:nvPr>
            <p:ph idx="1"/>
          </p:nvPr>
        </p:nvSpPr>
        <p:spPr/>
        <p:txBody>
          <a:bodyPr/>
          <a:lstStyle/>
          <a:p>
            <a:r>
              <a:rPr lang="en-US" dirty="0" smtClean="0"/>
              <a:t>Other publications;</a:t>
            </a:r>
          </a:p>
          <a:p>
            <a:pPr lvl="1"/>
            <a:r>
              <a:rPr lang="en-US" dirty="0" smtClean="0"/>
              <a:t>Other sources of useful data / information are academic publications such as books, professional journals, project reports, and dissertation abstracts. Computer search systems and computerized bibliographic services are also coming up fast in support of the individual researcher.</a:t>
            </a:r>
            <a:endParaRPr lang="en-US" dirty="0"/>
          </a:p>
        </p:txBody>
      </p:sp>
    </p:spTree>
    <p:extLst>
      <p:ext uri="{BB962C8B-B14F-4D97-AF65-F5344CB8AC3E}">
        <p14:creationId xmlns:p14="http://schemas.microsoft.com/office/powerpoint/2010/main" xmlns="" val="23673811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a:t>
            </a:r>
            <a:endParaRPr lang="en-US" dirty="0"/>
          </a:p>
        </p:txBody>
      </p:sp>
      <p:sp>
        <p:nvSpPr>
          <p:cNvPr id="3" name="Content Placeholder 2"/>
          <p:cNvSpPr>
            <a:spLocks noGrp="1"/>
          </p:cNvSpPr>
          <p:nvPr>
            <p:ph idx="1"/>
          </p:nvPr>
        </p:nvSpPr>
        <p:spPr/>
        <p:txBody>
          <a:bodyPr/>
          <a:lstStyle/>
          <a:p>
            <a:r>
              <a:rPr lang="en-US" dirty="0" smtClean="0"/>
              <a:t>There is an incredible potential source for research data in worldwide computer databases, electronic libraries and the internet. For integrating the use of these sources into research efforts, a research scholar needs skills different from those required a decade ago.</a:t>
            </a:r>
            <a:endParaRPr lang="en-US" dirty="0"/>
          </a:p>
        </p:txBody>
      </p:sp>
    </p:spTree>
    <p:extLst>
      <p:ext uri="{BB962C8B-B14F-4D97-AF65-F5344CB8AC3E}">
        <p14:creationId xmlns:p14="http://schemas.microsoft.com/office/powerpoint/2010/main" xmlns="" val="37654545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r>
              <a:rPr lang="en-US" dirty="0" smtClean="0"/>
              <a:t>These sources are not orderly arrays of files and documents and they cannot be considered as catalogues.</a:t>
            </a:r>
          </a:p>
          <a:p>
            <a:r>
              <a:rPr lang="en-US" dirty="0" smtClean="0"/>
              <a:t>Since a large quantum of information is changed and updated possibly every </a:t>
            </a:r>
            <a:r>
              <a:rPr lang="en-US" dirty="0" smtClean="0"/>
              <a:t>hour</a:t>
            </a:r>
            <a:r>
              <a:rPr lang="en-US" dirty="0" smtClean="0"/>
              <a:t>, every day, the researcher must be prepared for constant change.</a:t>
            </a:r>
            <a:endParaRPr lang="en-US" dirty="0"/>
          </a:p>
        </p:txBody>
      </p:sp>
    </p:spTree>
    <p:extLst>
      <p:ext uri="{BB962C8B-B14F-4D97-AF65-F5344CB8AC3E}">
        <p14:creationId xmlns:p14="http://schemas.microsoft.com/office/powerpoint/2010/main" xmlns="" val="1681843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r>
              <a:rPr lang="en-US" dirty="0" smtClean="0"/>
              <a:t>However there are a number of ways to search these sources and find what is needed.</a:t>
            </a:r>
          </a:p>
          <a:p>
            <a:r>
              <a:rPr lang="en-US" dirty="0" smtClean="0"/>
              <a:t>Electronic searching sources also have to be used by the researchers along with the electronic research sources.</a:t>
            </a:r>
            <a:endParaRPr lang="en-US" dirty="0"/>
          </a:p>
        </p:txBody>
      </p:sp>
    </p:spTree>
    <p:extLst>
      <p:ext uri="{BB962C8B-B14F-4D97-AF65-F5344CB8AC3E}">
        <p14:creationId xmlns:p14="http://schemas.microsoft.com/office/powerpoint/2010/main" xmlns="" val="26096454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r>
              <a:rPr lang="en-US" dirty="0" smtClean="0"/>
              <a:t>The necessary information my be had from electronic databases, e-libraries or the world wide web.</a:t>
            </a:r>
          </a:p>
          <a:p>
            <a:r>
              <a:rPr lang="en-US" dirty="0" smtClean="0"/>
              <a:t>In finding and getting information or data for research purposes, it is desirable to follow some well planned procedures.</a:t>
            </a:r>
            <a:endParaRPr lang="en-US" dirty="0"/>
          </a:p>
        </p:txBody>
      </p:sp>
    </p:spTree>
    <p:extLst>
      <p:ext uri="{BB962C8B-B14F-4D97-AF65-F5344CB8AC3E}">
        <p14:creationId xmlns:p14="http://schemas.microsoft.com/office/powerpoint/2010/main" xmlns="" val="10105141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The following steps may be useful in searching data and information;</a:t>
            </a:r>
          </a:p>
          <a:p>
            <a:pPr marL="971550" lvl="1" indent="-514350">
              <a:buFont typeface="+mj-lt"/>
              <a:buAutoNum type="arabicPeriod"/>
            </a:pPr>
            <a:r>
              <a:rPr lang="en-US" dirty="0" smtClean="0"/>
              <a:t>Specify your data needs</a:t>
            </a:r>
          </a:p>
          <a:p>
            <a:pPr marL="971550" lvl="1" indent="-514350">
              <a:buFont typeface="+mj-lt"/>
              <a:buAutoNum type="arabicPeriod"/>
            </a:pPr>
            <a:r>
              <a:rPr lang="en-US" dirty="0" smtClean="0"/>
              <a:t>Select a keyword / search query</a:t>
            </a:r>
          </a:p>
          <a:p>
            <a:pPr marL="971550" lvl="1" indent="-514350">
              <a:buFont typeface="+mj-lt"/>
              <a:buAutoNum type="arabicPeriod"/>
            </a:pPr>
            <a:r>
              <a:rPr lang="en-US" dirty="0" smtClean="0"/>
              <a:t>Select a suitable electronic library search sources/ data base search engine for the internet search.</a:t>
            </a:r>
          </a:p>
          <a:p>
            <a:pPr marL="971550" lvl="1" indent="-514350">
              <a:buFont typeface="+mj-lt"/>
              <a:buAutoNum type="arabicPeriod"/>
            </a:pPr>
            <a:r>
              <a:rPr lang="en-US" dirty="0" smtClean="0"/>
              <a:t>Save useful information resulting from search.</a:t>
            </a:r>
          </a:p>
          <a:p>
            <a:pPr marL="971550" lvl="1" indent="-514350">
              <a:buFont typeface="+mj-lt"/>
              <a:buAutoNum type="arabicPeriod"/>
            </a:pPr>
            <a:r>
              <a:rPr lang="en-US" dirty="0" smtClean="0"/>
              <a:t>If necessary, repeat steps 2 and 3 with modified keyword.</a:t>
            </a:r>
          </a:p>
        </p:txBody>
      </p:sp>
    </p:spTree>
    <p:extLst>
      <p:ext uri="{BB962C8B-B14F-4D97-AF65-F5344CB8AC3E}">
        <p14:creationId xmlns:p14="http://schemas.microsoft.com/office/powerpoint/2010/main" xmlns="" val="3037388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Specify information data needs;</a:t>
            </a:r>
          </a:p>
          <a:p>
            <a:pPr lvl="1"/>
            <a:r>
              <a:rPr lang="en-US" dirty="0" smtClean="0"/>
              <a:t>The problem of research should be defined as clearly as possible in order to be specific about the data / information needed. </a:t>
            </a:r>
          </a:p>
          <a:p>
            <a:pPr lvl="1"/>
            <a:r>
              <a:rPr lang="en-US" dirty="0" smtClean="0"/>
              <a:t>Since electronic requires ‘keyword’ use, the more specific / clear the research objective, the more suitable a keyword would be for close search.</a:t>
            </a:r>
            <a:endParaRPr lang="en-US" dirty="0"/>
          </a:p>
        </p:txBody>
      </p:sp>
    </p:spTree>
    <p:extLst>
      <p:ext uri="{BB962C8B-B14F-4D97-AF65-F5344CB8AC3E}">
        <p14:creationId xmlns:p14="http://schemas.microsoft.com/office/powerpoint/2010/main" xmlns="" val="23275085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smtClean="0"/>
              <a:t>Select Keywords;</a:t>
            </a:r>
          </a:p>
          <a:p>
            <a:pPr marL="914400" lvl="1" indent="-514350"/>
            <a:r>
              <a:rPr lang="en-US" dirty="0" smtClean="0"/>
              <a:t>A keyword is used for querying  the data base or web. Single keyword give very general information, which is not very useful.</a:t>
            </a:r>
          </a:p>
          <a:p>
            <a:pPr marL="914400" lvl="1" indent="-514350"/>
            <a:r>
              <a:rPr lang="en-US" dirty="0" smtClean="0"/>
              <a:t>To be more efficient in search, use an appropriate ‘key phrase’.</a:t>
            </a:r>
            <a:endParaRPr lang="en-US" dirty="0"/>
          </a:p>
        </p:txBody>
      </p:sp>
    </p:spTree>
    <p:extLst>
      <p:ext uri="{BB962C8B-B14F-4D97-AF65-F5344CB8AC3E}">
        <p14:creationId xmlns:p14="http://schemas.microsoft.com/office/powerpoint/2010/main" xmlns="" val="3320015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smtClean="0"/>
              <a:t>Select Keywords (Contd.);</a:t>
            </a:r>
          </a:p>
          <a:p>
            <a:pPr marL="914400" lvl="1" indent="-514350"/>
            <a:r>
              <a:rPr lang="en-US" dirty="0" smtClean="0"/>
              <a:t>Truncate the key word.</a:t>
            </a:r>
          </a:p>
          <a:p>
            <a:pPr marL="914400" lvl="1" indent="-514350"/>
            <a:r>
              <a:rPr lang="en-US" dirty="0" smtClean="0"/>
              <a:t>Limit the data / information searched by specifying periods or range or type or language</a:t>
            </a:r>
          </a:p>
          <a:p>
            <a:pPr marL="914400" lvl="1" indent="-514350"/>
            <a:endParaRPr lang="en-US" dirty="0" smtClean="0"/>
          </a:p>
        </p:txBody>
      </p:sp>
    </p:spTree>
    <p:extLst>
      <p:ext uri="{BB962C8B-B14F-4D97-AF65-F5344CB8AC3E}">
        <p14:creationId xmlns:p14="http://schemas.microsoft.com/office/powerpoint/2010/main" xmlns="" val="26272215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2"/>
            </a:pPr>
            <a:r>
              <a:rPr lang="en-US" dirty="0" smtClean="0"/>
              <a:t>Select Keywords (Contd.);</a:t>
            </a:r>
          </a:p>
          <a:p>
            <a:pPr marL="914400" lvl="1" indent="-514350"/>
            <a:r>
              <a:rPr lang="en-US" dirty="0" smtClean="0"/>
              <a:t>Use ‘Boolean search’ – ( AND, OR, NOT)</a:t>
            </a:r>
          </a:p>
          <a:p>
            <a:pPr marL="914400" lvl="1" indent="-514350"/>
            <a:r>
              <a:rPr lang="en-US" dirty="0" smtClean="0"/>
              <a:t>Example;</a:t>
            </a:r>
          </a:p>
          <a:p>
            <a:pPr marL="1314450" lvl="2" indent="-514350"/>
            <a:r>
              <a:rPr lang="en-US" dirty="0" smtClean="0"/>
              <a:t>Instead of using key word ‘scheduling semiconductor’, you may use ‘scheduling AND semiconductor’ for searching for information on scheduling particularly in semiconductor </a:t>
            </a:r>
            <a:r>
              <a:rPr lang="en-US" dirty="0" err="1" smtClean="0"/>
              <a:t>maufacturing</a:t>
            </a:r>
            <a:r>
              <a:rPr lang="en-US" dirty="0" smtClean="0"/>
              <a:t>.</a:t>
            </a:r>
          </a:p>
          <a:p>
            <a:pPr marL="914400" lvl="1" indent="-514350"/>
            <a:endParaRPr lang="en-US" dirty="0" smtClean="0"/>
          </a:p>
        </p:txBody>
      </p:sp>
    </p:spTree>
    <p:extLst>
      <p:ext uri="{BB962C8B-B14F-4D97-AF65-F5344CB8AC3E}">
        <p14:creationId xmlns:p14="http://schemas.microsoft.com/office/powerpoint/2010/main" xmlns="" val="36677681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Select a library data base / website search engine / business data base;</a:t>
            </a:r>
          </a:p>
          <a:p>
            <a:pPr marL="914400" lvl="1" indent="-514350"/>
            <a:r>
              <a:rPr lang="en-US" dirty="0" smtClean="0"/>
              <a:t>In selecting a particular website for particular data, the user has to look for scope of the data / information and authority of the sources of data / information.</a:t>
            </a:r>
            <a:endParaRPr lang="en-US" dirty="0"/>
          </a:p>
        </p:txBody>
      </p:sp>
    </p:spTree>
    <p:extLst>
      <p:ext uri="{BB962C8B-B14F-4D97-AF65-F5344CB8AC3E}">
        <p14:creationId xmlns:p14="http://schemas.microsoft.com/office/powerpoint/2010/main" xmlns="" val="5248445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Select a library data base / website search engine / business data base (Contd.);</a:t>
            </a:r>
          </a:p>
          <a:p>
            <a:pPr marL="914400" lvl="1" indent="-514350"/>
            <a:r>
              <a:rPr lang="en-US" dirty="0" smtClean="0"/>
              <a:t>Library searches;</a:t>
            </a:r>
          </a:p>
          <a:p>
            <a:pPr marL="1314450" lvl="2" indent="-514350"/>
            <a:r>
              <a:rPr lang="en-US" dirty="0" smtClean="0"/>
              <a:t>Many university and college libraries have catalogues that can be searched electronically thorough internet connection.</a:t>
            </a:r>
          </a:p>
          <a:p>
            <a:pPr marL="1314450" lvl="2" indent="-514350"/>
            <a:r>
              <a:rPr lang="en-US" dirty="0" smtClean="0"/>
              <a:t>Using tools like </a:t>
            </a:r>
            <a:r>
              <a:rPr lang="en-US" dirty="0" err="1" smtClean="0"/>
              <a:t>sociofile</a:t>
            </a:r>
            <a:r>
              <a:rPr lang="en-US" dirty="0" smtClean="0"/>
              <a:t>, current contents and silver platter, it is possible to conduct fast catalogue searches.</a:t>
            </a:r>
            <a:endParaRPr lang="en-US" dirty="0"/>
          </a:p>
        </p:txBody>
      </p:sp>
    </p:spTree>
    <p:extLst>
      <p:ext uri="{BB962C8B-B14F-4D97-AF65-F5344CB8AC3E}">
        <p14:creationId xmlns:p14="http://schemas.microsoft.com/office/powerpoint/2010/main" xmlns="" val="34486300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Select a library data base / website search engine / business data base (Contd.);</a:t>
            </a:r>
          </a:p>
          <a:p>
            <a:pPr marL="914400" lvl="1" indent="-514350"/>
            <a:r>
              <a:rPr lang="en-US" dirty="0" smtClean="0"/>
              <a:t>Library searches;</a:t>
            </a:r>
          </a:p>
          <a:p>
            <a:pPr marL="1314450" lvl="2" indent="-514350"/>
            <a:r>
              <a:rPr lang="en-US" dirty="0" smtClean="0"/>
              <a:t>Data sets of secondary sources and questionnaires are available to students and faculty members of universities.</a:t>
            </a:r>
            <a:endParaRPr lang="en-US" dirty="0"/>
          </a:p>
        </p:txBody>
      </p:sp>
    </p:spTree>
    <p:extLst>
      <p:ext uri="{BB962C8B-B14F-4D97-AF65-F5344CB8AC3E}">
        <p14:creationId xmlns:p14="http://schemas.microsoft.com/office/powerpoint/2010/main" xmlns="" val="16249798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Select a library data base / website search engine / business data base (Contd.);</a:t>
            </a:r>
          </a:p>
          <a:p>
            <a:pPr marL="914400" lvl="1" indent="-514350"/>
            <a:r>
              <a:rPr lang="en-US" dirty="0" smtClean="0"/>
              <a:t>Web searches;</a:t>
            </a:r>
          </a:p>
          <a:p>
            <a:pPr marL="1314450" lvl="2" indent="-514350"/>
            <a:r>
              <a:rPr lang="en-US" dirty="0" smtClean="0"/>
              <a:t>There are number of search engines available for web searches.</a:t>
            </a:r>
          </a:p>
          <a:p>
            <a:pPr marL="1314450" lvl="2" indent="-514350"/>
            <a:r>
              <a:rPr lang="en-US" dirty="0" smtClean="0"/>
              <a:t>They differ in matters of display/ presentation, options for keywords and speed of updating.</a:t>
            </a:r>
          </a:p>
          <a:p>
            <a:pPr marL="1314450" lvl="2" indent="-514350"/>
            <a:endParaRPr lang="en-US" dirty="0"/>
          </a:p>
        </p:txBody>
      </p:sp>
    </p:spTree>
    <p:extLst>
      <p:ext uri="{BB962C8B-B14F-4D97-AF65-F5344CB8AC3E}">
        <p14:creationId xmlns:p14="http://schemas.microsoft.com/office/powerpoint/2010/main" xmlns="" val="18798328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Select a library data base / website search engine / business data base (Contd.);</a:t>
            </a:r>
          </a:p>
          <a:p>
            <a:pPr marL="914400" lvl="1" indent="-514350"/>
            <a:r>
              <a:rPr lang="en-US" dirty="0" smtClean="0"/>
              <a:t>Web searches;</a:t>
            </a:r>
          </a:p>
          <a:p>
            <a:pPr marL="1314450" lvl="2" indent="-514350"/>
            <a:r>
              <a:rPr lang="en-US" dirty="0" smtClean="0"/>
              <a:t>These deals with web addresses, names of sites, and names of documents used in generalized searches.</a:t>
            </a:r>
          </a:p>
          <a:p>
            <a:pPr marL="1314450" lvl="2" indent="-514350"/>
            <a:r>
              <a:rPr lang="en-US" dirty="0" smtClean="0"/>
              <a:t>There are a large number of competent search engines that connects a large number of websites.</a:t>
            </a:r>
          </a:p>
          <a:p>
            <a:pPr marL="1314450" lvl="2" indent="-514350"/>
            <a:endParaRPr lang="en-US" dirty="0"/>
          </a:p>
        </p:txBody>
      </p:sp>
    </p:spTree>
    <p:extLst>
      <p:ext uri="{BB962C8B-B14F-4D97-AF65-F5344CB8AC3E}">
        <p14:creationId xmlns:p14="http://schemas.microsoft.com/office/powerpoint/2010/main" xmlns="" val="35120185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4"/>
            </a:pPr>
            <a:r>
              <a:rPr lang="en-US" dirty="0" smtClean="0"/>
              <a:t>Store Information;</a:t>
            </a:r>
          </a:p>
          <a:p>
            <a:pPr marL="914400" lvl="1" indent="-514350"/>
            <a:r>
              <a:rPr lang="en-US" dirty="0" smtClean="0"/>
              <a:t>The useful information obtained in each cycle of search  should be saved and stored suitably so that at the end of the search phase, the several bits can be organized systematically into a meaningful review of literature or a researchable data set.</a:t>
            </a:r>
          </a:p>
          <a:p>
            <a:pPr marL="914400" lvl="1" indent="-514350">
              <a:buFont typeface="+mj-lt"/>
              <a:buAutoNum type="arabicPeriod" startAt="3"/>
            </a:pPr>
            <a:endParaRPr lang="en-US" dirty="0" smtClean="0"/>
          </a:p>
          <a:p>
            <a:pPr marL="1314450" lvl="2" indent="-514350"/>
            <a:endParaRPr lang="en-US" dirty="0"/>
          </a:p>
        </p:txBody>
      </p:sp>
    </p:spTree>
    <p:extLst>
      <p:ext uri="{BB962C8B-B14F-4D97-AF65-F5344CB8AC3E}">
        <p14:creationId xmlns:p14="http://schemas.microsoft.com/office/powerpoint/2010/main" xmlns="" val="35120185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r>
              <a:rPr lang="en-US" dirty="0" smtClean="0"/>
              <a:t>From the above discussion, it is clear that larger amounts of secondary data are available at present to the researcher than ever before and at a much quicker time. The computer has brought most libraries and data sources around the world nearer to every </a:t>
            </a:r>
            <a:r>
              <a:rPr lang="en-US" dirty="0" err="1" smtClean="0"/>
              <a:t>researher</a:t>
            </a:r>
            <a:r>
              <a:rPr lang="en-US" dirty="0" smtClean="0"/>
              <a:t>.</a:t>
            </a:r>
            <a:endParaRPr lang="en-US" dirty="0"/>
          </a:p>
        </p:txBody>
      </p:sp>
    </p:spTree>
    <p:extLst>
      <p:ext uri="{BB962C8B-B14F-4D97-AF65-F5344CB8AC3E}">
        <p14:creationId xmlns:p14="http://schemas.microsoft.com/office/powerpoint/2010/main" xmlns="" val="6870833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search for secondary data (Contd.)</a:t>
            </a:r>
            <a:endParaRPr lang="en-US" dirty="0"/>
          </a:p>
        </p:txBody>
      </p:sp>
      <p:sp>
        <p:nvSpPr>
          <p:cNvPr id="3" name="Content Placeholder 2"/>
          <p:cNvSpPr>
            <a:spLocks noGrp="1"/>
          </p:cNvSpPr>
          <p:nvPr>
            <p:ph idx="1"/>
          </p:nvPr>
        </p:nvSpPr>
        <p:spPr/>
        <p:txBody>
          <a:bodyPr/>
          <a:lstStyle/>
          <a:p>
            <a:r>
              <a:rPr lang="en-US" dirty="0" smtClean="0"/>
              <a:t>To be efficient at using such secondary data, the researcher needs to devote additional skills and care at every step of research.</a:t>
            </a:r>
            <a:endParaRPr lang="en-US" dirty="0"/>
          </a:p>
        </p:txBody>
      </p:sp>
    </p:spTree>
    <p:extLst>
      <p:ext uri="{BB962C8B-B14F-4D97-AF65-F5344CB8AC3E}">
        <p14:creationId xmlns:p14="http://schemas.microsoft.com/office/powerpoint/2010/main" xmlns="" val="22249215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International Marketing search</a:t>
            </a:r>
          </a:p>
          <a:p>
            <a:r>
              <a:rPr lang="en-US" dirty="0" smtClean="0"/>
              <a:t>Sources of Secondary data</a:t>
            </a:r>
          </a:p>
          <a:p>
            <a:r>
              <a:rPr lang="en-US" dirty="0" smtClean="0"/>
              <a:t>Computer search for </a:t>
            </a:r>
            <a:r>
              <a:rPr lang="en-US" smtClean="0"/>
              <a:t>secondary data</a:t>
            </a:r>
            <a:endParaRPr lang="en-US" dirty="0" smtClean="0"/>
          </a:p>
          <a:p>
            <a:endParaRPr lang="en-US" dirty="0"/>
          </a:p>
        </p:txBody>
      </p:sp>
    </p:spTree>
    <p:extLst>
      <p:ext uri="{BB962C8B-B14F-4D97-AF65-F5344CB8AC3E}">
        <p14:creationId xmlns:p14="http://schemas.microsoft.com/office/powerpoint/2010/main" xmlns="" val="7478417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lstStyle/>
          <a:p>
            <a:r>
              <a:rPr lang="en-US" dirty="0" smtClean="0"/>
              <a:t>Thanks</a:t>
            </a:r>
            <a:endParaRPr lang="en-US" dirty="0"/>
          </a:p>
        </p:txBody>
      </p:sp>
    </p:spTree>
    <p:extLst>
      <p:ext uri="{BB962C8B-B14F-4D97-AF65-F5344CB8AC3E}">
        <p14:creationId xmlns:p14="http://schemas.microsoft.com/office/powerpoint/2010/main" xmlns="" val="9644069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341</TotalTime>
  <Words>1781</Words>
  <Application>Microsoft Office PowerPoint</Application>
  <PresentationFormat>On-screen Show (4:3)</PresentationFormat>
  <Paragraphs>148</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MGT-491 QUANTITATIVE ANALYSIS AND RESEARCH FOR MANAGEMENT</vt:lpstr>
      <vt:lpstr>Summary of Previous Session</vt:lpstr>
      <vt:lpstr>International Marketing Research</vt:lpstr>
      <vt:lpstr>International Marketing Research (Contd.)</vt:lpstr>
      <vt:lpstr>Sources of secondary data</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Sources of secondary data (Contd.)</vt:lpstr>
      <vt:lpstr>Computer search for secondary data</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Computer search for secondary data (Contd.)</vt:lpstr>
      <vt:lpstr>Summary of This Session</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Osman</dc:creator>
  <cp:lastModifiedBy>vcomsats</cp:lastModifiedBy>
  <cp:revision>26</cp:revision>
  <dcterms:created xsi:type="dcterms:W3CDTF">2013-06-22T01:20:25Z</dcterms:created>
  <dcterms:modified xsi:type="dcterms:W3CDTF">2013-06-22T08:43:47Z</dcterms:modified>
</cp:coreProperties>
</file>