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6" r:id="rId2"/>
    <p:sldId id="327" r:id="rId3"/>
    <p:sldId id="328" r:id="rId4"/>
    <p:sldId id="257" r:id="rId5"/>
    <p:sldId id="258" r:id="rId6"/>
    <p:sldId id="259" r:id="rId7"/>
    <p:sldId id="260" r:id="rId8"/>
    <p:sldId id="261" r:id="rId9"/>
    <p:sldId id="262" r:id="rId10"/>
    <p:sldId id="263" r:id="rId11"/>
    <p:sldId id="264" r:id="rId12"/>
    <p:sldId id="265" r:id="rId13"/>
    <p:sldId id="266" r:id="rId14"/>
    <p:sldId id="329" r:id="rId15"/>
    <p:sldId id="267" r:id="rId16"/>
    <p:sldId id="268" r:id="rId17"/>
    <p:sldId id="269" r:id="rId18"/>
    <p:sldId id="270" r:id="rId19"/>
    <p:sldId id="272" r:id="rId20"/>
    <p:sldId id="274" r:id="rId21"/>
    <p:sldId id="275" r:id="rId22"/>
    <p:sldId id="276" r:id="rId23"/>
    <p:sldId id="330" r:id="rId24"/>
    <p:sldId id="331" r:id="rId25"/>
    <p:sldId id="332" r:id="rId26"/>
    <p:sldId id="277" r:id="rId27"/>
    <p:sldId id="278" r:id="rId28"/>
    <p:sldId id="279" r:id="rId29"/>
    <p:sldId id="333" r:id="rId30"/>
    <p:sldId id="280" r:id="rId31"/>
    <p:sldId id="281" r:id="rId32"/>
    <p:sldId id="282" r:id="rId33"/>
    <p:sldId id="283" r:id="rId34"/>
    <p:sldId id="284" r:id="rId35"/>
    <p:sldId id="285" r:id="rId36"/>
    <p:sldId id="286" r:id="rId37"/>
    <p:sldId id="334" r:id="rId38"/>
    <p:sldId id="335" r:id="rId39"/>
    <p:sldId id="336" r:id="rId40"/>
    <p:sldId id="287" r:id="rId41"/>
    <p:sldId id="288" r:id="rId42"/>
    <p:sldId id="289" r:id="rId43"/>
    <p:sldId id="338" r:id="rId44"/>
    <p:sldId id="33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04CD3A-05C6-405B-99B0-E3380596580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C0070EDE-05EF-448F-9EBA-7F8AAA124336}">
      <dgm:prSet phldrT="[Text]"/>
      <dgm:spPr/>
      <dgm:t>
        <a:bodyPr/>
        <a:lstStyle/>
        <a:p>
          <a:r>
            <a:rPr lang="en-US" dirty="0" smtClean="0"/>
            <a:t>Research design</a:t>
          </a:r>
          <a:endParaRPr lang="en-US" dirty="0"/>
        </a:p>
      </dgm:t>
    </dgm:pt>
    <dgm:pt modelId="{4DCBEAB2-25B8-48E5-B03F-CAFF0ACDC7AA}" type="parTrans" cxnId="{44330115-5CEF-4841-AFA2-5CCFAEE300D3}">
      <dgm:prSet/>
      <dgm:spPr/>
      <dgm:t>
        <a:bodyPr/>
        <a:lstStyle/>
        <a:p>
          <a:endParaRPr lang="en-US"/>
        </a:p>
      </dgm:t>
    </dgm:pt>
    <dgm:pt modelId="{35DA72EF-7354-4F38-A7EC-6646CF7F5CEE}" type="sibTrans" cxnId="{44330115-5CEF-4841-AFA2-5CCFAEE300D3}">
      <dgm:prSet/>
      <dgm:spPr/>
      <dgm:t>
        <a:bodyPr/>
        <a:lstStyle/>
        <a:p>
          <a:endParaRPr lang="en-US"/>
        </a:p>
      </dgm:t>
    </dgm:pt>
    <dgm:pt modelId="{659FE8CC-5089-4145-9FA7-9BBF1C883994}">
      <dgm:prSet phldrT="[Text]"/>
      <dgm:spPr/>
      <dgm:t>
        <a:bodyPr/>
        <a:lstStyle/>
        <a:p>
          <a:r>
            <a:rPr lang="en-US" dirty="0" smtClean="0"/>
            <a:t>Exploratory</a:t>
          </a:r>
          <a:endParaRPr lang="en-US" dirty="0"/>
        </a:p>
      </dgm:t>
    </dgm:pt>
    <dgm:pt modelId="{DDFF92A9-1D72-42B7-963D-B8627F48D5A4}" type="parTrans" cxnId="{85F7272B-382E-4274-A38A-29BE773649B1}">
      <dgm:prSet/>
      <dgm:spPr/>
      <dgm:t>
        <a:bodyPr/>
        <a:lstStyle/>
        <a:p>
          <a:endParaRPr lang="en-US"/>
        </a:p>
      </dgm:t>
    </dgm:pt>
    <dgm:pt modelId="{8AEF1CFF-8A93-4593-9565-C95C2980B112}" type="sibTrans" cxnId="{85F7272B-382E-4274-A38A-29BE773649B1}">
      <dgm:prSet/>
      <dgm:spPr/>
      <dgm:t>
        <a:bodyPr/>
        <a:lstStyle/>
        <a:p>
          <a:endParaRPr lang="en-US"/>
        </a:p>
      </dgm:t>
    </dgm:pt>
    <dgm:pt modelId="{C799EE9F-ABB3-4F3D-9CE5-1120E6ED541E}">
      <dgm:prSet phldrT="[Text]"/>
      <dgm:spPr/>
      <dgm:t>
        <a:bodyPr/>
        <a:lstStyle/>
        <a:p>
          <a:r>
            <a:rPr lang="en-US" dirty="0" smtClean="0"/>
            <a:t>Conclusive</a:t>
          </a:r>
          <a:endParaRPr lang="en-US" dirty="0"/>
        </a:p>
      </dgm:t>
    </dgm:pt>
    <dgm:pt modelId="{4F36F2DD-2FF1-47FE-A579-2418A1B62299}" type="parTrans" cxnId="{7C9736BA-F180-4A5E-AA6F-5BC97D5A9107}">
      <dgm:prSet/>
      <dgm:spPr/>
      <dgm:t>
        <a:bodyPr/>
        <a:lstStyle/>
        <a:p>
          <a:endParaRPr lang="en-US"/>
        </a:p>
      </dgm:t>
    </dgm:pt>
    <dgm:pt modelId="{BC135E1A-07EF-4521-9994-45CBB00234ED}" type="sibTrans" cxnId="{7C9736BA-F180-4A5E-AA6F-5BC97D5A9107}">
      <dgm:prSet/>
      <dgm:spPr/>
      <dgm:t>
        <a:bodyPr/>
        <a:lstStyle/>
        <a:p>
          <a:endParaRPr lang="en-US"/>
        </a:p>
      </dgm:t>
    </dgm:pt>
    <dgm:pt modelId="{8D39EE67-3011-4CCB-9EE8-B37D62781D21}" type="pres">
      <dgm:prSet presAssocID="{FB04CD3A-05C6-405B-99B0-E33805965804}" presName="hierChild1" presStyleCnt="0">
        <dgm:presLayoutVars>
          <dgm:orgChart val="1"/>
          <dgm:chPref val="1"/>
          <dgm:dir/>
          <dgm:animOne val="branch"/>
          <dgm:animLvl val="lvl"/>
          <dgm:resizeHandles/>
        </dgm:presLayoutVars>
      </dgm:prSet>
      <dgm:spPr/>
      <dgm:t>
        <a:bodyPr/>
        <a:lstStyle/>
        <a:p>
          <a:endParaRPr lang="en-US"/>
        </a:p>
      </dgm:t>
    </dgm:pt>
    <dgm:pt modelId="{5C9A5188-BF47-472D-A866-94323515A902}" type="pres">
      <dgm:prSet presAssocID="{C0070EDE-05EF-448F-9EBA-7F8AAA124336}" presName="hierRoot1" presStyleCnt="0">
        <dgm:presLayoutVars>
          <dgm:hierBranch val="init"/>
        </dgm:presLayoutVars>
      </dgm:prSet>
      <dgm:spPr/>
    </dgm:pt>
    <dgm:pt modelId="{DB5B1521-DDC5-47C0-A9C1-5D2D66642AD1}" type="pres">
      <dgm:prSet presAssocID="{C0070EDE-05EF-448F-9EBA-7F8AAA124336}" presName="rootComposite1" presStyleCnt="0"/>
      <dgm:spPr/>
    </dgm:pt>
    <dgm:pt modelId="{06C77C99-8C1D-474B-A123-988883F33D2C}" type="pres">
      <dgm:prSet presAssocID="{C0070EDE-05EF-448F-9EBA-7F8AAA124336}" presName="rootText1" presStyleLbl="node0" presStyleIdx="0" presStyleCnt="1">
        <dgm:presLayoutVars>
          <dgm:chPref val="3"/>
        </dgm:presLayoutVars>
      </dgm:prSet>
      <dgm:spPr/>
      <dgm:t>
        <a:bodyPr/>
        <a:lstStyle/>
        <a:p>
          <a:endParaRPr lang="en-US"/>
        </a:p>
      </dgm:t>
    </dgm:pt>
    <dgm:pt modelId="{388EFE14-991E-4287-A15D-E9A83E2475E8}" type="pres">
      <dgm:prSet presAssocID="{C0070EDE-05EF-448F-9EBA-7F8AAA124336}" presName="rootConnector1" presStyleLbl="node1" presStyleIdx="0" presStyleCnt="0"/>
      <dgm:spPr/>
      <dgm:t>
        <a:bodyPr/>
        <a:lstStyle/>
        <a:p>
          <a:endParaRPr lang="en-US"/>
        </a:p>
      </dgm:t>
    </dgm:pt>
    <dgm:pt modelId="{AA3DEAD3-42E7-43F9-BC1F-850A1D1BDFF3}" type="pres">
      <dgm:prSet presAssocID="{C0070EDE-05EF-448F-9EBA-7F8AAA124336}" presName="hierChild2" presStyleCnt="0"/>
      <dgm:spPr/>
    </dgm:pt>
    <dgm:pt modelId="{64F642FB-D653-476D-AF18-B69C2302352A}" type="pres">
      <dgm:prSet presAssocID="{DDFF92A9-1D72-42B7-963D-B8627F48D5A4}" presName="Name37" presStyleLbl="parChTrans1D2" presStyleIdx="0" presStyleCnt="2"/>
      <dgm:spPr/>
      <dgm:t>
        <a:bodyPr/>
        <a:lstStyle/>
        <a:p>
          <a:endParaRPr lang="en-US"/>
        </a:p>
      </dgm:t>
    </dgm:pt>
    <dgm:pt modelId="{CA41434A-FF45-45F0-92FF-D43C627F70BA}" type="pres">
      <dgm:prSet presAssocID="{659FE8CC-5089-4145-9FA7-9BBF1C883994}" presName="hierRoot2" presStyleCnt="0">
        <dgm:presLayoutVars>
          <dgm:hierBranch val="init"/>
        </dgm:presLayoutVars>
      </dgm:prSet>
      <dgm:spPr/>
    </dgm:pt>
    <dgm:pt modelId="{4E099730-2941-498D-BB3D-9D5FE843F540}" type="pres">
      <dgm:prSet presAssocID="{659FE8CC-5089-4145-9FA7-9BBF1C883994}" presName="rootComposite" presStyleCnt="0"/>
      <dgm:spPr/>
    </dgm:pt>
    <dgm:pt modelId="{0F2F474A-65E5-4FBB-9B44-41B3E04E83A0}" type="pres">
      <dgm:prSet presAssocID="{659FE8CC-5089-4145-9FA7-9BBF1C883994}" presName="rootText" presStyleLbl="node2" presStyleIdx="0" presStyleCnt="2">
        <dgm:presLayoutVars>
          <dgm:chPref val="3"/>
        </dgm:presLayoutVars>
      </dgm:prSet>
      <dgm:spPr/>
      <dgm:t>
        <a:bodyPr/>
        <a:lstStyle/>
        <a:p>
          <a:endParaRPr lang="en-US"/>
        </a:p>
      </dgm:t>
    </dgm:pt>
    <dgm:pt modelId="{8F5F1DFC-30B4-44AD-A6CF-E0C08859F1A3}" type="pres">
      <dgm:prSet presAssocID="{659FE8CC-5089-4145-9FA7-9BBF1C883994}" presName="rootConnector" presStyleLbl="node2" presStyleIdx="0" presStyleCnt="2"/>
      <dgm:spPr/>
      <dgm:t>
        <a:bodyPr/>
        <a:lstStyle/>
        <a:p>
          <a:endParaRPr lang="en-US"/>
        </a:p>
      </dgm:t>
    </dgm:pt>
    <dgm:pt modelId="{AD14DA22-DA22-494C-B3E4-50EE10869006}" type="pres">
      <dgm:prSet presAssocID="{659FE8CC-5089-4145-9FA7-9BBF1C883994}" presName="hierChild4" presStyleCnt="0"/>
      <dgm:spPr/>
    </dgm:pt>
    <dgm:pt modelId="{ED846583-042A-46BE-B750-CD0206F42453}" type="pres">
      <dgm:prSet presAssocID="{659FE8CC-5089-4145-9FA7-9BBF1C883994}" presName="hierChild5" presStyleCnt="0"/>
      <dgm:spPr/>
    </dgm:pt>
    <dgm:pt modelId="{5BE0CBBD-0E2A-4798-85ED-D6A3C0C763D1}" type="pres">
      <dgm:prSet presAssocID="{4F36F2DD-2FF1-47FE-A579-2418A1B62299}" presName="Name37" presStyleLbl="parChTrans1D2" presStyleIdx="1" presStyleCnt="2"/>
      <dgm:spPr/>
      <dgm:t>
        <a:bodyPr/>
        <a:lstStyle/>
        <a:p>
          <a:endParaRPr lang="en-US"/>
        </a:p>
      </dgm:t>
    </dgm:pt>
    <dgm:pt modelId="{804000D6-C887-4176-A748-482DE5CFE9B8}" type="pres">
      <dgm:prSet presAssocID="{C799EE9F-ABB3-4F3D-9CE5-1120E6ED541E}" presName="hierRoot2" presStyleCnt="0">
        <dgm:presLayoutVars>
          <dgm:hierBranch val="init"/>
        </dgm:presLayoutVars>
      </dgm:prSet>
      <dgm:spPr/>
    </dgm:pt>
    <dgm:pt modelId="{7BB533E3-DF43-4B57-8861-C80F55A1F5F3}" type="pres">
      <dgm:prSet presAssocID="{C799EE9F-ABB3-4F3D-9CE5-1120E6ED541E}" presName="rootComposite" presStyleCnt="0"/>
      <dgm:spPr/>
    </dgm:pt>
    <dgm:pt modelId="{BA05EF22-D6AA-4C2B-A611-10747A98031B}" type="pres">
      <dgm:prSet presAssocID="{C799EE9F-ABB3-4F3D-9CE5-1120E6ED541E}" presName="rootText" presStyleLbl="node2" presStyleIdx="1" presStyleCnt="2">
        <dgm:presLayoutVars>
          <dgm:chPref val="3"/>
        </dgm:presLayoutVars>
      </dgm:prSet>
      <dgm:spPr/>
      <dgm:t>
        <a:bodyPr/>
        <a:lstStyle/>
        <a:p>
          <a:endParaRPr lang="en-US"/>
        </a:p>
      </dgm:t>
    </dgm:pt>
    <dgm:pt modelId="{EE09E6FA-47A2-4DD5-A142-246CE226D133}" type="pres">
      <dgm:prSet presAssocID="{C799EE9F-ABB3-4F3D-9CE5-1120E6ED541E}" presName="rootConnector" presStyleLbl="node2" presStyleIdx="1" presStyleCnt="2"/>
      <dgm:spPr/>
      <dgm:t>
        <a:bodyPr/>
        <a:lstStyle/>
        <a:p>
          <a:endParaRPr lang="en-US"/>
        </a:p>
      </dgm:t>
    </dgm:pt>
    <dgm:pt modelId="{C4F786EA-92AE-414F-AAFC-29D6388226EB}" type="pres">
      <dgm:prSet presAssocID="{C799EE9F-ABB3-4F3D-9CE5-1120E6ED541E}" presName="hierChild4" presStyleCnt="0"/>
      <dgm:spPr/>
    </dgm:pt>
    <dgm:pt modelId="{453755C3-2240-4FE0-8226-FA5079C36C18}" type="pres">
      <dgm:prSet presAssocID="{C799EE9F-ABB3-4F3D-9CE5-1120E6ED541E}" presName="hierChild5" presStyleCnt="0"/>
      <dgm:spPr/>
    </dgm:pt>
    <dgm:pt modelId="{55AE121B-863C-4CE8-9E22-90732C67FC7E}" type="pres">
      <dgm:prSet presAssocID="{C0070EDE-05EF-448F-9EBA-7F8AAA124336}" presName="hierChild3" presStyleCnt="0"/>
      <dgm:spPr/>
    </dgm:pt>
  </dgm:ptLst>
  <dgm:cxnLst>
    <dgm:cxn modelId="{CD289440-FCE7-4DCC-AF99-17989C58CA0D}" type="presOf" srcId="{4F36F2DD-2FF1-47FE-A579-2418A1B62299}" destId="{5BE0CBBD-0E2A-4798-85ED-D6A3C0C763D1}" srcOrd="0" destOrd="0" presId="urn:microsoft.com/office/officeart/2005/8/layout/orgChart1"/>
    <dgm:cxn modelId="{72D386E1-3204-464D-9C21-88BC2BD70E12}" type="presOf" srcId="{C0070EDE-05EF-448F-9EBA-7F8AAA124336}" destId="{06C77C99-8C1D-474B-A123-988883F33D2C}" srcOrd="0" destOrd="0" presId="urn:microsoft.com/office/officeart/2005/8/layout/orgChart1"/>
    <dgm:cxn modelId="{7C9736BA-F180-4A5E-AA6F-5BC97D5A9107}" srcId="{C0070EDE-05EF-448F-9EBA-7F8AAA124336}" destId="{C799EE9F-ABB3-4F3D-9CE5-1120E6ED541E}" srcOrd="1" destOrd="0" parTransId="{4F36F2DD-2FF1-47FE-A579-2418A1B62299}" sibTransId="{BC135E1A-07EF-4521-9994-45CBB00234ED}"/>
    <dgm:cxn modelId="{05F20AC3-8490-489C-AC81-4732E454B63C}" type="presOf" srcId="{FB04CD3A-05C6-405B-99B0-E33805965804}" destId="{8D39EE67-3011-4CCB-9EE8-B37D62781D21}" srcOrd="0" destOrd="0" presId="urn:microsoft.com/office/officeart/2005/8/layout/orgChart1"/>
    <dgm:cxn modelId="{CA98C454-5ABA-4DC9-8D22-B36DE7A744AE}" type="presOf" srcId="{C799EE9F-ABB3-4F3D-9CE5-1120E6ED541E}" destId="{EE09E6FA-47A2-4DD5-A142-246CE226D133}" srcOrd="1" destOrd="0" presId="urn:microsoft.com/office/officeart/2005/8/layout/orgChart1"/>
    <dgm:cxn modelId="{8B0B616F-D094-4148-BDE1-7D19B67AD477}" type="presOf" srcId="{C799EE9F-ABB3-4F3D-9CE5-1120E6ED541E}" destId="{BA05EF22-D6AA-4C2B-A611-10747A98031B}" srcOrd="0" destOrd="0" presId="urn:microsoft.com/office/officeart/2005/8/layout/orgChart1"/>
    <dgm:cxn modelId="{C8AC89BE-3A41-497F-B517-EDD2F61F2BBE}" type="presOf" srcId="{C0070EDE-05EF-448F-9EBA-7F8AAA124336}" destId="{388EFE14-991E-4287-A15D-E9A83E2475E8}" srcOrd="1" destOrd="0" presId="urn:microsoft.com/office/officeart/2005/8/layout/orgChart1"/>
    <dgm:cxn modelId="{C4733148-3A28-4061-95A8-5D9773632387}" type="presOf" srcId="{659FE8CC-5089-4145-9FA7-9BBF1C883994}" destId="{0F2F474A-65E5-4FBB-9B44-41B3E04E83A0}" srcOrd="0" destOrd="0" presId="urn:microsoft.com/office/officeart/2005/8/layout/orgChart1"/>
    <dgm:cxn modelId="{44330115-5CEF-4841-AFA2-5CCFAEE300D3}" srcId="{FB04CD3A-05C6-405B-99B0-E33805965804}" destId="{C0070EDE-05EF-448F-9EBA-7F8AAA124336}" srcOrd="0" destOrd="0" parTransId="{4DCBEAB2-25B8-48E5-B03F-CAFF0ACDC7AA}" sibTransId="{35DA72EF-7354-4F38-A7EC-6646CF7F5CEE}"/>
    <dgm:cxn modelId="{3D9282D0-6A5C-490A-8FB6-AE92E4F0EBFF}" type="presOf" srcId="{DDFF92A9-1D72-42B7-963D-B8627F48D5A4}" destId="{64F642FB-D653-476D-AF18-B69C2302352A}" srcOrd="0" destOrd="0" presId="urn:microsoft.com/office/officeart/2005/8/layout/orgChart1"/>
    <dgm:cxn modelId="{384C4CA6-F94A-4A28-A276-81EE3FCC9769}" type="presOf" srcId="{659FE8CC-5089-4145-9FA7-9BBF1C883994}" destId="{8F5F1DFC-30B4-44AD-A6CF-E0C08859F1A3}" srcOrd="1" destOrd="0" presId="urn:microsoft.com/office/officeart/2005/8/layout/orgChart1"/>
    <dgm:cxn modelId="{85F7272B-382E-4274-A38A-29BE773649B1}" srcId="{C0070EDE-05EF-448F-9EBA-7F8AAA124336}" destId="{659FE8CC-5089-4145-9FA7-9BBF1C883994}" srcOrd="0" destOrd="0" parTransId="{DDFF92A9-1D72-42B7-963D-B8627F48D5A4}" sibTransId="{8AEF1CFF-8A93-4593-9565-C95C2980B112}"/>
    <dgm:cxn modelId="{BF6DC693-F552-4C44-BA02-4720E1FEAD05}" type="presParOf" srcId="{8D39EE67-3011-4CCB-9EE8-B37D62781D21}" destId="{5C9A5188-BF47-472D-A866-94323515A902}" srcOrd="0" destOrd="0" presId="urn:microsoft.com/office/officeart/2005/8/layout/orgChart1"/>
    <dgm:cxn modelId="{0ECA380B-7F28-4686-AC8A-2A3402E1EE74}" type="presParOf" srcId="{5C9A5188-BF47-472D-A866-94323515A902}" destId="{DB5B1521-DDC5-47C0-A9C1-5D2D66642AD1}" srcOrd="0" destOrd="0" presId="urn:microsoft.com/office/officeart/2005/8/layout/orgChart1"/>
    <dgm:cxn modelId="{BD0545B6-A705-4037-8ECB-8F4E20E5A409}" type="presParOf" srcId="{DB5B1521-DDC5-47C0-A9C1-5D2D66642AD1}" destId="{06C77C99-8C1D-474B-A123-988883F33D2C}" srcOrd="0" destOrd="0" presId="urn:microsoft.com/office/officeart/2005/8/layout/orgChart1"/>
    <dgm:cxn modelId="{8F7BA605-B834-46DB-903C-5FF16D3A8D5A}" type="presParOf" srcId="{DB5B1521-DDC5-47C0-A9C1-5D2D66642AD1}" destId="{388EFE14-991E-4287-A15D-E9A83E2475E8}" srcOrd="1" destOrd="0" presId="urn:microsoft.com/office/officeart/2005/8/layout/orgChart1"/>
    <dgm:cxn modelId="{B7053CEB-F900-4DB5-8FBC-58C79A16EFEF}" type="presParOf" srcId="{5C9A5188-BF47-472D-A866-94323515A902}" destId="{AA3DEAD3-42E7-43F9-BC1F-850A1D1BDFF3}" srcOrd="1" destOrd="0" presId="urn:microsoft.com/office/officeart/2005/8/layout/orgChart1"/>
    <dgm:cxn modelId="{BDA83FB5-5DDB-43BF-B518-CB788479D8FF}" type="presParOf" srcId="{AA3DEAD3-42E7-43F9-BC1F-850A1D1BDFF3}" destId="{64F642FB-D653-476D-AF18-B69C2302352A}" srcOrd="0" destOrd="0" presId="urn:microsoft.com/office/officeart/2005/8/layout/orgChart1"/>
    <dgm:cxn modelId="{F08BD700-AE66-493E-BB26-85D48D5B8883}" type="presParOf" srcId="{AA3DEAD3-42E7-43F9-BC1F-850A1D1BDFF3}" destId="{CA41434A-FF45-45F0-92FF-D43C627F70BA}" srcOrd="1" destOrd="0" presId="urn:microsoft.com/office/officeart/2005/8/layout/orgChart1"/>
    <dgm:cxn modelId="{711FAC71-C374-480B-9A7F-AC846C66D9AC}" type="presParOf" srcId="{CA41434A-FF45-45F0-92FF-D43C627F70BA}" destId="{4E099730-2941-498D-BB3D-9D5FE843F540}" srcOrd="0" destOrd="0" presId="urn:microsoft.com/office/officeart/2005/8/layout/orgChart1"/>
    <dgm:cxn modelId="{BCC590A6-708B-4F6E-A769-751D8E4F3891}" type="presParOf" srcId="{4E099730-2941-498D-BB3D-9D5FE843F540}" destId="{0F2F474A-65E5-4FBB-9B44-41B3E04E83A0}" srcOrd="0" destOrd="0" presId="urn:microsoft.com/office/officeart/2005/8/layout/orgChart1"/>
    <dgm:cxn modelId="{A57FA805-A9E3-4888-A5DC-DDF15CE8A4CD}" type="presParOf" srcId="{4E099730-2941-498D-BB3D-9D5FE843F540}" destId="{8F5F1DFC-30B4-44AD-A6CF-E0C08859F1A3}" srcOrd="1" destOrd="0" presId="urn:microsoft.com/office/officeart/2005/8/layout/orgChart1"/>
    <dgm:cxn modelId="{7867C5D2-1818-4208-84BC-C4BAEEFC1757}" type="presParOf" srcId="{CA41434A-FF45-45F0-92FF-D43C627F70BA}" destId="{AD14DA22-DA22-494C-B3E4-50EE10869006}" srcOrd="1" destOrd="0" presId="urn:microsoft.com/office/officeart/2005/8/layout/orgChart1"/>
    <dgm:cxn modelId="{6DF8C80B-E8BC-4428-9856-757E32216983}" type="presParOf" srcId="{CA41434A-FF45-45F0-92FF-D43C627F70BA}" destId="{ED846583-042A-46BE-B750-CD0206F42453}" srcOrd="2" destOrd="0" presId="urn:microsoft.com/office/officeart/2005/8/layout/orgChart1"/>
    <dgm:cxn modelId="{AF4FB791-8F6E-48AB-B8A6-F9C2A8D08937}" type="presParOf" srcId="{AA3DEAD3-42E7-43F9-BC1F-850A1D1BDFF3}" destId="{5BE0CBBD-0E2A-4798-85ED-D6A3C0C763D1}" srcOrd="2" destOrd="0" presId="urn:microsoft.com/office/officeart/2005/8/layout/orgChart1"/>
    <dgm:cxn modelId="{6F4CB7DB-D19A-4EFE-A9CA-18470C3AE6E3}" type="presParOf" srcId="{AA3DEAD3-42E7-43F9-BC1F-850A1D1BDFF3}" destId="{804000D6-C887-4176-A748-482DE5CFE9B8}" srcOrd="3" destOrd="0" presId="urn:microsoft.com/office/officeart/2005/8/layout/orgChart1"/>
    <dgm:cxn modelId="{807C6323-0447-4D70-BC6F-69942F6FFF36}" type="presParOf" srcId="{804000D6-C887-4176-A748-482DE5CFE9B8}" destId="{7BB533E3-DF43-4B57-8861-C80F55A1F5F3}" srcOrd="0" destOrd="0" presId="urn:microsoft.com/office/officeart/2005/8/layout/orgChart1"/>
    <dgm:cxn modelId="{DCE99547-7783-4492-A9D2-432C882ABEB6}" type="presParOf" srcId="{7BB533E3-DF43-4B57-8861-C80F55A1F5F3}" destId="{BA05EF22-D6AA-4C2B-A611-10747A98031B}" srcOrd="0" destOrd="0" presId="urn:microsoft.com/office/officeart/2005/8/layout/orgChart1"/>
    <dgm:cxn modelId="{1BF46E07-850B-4B15-B05B-09F083D7D576}" type="presParOf" srcId="{7BB533E3-DF43-4B57-8861-C80F55A1F5F3}" destId="{EE09E6FA-47A2-4DD5-A142-246CE226D133}" srcOrd="1" destOrd="0" presId="urn:microsoft.com/office/officeart/2005/8/layout/orgChart1"/>
    <dgm:cxn modelId="{719ACEB6-D43E-4899-ABC4-CA8E6D42DA13}" type="presParOf" srcId="{804000D6-C887-4176-A748-482DE5CFE9B8}" destId="{C4F786EA-92AE-414F-AAFC-29D6388226EB}" srcOrd="1" destOrd="0" presId="urn:microsoft.com/office/officeart/2005/8/layout/orgChart1"/>
    <dgm:cxn modelId="{1358C6AF-4FC1-43C0-BBC8-4E2DB39A9F6D}" type="presParOf" srcId="{804000D6-C887-4176-A748-482DE5CFE9B8}" destId="{453755C3-2240-4FE0-8226-FA5079C36C18}" srcOrd="2" destOrd="0" presId="urn:microsoft.com/office/officeart/2005/8/layout/orgChart1"/>
    <dgm:cxn modelId="{F623C183-AEE3-4488-8F62-C07FD915A6E6}" type="presParOf" srcId="{5C9A5188-BF47-472D-A866-94323515A902}" destId="{55AE121B-863C-4CE8-9E22-90732C67FC7E}"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3FDE57-8377-41B7-BD92-5CCCABAEE84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E1451E15-188C-4F4B-8002-895F4AA13D72}">
      <dgm:prSet phldrT="[Text]"/>
      <dgm:spPr/>
      <dgm:t>
        <a:bodyPr/>
        <a:lstStyle/>
        <a:p>
          <a:r>
            <a:rPr lang="en-US" dirty="0" smtClean="0"/>
            <a:t>Conclusive Research design</a:t>
          </a:r>
          <a:endParaRPr lang="en-US" dirty="0"/>
        </a:p>
      </dgm:t>
    </dgm:pt>
    <dgm:pt modelId="{1E8CCF8B-9F7A-4540-8A43-F4889F2F0554}" type="parTrans" cxnId="{D3488040-655D-4730-9AF3-1B7D70ABE39E}">
      <dgm:prSet/>
      <dgm:spPr/>
      <dgm:t>
        <a:bodyPr/>
        <a:lstStyle/>
        <a:p>
          <a:endParaRPr lang="en-US"/>
        </a:p>
      </dgm:t>
    </dgm:pt>
    <dgm:pt modelId="{9730E664-623F-4B40-BFE7-242D00ACE937}" type="sibTrans" cxnId="{D3488040-655D-4730-9AF3-1B7D70ABE39E}">
      <dgm:prSet/>
      <dgm:spPr/>
      <dgm:t>
        <a:bodyPr/>
        <a:lstStyle/>
        <a:p>
          <a:endParaRPr lang="en-US"/>
        </a:p>
      </dgm:t>
    </dgm:pt>
    <dgm:pt modelId="{2E688D8F-E615-46F6-A174-AAB8D4377C63}">
      <dgm:prSet phldrT="[Text]"/>
      <dgm:spPr/>
      <dgm:t>
        <a:bodyPr/>
        <a:lstStyle/>
        <a:p>
          <a:r>
            <a:rPr lang="en-US" dirty="0" smtClean="0"/>
            <a:t>Descriptive Research</a:t>
          </a:r>
          <a:endParaRPr lang="en-US" dirty="0"/>
        </a:p>
      </dgm:t>
    </dgm:pt>
    <dgm:pt modelId="{316EB354-8B2D-4053-A4F2-E9EE5586527A}" type="parTrans" cxnId="{21E7D077-B42F-4AC5-872A-36B7283CECFE}">
      <dgm:prSet/>
      <dgm:spPr/>
      <dgm:t>
        <a:bodyPr/>
        <a:lstStyle/>
        <a:p>
          <a:endParaRPr lang="en-US"/>
        </a:p>
      </dgm:t>
    </dgm:pt>
    <dgm:pt modelId="{CB9C0C00-E7FE-48AE-8164-AA01A7DEB839}" type="sibTrans" cxnId="{21E7D077-B42F-4AC5-872A-36B7283CECFE}">
      <dgm:prSet/>
      <dgm:spPr/>
      <dgm:t>
        <a:bodyPr/>
        <a:lstStyle/>
        <a:p>
          <a:endParaRPr lang="en-US"/>
        </a:p>
      </dgm:t>
    </dgm:pt>
    <dgm:pt modelId="{F543FD20-5B00-4048-9795-FF838DB30E59}">
      <dgm:prSet phldrT="[Text]"/>
      <dgm:spPr/>
      <dgm:t>
        <a:bodyPr/>
        <a:lstStyle/>
        <a:p>
          <a:r>
            <a:rPr lang="en-US" dirty="0" smtClean="0"/>
            <a:t>Cross sectional research</a:t>
          </a:r>
          <a:endParaRPr lang="en-US" dirty="0"/>
        </a:p>
      </dgm:t>
    </dgm:pt>
    <dgm:pt modelId="{F17563E0-A9B9-402E-8F4B-E1776C75D66E}" type="parTrans" cxnId="{9121E073-BC39-4DB1-9F76-EB45ECB253DF}">
      <dgm:prSet/>
      <dgm:spPr/>
      <dgm:t>
        <a:bodyPr/>
        <a:lstStyle/>
        <a:p>
          <a:endParaRPr lang="en-US"/>
        </a:p>
      </dgm:t>
    </dgm:pt>
    <dgm:pt modelId="{8EBAB230-1AAD-4B4E-9A19-DF4274981FB9}" type="sibTrans" cxnId="{9121E073-BC39-4DB1-9F76-EB45ECB253DF}">
      <dgm:prSet/>
      <dgm:spPr/>
      <dgm:t>
        <a:bodyPr/>
        <a:lstStyle/>
        <a:p>
          <a:endParaRPr lang="en-US"/>
        </a:p>
      </dgm:t>
    </dgm:pt>
    <dgm:pt modelId="{511F1620-846C-454F-BEB2-3CD6B950866D}">
      <dgm:prSet phldrT="[Text]"/>
      <dgm:spPr/>
      <dgm:t>
        <a:bodyPr/>
        <a:lstStyle/>
        <a:p>
          <a:r>
            <a:rPr lang="en-US" dirty="0" smtClean="0"/>
            <a:t>Longitudinal research</a:t>
          </a:r>
          <a:endParaRPr lang="en-US" dirty="0"/>
        </a:p>
      </dgm:t>
    </dgm:pt>
    <dgm:pt modelId="{526CEF97-41BD-4D1A-A503-ABE44F1C714A}" type="parTrans" cxnId="{5E8F01D2-4E75-472C-987C-FCDD19F322BF}">
      <dgm:prSet/>
      <dgm:spPr/>
      <dgm:t>
        <a:bodyPr/>
        <a:lstStyle/>
        <a:p>
          <a:endParaRPr lang="en-US"/>
        </a:p>
      </dgm:t>
    </dgm:pt>
    <dgm:pt modelId="{BE76635A-D511-485F-9B9B-D50B6E5A29E7}" type="sibTrans" cxnId="{5E8F01D2-4E75-472C-987C-FCDD19F322BF}">
      <dgm:prSet/>
      <dgm:spPr/>
      <dgm:t>
        <a:bodyPr/>
        <a:lstStyle/>
        <a:p>
          <a:endParaRPr lang="en-US"/>
        </a:p>
      </dgm:t>
    </dgm:pt>
    <dgm:pt modelId="{2B6A7052-9554-49F9-B417-B7974C6A98B2}">
      <dgm:prSet phldrT="[Text]"/>
      <dgm:spPr/>
      <dgm:t>
        <a:bodyPr/>
        <a:lstStyle/>
        <a:p>
          <a:r>
            <a:rPr lang="en-US" dirty="0" smtClean="0"/>
            <a:t>Causal research</a:t>
          </a:r>
          <a:endParaRPr lang="en-US" dirty="0"/>
        </a:p>
      </dgm:t>
    </dgm:pt>
    <dgm:pt modelId="{354E1837-FCBE-4AB7-B869-7326B65E160B}" type="parTrans" cxnId="{67BD3D87-735B-415F-B54F-45F6170B0104}">
      <dgm:prSet/>
      <dgm:spPr/>
      <dgm:t>
        <a:bodyPr/>
        <a:lstStyle/>
        <a:p>
          <a:endParaRPr lang="en-US"/>
        </a:p>
      </dgm:t>
    </dgm:pt>
    <dgm:pt modelId="{BB819BB9-3FE3-4448-8810-3DCB584A1B79}" type="sibTrans" cxnId="{67BD3D87-735B-415F-B54F-45F6170B0104}">
      <dgm:prSet/>
      <dgm:spPr/>
      <dgm:t>
        <a:bodyPr/>
        <a:lstStyle/>
        <a:p>
          <a:endParaRPr lang="en-US"/>
        </a:p>
      </dgm:t>
    </dgm:pt>
    <dgm:pt modelId="{B76EFDE5-9AB0-4E4F-9FE5-8EAAB00D9316}">
      <dgm:prSet/>
      <dgm:spPr/>
      <dgm:t>
        <a:bodyPr/>
        <a:lstStyle/>
        <a:p>
          <a:r>
            <a:rPr lang="en-US" dirty="0" smtClean="0"/>
            <a:t>Single cross sectional design</a:t>
          </a:r>
          <a:endParaRPr lang="en-US" dirty="0"/>
        </a:p>
      </dgm:t>
    </dgm:pt>
    <dgm:pt modelId="{E2F82FF9-AFEC-4616-A54F-78DDC8282E57}" type="parTrans" cxnId="{1266166A-0843-4754-980A-252B196BB6A5}">
      <dgm:prSet/>
      <dgm:spPr/>
      <dgm:t>
        <a:bodyPr/>
        <a:lstStyle/>
        <a:p>
          <a:endParaRPr lang="en-US"/>
        </a:p>
      </dgm:t>
    </dgm:pt>
    <dgm:pt modelId="{F893345C-1E05-49DE-8A75-25F842CC17F5}" type="sibTrans" cxnId="{1266166A-0843-4754-980A-252B196BB6A5}">
      <dgm:prSet/>
      <dgm:spPr/>
      <dgm:t>
        <a:bodyPr/>
        <a:lstStyle/>
        <a:p>
          <a:endParaRPr lang="en-US"/>
        </a:p>
      </dgm:t>
    </dgm:pt>
    <dgm:pt modelId="{A85A5FD9-C027-48C6-8BBF-146943EF8E7F}">
      <dgm:prSet/>
      <dgm:spPr/>
      <dgm:t>
        <a:bodyPr/>
        <a:lstStyle/>
        <a:p>
          <a:r>
            <a:rPr lang="en-US" dirty="0" smtClean="0"/>
            <a:t>Multiple cross sectional design</a:t>
          </a:r>
          <a:endParaRPr lang="en-US" dirty="0"/>
        </a:p>
      </dgm:t>
    </dgm:pt>
    <dgm:pt modelId="{A69F8EEF-F18E-4566-B22D-EEF18E819C1A}" type="parTrans" cxnId="{2AF84EFE-78B0-4577-A4FF-7205EEB29AD2}">
      <dgm:prSet/>
      <dgm:spPr/>
      <dgm:t>
        <a:bodyPr/>
        <a:lstStyle/>
        <a:p>
          <a:endParaRPr lang="en-US"/>
        </a:p>
      </dgm:t>
    </dgm:pt>
    <dgm:pt modelId="{A882D6EA-29CB-4546-A713-FFE6B09F0D0C}" type="sibTrans" cxnId="{2AF84EFE-78B0-4577-A4FF-7205EEB29AD2}">
      <dgm:prSet/>
      <dgm:spPr/>
      <dgm:t>
        <a:bodyPr/>
        <a:lstStyle/>
        <a:p>
          <a:endParaRPr lang="en-US"/>
        </a:p>
      </dgm:t>
    </dgm:pt>
    <dgm:pt modelId="{33EE5E3D-299A-4AB6-BCBE-C29458620F90}" type="pres">
      <dgm:prSet presAssocID="{F03FDE57-8377-41B7-BD92-5CCCABAEE84E}" presName="hierChild1" presStyleCnt="0">
        <dgm:presLayoutVars>
          <dgm:chPref val="1"/>
          <dgm:dir/>
          <dgm:animOne val="branch"/>
          <dgm:animLvl val="lvl"/>
          <dgm:resizeHandles/>
        </dgm:presLayoutVars>
      </dgm:prSet>
      <dgm:spPr/>
      <dgm:t>
        <a:bodyPr/>
        <a:lstStyle/>
        <a:p>
          <a:endParaRPr lang="en-US"/>
        </a:p>
      </dgm:t>
    </dgm:pt>
    <dgm:pt modelId="{5CC1F30C-1AA7-4141-9A2A-6CD7B1EA8D03}" type="pres">
      <dgm:prSet presAssocID="{E1451E15-188C-4F4B-8002-895F4AA13D72}" presName="hierRoot1" presStyleCnt="0"/>
      <dgm:spPr/>
    </dgm:pt>
    <dgm:pt modelId="{ABC99C6B-2673-4E53-812F-BBB8D25D431A}" type="pres">
      <dgm:prSet presAssocID="{E1451E15-188C-4F4B-8002-895F4AA13D72}" presName="composite" presStyleCnt="0"/>
      <dgm:spPr/>
    </dgm:pt>
    <dgm:pt modelId="{1B691EA9-FA46-4061-94AB-99E7FBCC831D}" type="pres">
      <dgm:prSet presAssocID="{E1451E15-188C-4F4B-8002-895F4AA13D72}" presName="background" presStyleLbl="node0" presStyleIdx="0" presStyleCnt="1"/>
      <dgm:spPr/>
    </dgm:pt>
    <dgm:pt modelId="{F2E0D932-2625-4136-AD1A-0184353E7797}" type="pres">
      <dgm:prSet presAssocID="{E1451E15-188C-4F4B-8002-895F4AA13D72}" presName="text" presStyleLbl="fgAcc0" presStyleIdx="0" presStyleCnt="1">
        <dgm:presLayoutVars>
          <dgm:chPref val="3"/>
        </dgm:presLayoutVars>
      </dgm:prSet>
      <dgm:spPr/>
      <dgm:t>
        <a:bodyPr/>
        <a:lstStyle/>
        <a:p>
          <a:endParaRPr lang="en-US"/>
        </a:p>
      </dgm:t>
    </dgm:pt>
    <dgm:pt modelId="{D1D68395-7D7F-4AC7-9A35-288B5231BC99}" type="pres">
      <dgm:prSet presAssocID="{E1451E15-188C-4F4B-8002-895F4AA13D72}" presName="hierChild2" presStyleCnt="0"/>
      <dgm:spPr/>
    </dgm:pt>
    <dgm:pt modelId="{7D5A0C17-8786-4EDE-89D3-9C51E185A8ED}" type="pres">
      <dgm:prSet presAssocID="{316EB354-8B2D-4053-A4F2-E9EE5586527A}" presName="Name10" presStyleLbl="parChTrans1D2" presStyleIdx="0" presStyleCnt="2"/>
      <dgm:spPr/>
      <dgm:t>
        <a:bodyPr/>
        <a:lstStyle/>
        <a:p>
          <a:endParaRPr lang="en-US"/>
        </a:p>
      </dgm:t>
    </dgm:pt>
    <dgm:pt modelId="{2D636B58-0BD2-4944-809A-0DB0F1AE0242}" type="pres">
      <dgm:prSet presAssocID="{2E688D8F-E615-46F6-A174-AAB8D4377C63}" presName="hierRoot2" presStyleCnt="0"/>
      <dgm:spPr/>
    </dgm:pt>
    <dgm:pt modelId="{66674BC0-C3C4-4E59-9AB1-1363FB2E9F83}" type="pres">
      <dgm:prSet presAssocID="{2E688D8F-E615-46F6-A174-AAB8D4377C63}" presName="composite2" presStyleCnt="0"/>
      <dgm:spPr/>
    </dgm:pt>
    <dgm:pt modelId="{76104A11-7031-4BF8-B1EA-69D45278E7E3}" type="pres">
      <dgm:prSet presAssocID="{2E688D8F-E615-46F6-A174-AAB8D4377C63}" presName="background2" presStyleLbl="node2" presStyleIdx="0" presStyleCnt="2"/>
      <dgm:spPr/>
    </dgm:pt>
    <dgm:pt modelId="{24B69DA3-4DE8-4F04-A636-128A796D5F7B}" type="pres">
      <dgm:prSet presAssocID="{2E688D8F-E615-46F6-A174-AAB8D4377C63}" presName="text2" presStyleLbl="fgAcc2" presStyleIdx="0" presStyleCnt="2">
        <dgm:presLayoutVars>
          <dgm:chPref val="3"/>
        </dgm:presLayoutVars>
      </dgm:prSet>
      <dgm:spPr/>
      <dgm:t>
        <a:bodyPr/>
        <a:lstStyle/>
        <a:p>
          <a:endParaRPr lang="en-US"/>
        </a:p>
      </dgm:t>
    </dgm:pt>
    <dgm:pt modelId="{2ED16A5B-F95E-4CFF-8ECF-275884D46E87}" type="pres">
      <dgm:prSet presAssocID="{2E688D8F-E615-46F6-A174-AAB8D4377C63}" presName="hierChild3" presStyleCnt="0"/>
      <dgm:spPr/>
    </dgm:pt>
    <dgm:pt modelId="{42EE7986-FF55-4B24-AC1F-969865D15844}" type="pres">
      <dgm:prSet presAssocID="{F17563E0-A9B9-402E-8F4B-E1776C75D66E}" presName="Name17" presStyleLbl="parChTrans1D3" presStyleIdx="0" presStyleCnt="2"/>
      <dgm:spPr/>
      <dgm:t>
        <a:bodyPr/>
        <a:lstStyle/>
        <a:p>
          <a:endParaRPr lang="en-US"/>
        </a:p>
      </dgm:t>
    </dgm:pt>
    <dgm:pt modelId="{7A48B655-E387-4251-B08A-3815F5B649F5}" type="pres">
      <dgm:prSet presAssocID="{F543FD20-5B00-4048-9795-FF838DB30E59}" presName="hierRoot3" presStyleCnt="0"/>
      <dgm:spPr/>
    </dgm:pt>
    <dgm:pt modelId="{12B0F96E-16DC-4E91-8321-B8ABE356C1A2}" type="pres">
      <dgm:prSet presAssocID="{F543FD20-5B00-4048-9795-FF838DB30E59}" presName="composite3" presStyleCnt="0"/>
      <dgm:spPr/>
    </dgm:pt>
    <dgm:pt modelId="{B8ABC098-1F15-423D-8CD8-2DD357669AC0}" type="pres">
      <dgm:prSet presAssocID="{F543FD20-5B00-4048-9795-FF838DB30E59}" presName="background3" presStyleLbl="node3" presStyleIdx="0" presStyleCnt="2"/>
      <dgm:spPr/>
    </dgm:pt>
    <dgm:pt modelId="{088A59E9-47C7-4A3F-9CE0-B3786BFC1112}" type="pres">
      <dgm:prSet presAssocID="{F543FD20-5B00-4048-9795-FF838DB30E59}" presName="text3" presStyleLbl="fgAcc3" presStyleIdx="0" presStyleCnt="2">
        <dgm:presLayoutVars>
          <dgm:chPref val="3"/>
        </dgm:presLayoutVars>
      </dgm:prSet>
      <dgm:spPr/>
      <dgm:t>
        <a:bodyPr/>
        <a:lstStyle/>
        <a:p>
          <a:endParaRPr lang="en-US"/>
        </a:p>
      </dgm:t>
    </dgm:pt>
    <dgm:pt modelId="{912C6EC1-55EF-44B9-9EB2-E19BEDF671BF}" type="pres">
      <dgm:prSet presAssocID="{F543FD20-5B00-4048-9795-FF838DB30E59}" presName="hierChild4" presStyleCnt="0"/>
      <dgm:spPr/>
    </dgm:pt>
    <dgm:pt modelId="{3E55425C-9FCF-4A57-A231-D4D6E5031136}" type="pres">
      <dgm:prSet presAssocID="{E2F82FF9-AFEC-4616-A54F-78DDC8282E57}" presName="Name23" presStyleLbl="parChTrans1D4" presStyleIdx="0" presStyleCnt="2"/>
      <dgm:spPr/>
      <dgm:t>
        <a:bodyPr/>
        <a:lstStyle/>
        <a:p>
          <a:endParaRPr lang="en-US"/>
        </a:p>
      </dgm:t>
    </dgm:pt>
    <dgm:pt modelId="{DB5254FE-227E-4D7B-A4A3-45B1DBA01129}" type="pres">
      <dgm:prSet presAssocID="{B76EFDE5-9AB0-4E4F-9FE5-8EAAB00D9316}" presName="hierRoot4" presStyleCnt="0"/>
      <dgm:spPr/>
    </dgm:pt>
    <dgm:pt modelId="{9625C11A-A895-408A-A084-6CA847BAF95A}" type="pres">
      <dgm:prSet presAssocID="{B76EFDE5-9AB0-4E4F-9FE5-8EAAB00D9316}" presName="composite4" presStyleCnt="0"/>
      <dgm:spPr/>
    </dgm:pt>
    <dgm:pt modelId="{F53E340A-3D6B-48C2-96A5-8A6C9D3C5423}" type="pres">
      <dgm:prSet presAssocID="{B76EFDE5-9AB0-4E4F-9FE5-8EAAB00D9316}" presName="background4" presStyleLbl="node4" presStyleIdx="0" presStyleCnt="2"/>
      <dgm:spPr/>
    </dgm:pt>
    <dgm:pt modelId="{B2A2EE69-831D-409D-A4F5-8936C2C698E4}" type="pres">
      <dgm:prSet presAssocID="{B76EFDE5-9AB0-4E4F-9FE5-8EAAB00D9316}" presName="text4" presStyleLbl="fgAcc4" presStyleIdx="0" presStyleCnt="2">
        <dgm:presLayoutVars>
          <dgm:chPref val="3"/>
        </dgm:presLayoutVars>
      </dgm:prSet>
      <dgm:spPr/>
      <dgm:t>
        <a:bodyPr/>
        <a:lstStyle/>
        <a:p>
          <a:endParaRPr lang="en-US"/>
        </a:p>
      </dgm:t>
    </dgm:pt>
    <dgm:pt modelId="{E12FB1E2-EF69-45A4-98EE-FE6C031D7782}" type="pres">
      <dgm:prSet presAssocID="{B76EFDE5-9AB0-4E4F-9FE5-8EAAB00D9316}" presName="hierChild5" presStyleCnt="0"/>
      <dgm:spPr/>
    </dgm:pt>
    <dgm:pt modelId="{DCF2FA9E-A124-4347-B448-95A93A385A44}" type="pres">
      <dgm:prSet presAssocID="{A69F8EEF-F18E-4566-B22D-EEF18E819C1A}" presName="Name23" presStyleLbl="parChTrans1D4" presStyleIdx="1" presStyleCnt="2"/>
      <dgm:spPr/>
      <dgm:t>
        <a:bodyPr/>
        <a:lstStyle/>
        <a:p>
          <a:endParaRPr lang="en-US"/>
        </a:p>
      </dgm:t>
    </dgm:pt>
    <dgm:pt modelId="{70481F01-1CAA-4FBD-8855-A3584AD87215}" type="pres">
      <dgm:prSet presAssocID="{A85A5FD9-C027-48C6-8BBF-146943EF8E7F}" presName="hierRoot4" presStyleCnt="0"/>
      <dgm:spPr/>
    </dgm:pt>
    <dgm:pt modelId="{A4A32C38-E203-431A-B856-E99E600310A1}" type="pres">
      <dgm:prSet presAssocID="{A85A5FD9-C027-48C6-8BBF-146943EF8E7F}" presName="composite4" presStyleCnt="0"/>
      <dgm:spPr/>
    </dgm:pt>
    <dgm:pt modelId="{35DE6354-D48B-4574-B6C0-ECAEAC75B4F5}" type="pres">
      <dgm:prSet presAssocID="{A85A5FD9-C027-48C6-8BBF-146943EF8E7F}" presName="background4" presStyleLbl="node4" presStyleIdx="1" presStyleCnt="2"/>
      <dgm:spPr/>
    </dgm:pt>
    <dgm:pt modelId="{884CA0F5-8F96-4711-B4E5-5A515DBE3EA8}" type="pres">
      <dgm:prSet presAssocID="{A85A5FD9-C027-48C6-8BBF-146943EF8E7F}" presName="text4" presStyleLbl="fgAcc4" presStyleIdx="1" presStyleCnt="2">
        <dgm:presLayoutVars>
          <dgm:chPref val="3"/>
        </dgm:presLayoutVars>
      </dgm:prSet>
      <dgm:spPr/>
      <dgm:t>
        <a:bodyPr/>
        <a:lstStyle/>
        <a:p>
          <a:endParaRPr lang="en-US"/>
        </a:p>
      </dgm:t>
    </dgm:pt>
    <dgm:pt modelId="{DB1D1B01-EBF3-480F-B9A0-EFCED31D25B0}" type="pres">
      <dgm:prSet presAssocID="{A85A5FD9-C027-48C6-8BBF-146943EF8E7F}" presName="hierChild5" presStyleCnt="0"/>
      <dgm:spPr/>
    </dgm:pt>
    <dgm:pt modelId="{D48EA716-0C9E-4D14-B5AD-092B37F7DDDB}" type="pres">
      <dgm:prSet presAssocID="{526CEF97-41BD-4D1A-A503-ABE44F1C714A}" presName="Name17" presStyleLbl="parChTrans1D3" presStyleIdx="1" presStyleCnt="2"/>
      <dgm:spPr/>
      <dgm:t>
        <a:bodyPr/>
        <a:lstStyle/>
        <a:p>
          <a:endParaRPr lang="en-US"/>
        </a:p>
      </dgm:t>
    </dgm:pt>
    <dgm:pt modelId="{B7D7233E-5513-4B6C-9183-4CD5FBA2FE63}" type="pres">
      <dgm:prSet presAssocID="{511F1620-846C-454F-BEB2-3CD6B950866D}" presName="hierRoot3" presStyleCnt="0"/>
      <dgm:spPr/>
    </dgm:pt>
    <dgm:pt modelId="{11A7A27D-5FDB-4C8F-AB0F-9A30351FAFAF}" type="pres">
      <dgm:prSet presAssocID="{511F1620-846C-454F-BEB2-3CD6B950866D}" presName="composite3" presStyleCnt="0"/>
      <dgm:spPr/>
    </dgm:pt>
    <dgm:pt modelId="{E7ADB3C7-71D1-4C36-867E-FC7F98CC2A48}" type="pres">
      <dgm:prSet presAssocID="{511F1620-846C-454F-BEB2-3CD6B950866D}" presName="background3" presStyleLbl="node3" presStyleIdx="1" presStyleCnt="2"/>
      <dgm:spPr/>
    </dgm:pt>
    <dgm:pt modelId="{C4D62D78-9A90-4E12-B333-3E6CDF3CEA5D}" type="pres">
      <dgm:prSet presAssocID="{511F1620-846C-454F-BEB2-3CD6B950866D}" presName="text3" presStyleLbl="fgAcc3" presStyleIdx="1" presStyleCnt="2">
        <dgm:presLayoutVars>
          <dgm:chPref val="3"/>
        </dgm:presLayoutVars>
      </dgm:prSet>
      <dgm:spPr/>
      <dgm:t>
        <a:bodyPr/>
        <a:lstStyle/>
        <a:p>
          <a:endParaRPr lang="en-US"/>
        </a:p>
      </dgm:t>
    </dgm:pt>
    <dgm:pt modelId="{DF907191-3A2B-49DD-8310-FA8160A64766}" type="pres">
      <dgm:prSet presAssocID="{511F1620-846C-454F-BEB2-3CD6B950866D}" presName="hierChild4" presStyleCnt="0"/>
      <dgm:spPr/>
    </dgm:pt>
    <dgm:pt modelId="{7931C2AC-06DA-445A-BDE6-023FD6A42BE8}" type="pres">
      <dgm:prSet presAssocID="{354E1837-FCBE-4AB7-B869-7326B65E160B}" presName="Name10" presStyleLbl="parChTrans1D2" presStyleIdx="1" presStyleCnt="2"/>
      <dgm:spPr/>
      <dgm:t>
        <a:bodyPr/>
        <a:lstStyle/>
        <a:p>
          <a:endParaRPr lang="en-US"/>
        </a:p>
      </dgm:t>
    </dgm:pt>
    <dgm:pt modelId="{6F41DF37-E657-469E-BD88-F5A94086AC9A}" type="pres">
      <dgm:prSet presAssocID="{2B6A7052-9554-49F9-B417-B7974C6A98B2}" presName="hierRoot2" presStyleCnt="0"/>
      <dgm:spPr/>
    </dgm:pt>
    <dgm:pt modelId="{3F31BECC-8454-4984-8431-A8B916EF355A}" type="pres">
      <dgm:prSet presAssocID="{2B6A7052-9554-49F9-B417-B7974C6A98B2}" presName="composite2" presStyleCnt="0"/>
      <dgm:spPr/>
    </dgm:pt>
    <dgm:pt modelId="{9440DB44-5CEB-4235-9842-90010AD1D442}" type="pres">
      <dgm:prSet presAssocID="{2B6A7052-9554-49F9-B417-B7974C6A98B2}" presName="background2" presStyleLbl="node2" presStyleIdx="1" presStyleCnt="2"/>
      <dgm:spPr/>
    </dgm:pt>
    <dgm:pt modelId="{DE22FE6F-A7D5-4DFB-A5F7-3DC150BA6833}" type="pres">
      <dgm:prSet presAssocID="{2B6A7052-9554-49F9-B417-B7974C6A98B2}" presName="text2" presStyleLbl="fgAcc2" presStyleIdx="1" presStyleCnt="2">
        <dgm:presLayoutVars>
          <dgm:chPref val="3"/>
        </dgm:presLayoutVars>
      </dgm:prSet>
      <dgm:spPr/>
      <dgm:t>
        <a:bodyPr/>
        <a:lstStyle/>
        <a:p>
          <a:endParaRPr lang="en-US"/>
        </a:p>
      </dgm:t>
    </dgm:pt>
    <dgm:pt modelId="{FD67C91C-DC26-4335-859F-B6A699A1E3DF}" type="pres">
      <dgm:prSet presAssocID="{2B6A7052-9554-49F9-B417-B7974C6A98B2}" presName="hierChild3" presStyleCnt="0"/>
      <dgm:spPr/>
    </dgm:pt>
  </dgm:ptLst>
  <dgm:cxnLst>
    <dgm:cxn modelId="{6F901934-6B48-48C0-B6B6-9FF4062CB7AF}" type="presOf" srcId="{A69F8EEF-F18E-4566-B22D-EEF18E819C1A}" destId="{DCF2FA9E-A124-4347-B448-95A93A385A44}" srcOrd="0" destOrd="0" presId="urn:microsoft.com/office/officeart/2005/8/layout/hierarchy1"/>
    <dgm:cxn modelId="{9F63BAAE-4641-43E5-AD6C-087BDEEA2938}" type="presOf" srcId="{511F1620-846C-454F-BEB2-3CD6B950866D}" destId="{C4D62D78-9A90-4E12-B333-3E6CDF3CEA5D}" srcOrd="0" destOrd="0" presId="urn:microsoft.com/office/officeart/2005/8/layout/hierarchy1"/>
    <dgm:cxn modelId="{F7624F0A-E959-4A96-BB1D-10FAE19799AB}" type="presOf" srcId="{E2F82FF9-AFEC-4616-A54F-78DDC8282E57}" destId="{3E55425C-9FCF-4A57-A231-D4D6E5031136}" srcOrd="0" destOrd="0" presId="urn:microsoft.com/office/officeart/2005/8/layout/hierarchy1"/>
    <dgm:cxn modelId="{91035BB6-F7EA-4CCB-828B-A9D8C4600E35}" type="presOf" srcId="{B76EFDE5-9AB0-4E4F-9FE5-8EAAB00D9316}" destId="{B2A2EE69-831D-409D-A4F5-8936C2C698E4}" srcOrd="0" destOrd="0" presId="urn:microsoft.com/office/officeart/2005/8/layout/hierarchy1"/>
    <dgm:cxn modelId="{D3488040-655D-4730-9AF3-1B7D70ABE39E}" srcId="{F03FDE57-8377-41B7-BD92-5CCCABAEE84E}" destId="{E1451E15-188C-4F4B-8002-895F4AA13D72}" srcOrd="0" destOrd="0" parTransId="{1E8CCF8B-9F7A-4540-8A43-F4889F2F0554}" sibTransId="{9730E664-623F-4B40-BFE7-242D00ACE937}"/>
    <dgm:cxn modelId="{21E7D077-B42F-4AC5-872A-36B7283CECFE}" srcId="{E1451E15-188C-4F4B-8002-895F4AA13D72}" destId="{2E688D8F-E615-46F6-A174-AAB8D4377C63}" srcOrd="0" destOrd="0" parTransId="{316EB354-8B2D-4053-A4F2-E9EE5586527A}" sibTransId="{CB9C0C00-E7FE-48AE-8164-AA01A7DEB839}"/>
    <dgm:cxn modelId="{13999046-72E2-4F92-B9DB-29EC026B1928}" type="presOf" srcId="{316EB354-8B2D-4053-A4F2-E9EE5586527A}" destId="{7D5A0C17-8786-4EDE-89D3-9C51E185A8ED}" srcOrd="0" destOrd="0" presId="urn:microsoft.com/office/officeart/2005/8/layout/hierarchy1"/>
    <dgm:cxn modelId="{E738A767-D4B9-4F18-92B4-5FBDB2AC8DDF}" type="presOf" srcId="{526CEF97-41BD-4D1A-A503-ABE44F1C714A}" destId="{D48EA716-0C9E-4D14-B5AD-092B37F7DDDB}" srcOrd="0" destOrd="0" presId="urn:microsoft.com/office/officeart/2005/8/layout/hierarchy1"/>
    <dgm:cxn modelId="{9121E073-BC39-4DB1-9F76-EB45ECB253DF}" srcId="{2E688D8F-E615-46F6-A174-AAB8D4377C63}" destId="{F543FD20-5B00-4048-9795-FF838DB30E59}" srcOrd="0" destOrd="0" parTransId="{F17563E0-A9B9-402E-8F4B-E1776C75D66E}" sibTransId="{8EBAB230-1AAD-4B4E-9A19-DF4274981FB9}"/>
    <dgm:cxn modelId="{53BAF430-39EB-469F-BE2E-54765A5BD795}" type="presOf" srcId="{A85A5FD9-C027-48C6-8BBF-146943EF8E7F}" destId="{884CA0F5-8F96-4711-B4E5-5A515DBE3EA8}" srcOrd="0" destOrd="0" presId="urn:microsoft.com/office/officeart/2005/8/layout/hierarchy1"/>
    <dgm:cxn modelId="{1266166A-0843-4754-980A-252B196BB6A5}" srcId="{F543FD20-5B00-4048-9795-FF838DB30E59}" destId="{B76EFDE5-9AB0-4E4F-9FE5-8EAAB00D9316}" srcOrd="0" destOrd="0" parTransId="{E2F82FF9-AFEC-4616-A54F-78DDC8282E57}" sibTransId="{F893345C-1E05-49DE-8A75-25F842CC17F5}"/>
    <dgm:cxn modelId="{904FC313-9208-4A2F-8A16-C60C3CF03669}" type="presOf" srcId="{F03FDE57-8377-41B7-BD92-5CCCABAEE84E}" destId="{33EE5E3D-299A-4AB6-BCBE-C29458620F90}" srcOrd="0" destOrd="0" presId="urn:microsoft.com/office/officeart/2005/8/layout/hierarchy1"/>
    <dgm:cxn modelId="{A1CEB604-8C7B-42E4-8838-9BE0D06894CD}" type="presOf" srcId="{E1451E15-188C-4F4B-8002-895F4AA13D72}" destId="{F2E0D932-2625-4136-AD1A-0184353E7797}" srcOrd="0" destOrd="0" presId="urn:microsoft.com/office/officeart/2005/8/layout/hierarchy1"/>
    <dgm:cxn modelId="{E85CF2FA-E1FC-4ED2-997A-ABFFFBFA16F0}" type="presOf" srcId="{2B6A7052-9554-49F9-B417-B7974C6A98B2}" destId="{DE22FE6F-A7D5-4DFB-A5F7-3DC150BA6833}" srcOrd="0" destOrd="0" presId="urn:microsoft.com/office/officeart/2005/8/layout/hierarchy1"/>
    <dgm:cxn modelId="{5E8F01D2-4E75-472C-987C-FCDD19F322BF}" srcId="{2E688D8F-E615-46F6-A174-AAB8D4377C63}" destId="{511F1620-846C-454F-BEB2-3CD6B950866D}" srcOrd="1" destOrd="0" parTransId="{526CEF97-41BD-4D1A-A503-ABE44F1C714A}" sibTransId="{BE76635A-D511-485F-9B9B-D50B6E5A29E7}"/>
    <dgm:cxn modelId="{53DB9405-9A7E-4ED4-8B25-6F21F5D23068}" type="presOf" srcId="{F543FD20-5B00-4048-9795-FF838DB30E59}" destId="{088A59E9-47C7-4A3F-9CE0-B3786BFC1112}" srcOrd="0" destOrd="0" presId="urn:microsoft.com/office/officeart/2005/8/layout/hierarchy1"/>
    <dgm:cxn modelId="{E79A4FEC-A307-40D2-BE4C-5EC47E466FE8}" type="presOf" srcId="{354E1837-FCBE-4AB7-B869-7326B65E160B}" destId="{7931C2AC-06DA-445A-BDE6-023FD6A42BE8}" srcOrd="0" destOrd="0" presId="urn:microsoft.com/office/officeart/2005/8/layout/hierarchy1"/>
    <dgm:cxn modelId="{67BD3D87-735B-415F-B54F-45F6170B0104}" srcId="{E1451E15-188C-4F4B-8002-895F4AA13D72}" destId="{2B6A7052-9554-49F9-B417-B7974C6A98B2}" srcOrd="1" destOrd="0" parTransId="{354E1837-FCBE-4AB7-B869-7326B65E160B}" sibTransId="{BB819BB9-3FE3-4448-8810-3DCB584A1B79}"/>
    <dgm:cxn modelId="{2AF84EFE-78B0-4577-A4FF-7205EEB29AD2}" srcId="{F543FD20-5B00-4048-9795-FF838DB30E59}" destId="{A85A5FD9-C027-48C6-8BBF-146943EF8E7F}" srcOrd="1" destOrd="0" parTransId="{A69F8EEF-F18E-4566-B22D-EEF18E819C1A}" sibTransId="{A882D6EA-29CB-4546-A713-FFE6B09F0D0C}"/>
    <dgm:cxn modelId="{247677BB-4AA5-4EEB-A702-0A03C0946645}" type="presOf" srcId="{F17563E0-A9B9-402E-8F4B-E1776C75D66E}" destId="{42EE7986-FF55-4B24-AC1F-969865D15844}" srcOrd="0" destOrd="0" presId="urn:microsoft.com/office/officeart/2005/8/layout/hierarchy1"/>
    <dgm:cxn modelId="{901D51BD-FD83-44F1-91C6-D1D6416458AA}" type="presOf" srcId="{2E688D8F-E615-46F6-A174-AAB8D4377C63}" destId="{24B69DA3-4DE8-4F04-A636-128A796D5F7B}" srcOrd="0" destOrd="0" presId="urn:microsoft.com/office/officeart/2005/8/layout/hierarchy1"/>
    <dgm:cxn modelId="{4E3EAE53-DB30-4C9D-A849-79D987D13EEE}" type="presParOf" srcId="{33EE5E3D-299A-4AB6-BCBE-C29458620F90}" destId="{5CC1F30C-1AA7-4141-9A2A-6CD7B1EA8D03}" srcOrd="0" destOrd="0" presId="urn:microsoft.com/office/officeart/2005/8/layout/hierarchy1"/>
    <dgm:cxn modelId="{D00EA2C4-7A8E-49E3-9D98-8B39077EF94F}" type="presParOf" srcId="{5CC1F30C-1AA7-4141-9A2A-6CD7B1EA8D03}" destId="{ABC99C6B-2673-4E53-812F-BBB8D25D431A}" srcOrd="0" destOrd="0" presId="urn:microsoft.com/office/officeart/2005/8/layout/hierarchy1"/>
    <dgm:cxn modelId="{A023D5E6-6DAF-448B-A74F-7E86A21F50B8}" type="presParOf" srcId="{ABC99C6B-2673-4E53-812F-BBB8D25D431A}" destId="{1B691EA9-FA46-4061-94AB-99E7FBCC831D}" srcOrd="0" destOrd="0" presId="urn:microsoft.com/office/officeart/2005/8/layout/hierarchy1"/>
    <dgm:cxn modelId="{F85C897D-1815-4D2B-ACB6-82769E1CBBBF}" type="presParOf" srcId="{ABC99C6B-2673-4E53-812F-BBB8D25D431A}" destId="{F2E0D932-2625-4136-AD1A-0184353E7797}" srcOrd="1" destOrd="0" presId="urn:microsoft.com/office/officeart/2005/8/layout/hierarchy1"/>
    <dgm:cxn modelId="{9CD81F3F-1A5B-45BC-810C-DC85F0CDE031}" type="presParOf" srcId="{5CC1F30C-1AA7-4141-9A2A-6CD7B1EA8D03}" destId="{D1D68395-7D7F-4AC7-9A35-288B5231BC99}" srcOrd="1" destOrd="0" presId="urn:microsoft.com/office/officeart/2005/8/layout/hierarchy1"/>
    <dgm:cxn modelId="{0E92CFAB-DBFC-40FB-B824-3107957DE1E9}" type="presParOf" srcId="{D1D68395-7D7F-4AC7-9A35-288B5231BC99}" destId="{7D5A0C17-8786-4EDE-89D3-9C51E185A8ED}" srcOrd="0" destOrd="0" presId="urn:microsoft.com/office/officeart/2005/8/layout/hierarchy1"/>
    <dgm:cxn modelId="{1A9EFBC5-727B-4630-BC9F-B680ED0E86A8}" type="presParOf" srcId="{D1D68395-7D7F-4AC7-9A35-288B5231BC99}" destId="{2D636B58-0BD2-4944-809A-0DB0F1AE0242}" srcOrd="1" destOrd="0" presId="urn:microsoft.com/office/officeart/2005/8/layout/hierarchy1"/>
    <dgm:cxn modelId="{B5DD8663-31E3-42B3-9AD5-EF59B7326F69}" type="presParOf" srcId="{2D636B58-0BD2-4944-809A-0DB0F1AE0242}" destId="{66674BC0-C3C4-4E59-9AB1-1363FB2E9F83}" srcOrd="0" destOrd="0" presId="urn:microsoft.com/office/officeart/2005/8/layout/hierarchy1"/>
    <dgm:cxn modelId="{A9876775-2E3B-4ADB-9C4C-7B7F4B1FC3B0}" type="presParOf" srcId="{66674BC0-C3C4-4E59-9AB1-1363FB2E9F83}" destId="{76104A11-7031-4BF8-B1EA-69D45278E7E3}" srcOrd="0" destOrd="0" presId="urn:microsoft.com/office/officeart/2005/8/layout/hierarchy1"/>
    <dgm:cxn modelId="{D7A80BEC-B63C-43DE-9521-C0AD80410B37}" type="presParOf" srcId="{66674BC0-C3C4-4E59-9AB1-1363FB2E9F83}" destId="{24B69DA3-4DE8-4F04-A636-128A796D5F7B}" srcOrd="1" destOrd="0" presId="urn:microsoft.com/office/officeart/2005/8/layout/hierarchy1"/>
    <dgm:cxn modelId="{2C0F6504-E5E7-4BD4-BC5A-290FAC4AB00D}" type="presParOf" srcId="{2D636B58-0BD2-4944-809A-0DB0F1AE0242}" destId="{2ED16A5B-F95E-4CFF-8ECF-275884D46E87}" srcOrd="1" destOrd="0" presId="urn:microsoft.com/office/officeart/2005/8/layout/hierarchy1"/>
    <dgm:cxn modelId="{E3B27181-CEAD-4909-B999-5082B9CD3A26}" type="presParOf" srcId="{2ED16A5B-F95E-4CFF-8ECF-275884D46E87}" destId="{42EE7986-FF55-4B24-AC1F-969865D15844}" srcOrd="0" destOrd="0" presId="urn:microsoft.com/office/officeart/2005/8/layout/hierarchy1"/>
    <dgm:cxn modelId="{D28262AA-C8A2-49FA-B6C3-7859D66D9BB1}" type="presParOf" srcId="{2ED16A5B-F95E-4CFF-8ECF-275884D46E87}" destId="{7A48B655-E387-4251-B08A-3815F5B649F5}" srcOrd="1" destOrd="0" presId="urn:microsoft.com/office/officeart/2005/8/layout/hierarchy1"/>
    <dgm:cxn modelId="{874ABC8E-347E-46D9-9746-3E9933995DAD}" type="presParOf" srcId="{7A48B655-E387-4251-B08A-3815F5B649F5}" destId="{12B0F96E-16DC-4E91-8321-B8ABE356C1A2}" srcOrd="0" destOrd="0" presId="urn:microsoft.com/office/officeart/2005/8/layout/hierarchy1"/>
    <dgm:cxn modelId="{E7B8EA35-640D-4E2E-8ED4-9683D8DE0332}" type="presParOf" srcId="{12B0F96E-16DC-4E91-8321-B8ABE356C1A2}" destId="{B8ABC098-1F15-423D-8CD8-2DD357669AC0}" srcOrd="0" destOrd="0" presId="urn:microsoft.com/office/officeart/2005/8/layout/hierarchy1"/>
    <dgm:cxn modelId="{C612537D-2C8F-466E-B95E-757B48BBF843}" type="presParOf" srcId="{12B0F96E-16DC-4E91-8321-B8ABE356C1A2}" destId="{088A59E9-47C7-4A3F-9CE0-B3786BFC1112}" srcOrd="1" destOrd="0" presId="urn:microsoft.com/office/officeart/2005/8/layout/hierarchy1"/>
    <dgm:cxn modelId="{F1486E1C-F950-4939-BDAD-D9E56B53B0DF}" type="presParOf" srcId="{7A48B655-E387-4251-B08A-3815F5B649F5}" destId="{912C6EC1-55EF-44B9-9EB2-E19BEDF671BF}" srcOrd="1" destOrd="0" presId="urn:microsoft.com/office/officeart/2005/8/layout/hierarchy1"/>
    <dgm:cxn modelId="{8D442697-57AF-451F-9CD5-995010B758BC}" type="presParOf" srcId="{912C6EC1-55EF-44B9-9EB2-E19BEDF671BF}" destId="{3E55425C-9FCF-4A57-A231-D4D6E5031136}" srcOrd="0" destOrd="0" presId="urn:microsoft.com/office/officeart/2005/8/layout/hierarchy1"/>
    <dgm:cxn modelId="{0310D981-F979-420A-9FC1-CEDAAC0AEA86}" type="presParOf" srcId="{912C6EC1-55EF-44B9-9EB2-E19BEDF671BF}" destId="{DB5254FE-227E-4D7B-A4A3-45B1DBA01129}" srcOrd="1" destOrd="0" presId="urn:microsoft.com/office/officeart/2005/8/layout/hierarchy1"/>
    <dgm:cxn modelId="{EAAC37EA-F981-49D4-90CF-A21AB0FAB2E7}" type="presParOf" srcId="{DB5254FE-227E-4D7B-A4A3-45B1DBA01129}" destId="{9625C11A-A895-408A-A084-6CA847BAF95A}" srcOrd="0" destOrd="0" presId="urn:microsoft.com/office/officeart/2005/8/layout/hierarchy1"/>
    <dgm:cxn modelId="{0E10E04C-263E-49A1-8510-805482BCB8FB}" type="presParOf" srcId="{9625C11A-A895-408A-A084-6CA847BAF95A}" destId="{F53E340A-3D6B-48C2-96A5-8A6C9D3C5423}" srcOrd="0" destOrd="0" presId="urn:microsoft.com/office/officeart/2005/8/layout/hierarchy1"/>
    <dgm:cxn modelId="{CE0CFCD5-38CA-460A-AEFA-FEDA53877724}" type="presParOf" srcId="{9625C11A-A895-408A-A084-6CA847BAF95A}" destId="{B2A2EE69-831D-409D-A4F5-8936C2C698E4}" srcOrd="1" destOrd="0" presId="urn:microsoft.com/office/officeart/2005/8/layout/hierarchy1"/>
    <dgm:cxn modelId="{E334B9FD-20EE-4640-B7F7-9A2F17324B79}" type="presParOf" srcId="{DB5254FE-227E-4D7B-A4A3-45B1DBA01129}" destId="{E12FB1E2-EF69-45A4-98EE-FE6C031D7782}" srcOrd="1" destOrd="0" presId="urn:microsoft.com/office/officeart/2005/8/layout/hierarchy1"/>
    <dgm:cxn modelId="{B5F0783E-68CF-436E-B280-44EA2CBA748F}" type="presParOf" srcId="{912C6EC1-55EF-44B9-9EB2-E19BEDF671BF}" destId="{DCF2FA9E-A124-4347-B448-95A93A385A44}" srcOrd="2" destOrd="0" presId="urn:microsoft.com/office/officeart/2005/8/layout/hierarchy1"/>
    <dgm:cxn modelId="{43B82736-2B5A-4782-975B-54A93D754142}" type="presParOf" srcId="{912C6EC1-55EF-44B9-9EB2-E19BEDF671BF}" destId="{70481F01-1CAA-4FBD-8855-A3584AD87215}" srcOrd="3" destOrd="0" presId="urn:microsoft.com/office/officeart/2005/8/layout/hierarchy1"/>
    <dgm:cxn modelId="{22055685-7A48-4141-820F-C562ECD56048}" type="presParOf" srcId="{70481F01-1CAA-4FBD-8855-A3584AD87215}" destId="{A4A32C38-E203-431A-B856-E99E600310A1}" srcOrd="0" destOrd="0" presId="urn:microsoft.com/office/officeart/2005/8/layout/hierarchy1"/>
    <dgm:cxn modelId="{E773B078-91C6-464C-94FE-36E60CC706CC}" type="presParOf" srcId="{A4A32C38-E203-431A-B856-E99E600310A1}" destId="{35DE6354-D48B-4574-B6C0-ECAEAC75B4F5}" srcOrd="0" destOrd="0" presId="urn:microsoft.com/office/officeart/2005/8/layout/hierarchy1"/>
    <dgm:cxn modelId="{F2862C44-7AB5-4750-8D92-3C0DF9724512}" type="presParOf" srcId="{A4A32C38-E203-431A-B856-E99E600310A1}" destId="{884CA0F5-8F96-4711-B4E5-5A515DBE3EA8}" srcOrd="1" destOrd="0" presId="urn:microsoft.com/office/officeart/2005/8/layout/hierarchy1"/>
    <dgm:cxn modelId="{A64D8295-549E-4C44-AC70-BDFF2F8C39B7}" type="presParOf" srcId="{70481F01-1CAA-4FBD-8855-A3584AD87215}" destId="{DB1D1B01-EBF3-480F-B9A0-EFCED31D25B0}" srcOrd="1" destOrd="0" presId="urn:microsoft.com/office/officeart/2005/8/layout/hierarchy1"/>
    <dgm:cxn modelId="{D0E2C919-DFB5-41D7-9034-DF6A4E2526AF}" type="presParOf" srcId="{2ED16A5B-F95E-4CFF-8ECF-275884D46E87}" destId="{D48EA716-0C9E-4D14-B5AD-092B37F7DDDB}" srcOrd="2" destOrd="0" presId="urn:microsoft.com/office/officeart/2005/8/layout/hierarchy1"/>
    <dgm:cxn modelId="{732430B1-1920-4569-BDC9-24BABAC5FD88}" type="presParOf" srcId="{2ED16A5B-F95E-4CFF-8ECF-275884D46E87}" destId="{B7D7233E-5513-4B6C-9183-4CD5FBA2FE63}" srcOrd="3" destOrd="0" presId="urn:microsoft.com/office/officeart/2005/8/layout/hierarchy1"/>
    <dgm:cxn modelId="{2B11910D-B908-47F1-B0AA-A6296943A966}" type="presParOf" srcId="{B7D7233E-5513-4B6C-9183-4CD5FBA2FE63}" destId="{11A7A27D-5FDB-4C8F-AB0F-9A30351FAFAF}" srcOrd="0" destOrd="0" presId="urn:microsoft.com/office/officeart/2005/8/layout/hierarchy1"/>
    <dgm:cxn modelId="{B237A4C5-3B60-40BB-B622-59FF675F1A0E}" type="presParOf" srcId="{11A7A27D-5FDB-4C8F-AB0F-9A30351FAFAF}" destId="{E7ADB3C7-71D1-4C36-867E-FC7F98CC2A48}" srcOrd="0" destOrd="0" presId="urn:microsoft.com/office/officeart/2005/8/layout/hierarchy1"/>
    <dgm:cxn modelId="{2143E230-DF85-4BAA-9D9D-A5843EBAF1C6}" type="presParOf" srcId="{11A7A27D-5FDB-4C8F-AB0F-9A30351FAFAF}" destId="{C4D62D78-9A90-4E12-B333-3E6CDF3CEA5D}" srcOrd="1" destOrd="0" presId="urn:microsoft.com/office/officeart/2005/8/layout/hierarchy1"/>
    <dgm:cxn modelId="{5A0073DA-A7DE-46EE-A7C2-2B623DC6C086}" type="presParOf" srcId="{B7D7233E-5513-4B6C-9183-4CD5FBA2FE63}" destId="{DF907191-3A2B-49DD-8310-FA8160A64766}" srcOrd="1" destOrd="0" presId="urn:microsoft.com/office/officeart/2005/8/layout/hierarchy1"/>
    <dgm:cxn modelId="{1950D0D7-81E1-4E47-B79E-503D0C0DF510}" type="presParOf" srcId="{D1D68395-7D7F-4AC7-9A35-288B5231BC99}" destId="{7931C2AC-06DA-445A-BDE6-023FD6A42BE8}" srcOrd="2" destOrd="0" presId="urn:microsoft.com/office/officeart/2005/8/layout/hierarchy1"/>
    <dgm:cxn modelId="{6EAB66BF-8415-4ED8-BAAE-DC192E8900EB}" type="presParOf" srcId="{D1D68395-7D7F-4AC7-9A35-288B5231BC99}" destId="{6F41DF37-E657-469E-BD88-F5A94086AC9A}" srcOrd="3" destOrd="0" presId="urn:microsoft.com/office/officeart/2005/8/layout/hierarchy1"/>
    <dgm:cxn modelId="{B5828F14-2782-4117-8212-6D32DD095063}" type="presParOf" srcId="{6F41DF37-E657-469E-BD88-F5A94086AC9A}" destId="{3F31BECC-8454-4984-8431-A8B916EF355A}" srcOrd="0" destOrd="0" presId="urn:microsoft.com/office/officeart/2005/8/layout/hierarchy1"/>
    <dgm:cxn modelId="{154DB56F-0731-4CE9-A1B6-25E691099C57}" type="presParOf" srcId="{3F31BECC-8454-4984-8431-A8B916EF355A}" destId="{9440DB44-5CEB-4235-9842-90010AD1D442}" srcOrd="0" destOrd="0" presId="urn:microsoft.com/office/officeart/2005/8/layout/hierarchy1"/>
    <dgm:cxn modelId="{E5C5003D-0A6E-4E54-82CA-80784DD31CCC}" type="presParOf" srcId="{3F31BECC-8454-4984-8431-A8B916EF355A}" destId="{DE22FE6F-A7D5-4DFB-A5F7-3DC150BA6833}" srcOrd="1" destOrd="0" presId="urn:microsoft.com/office/officeart/2005/8/layout/hierarchy1"/>
    <dgm:cxn modelId="{6BE611A1-F83F-4FD5-B4F6-58DACDF272C5}" type="presParOf" srcId="{6F41DF37-E657-469E-BD88-F5A94086AC9A}" destId="{FD67C91C-DC26-4335-859F-B6A699A1E3DF}"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BE0CBBD-0E2A-4798-85ED-D6A3C0C763D1}">
      <dsp:nvSpPr>
        <dsp:cNvPr id="0" name=""/>
        <dsp:cNvSpPr/>
      </dsp:nvSpPr>
      <dsp:spPr>
        <a:xfrm>
          <a:off x="4114800" y="1228260"/>
          <a:ext cx="1484494" cy="515279"/>
        </a:xfrm>
        <a:custGeom>
          <a:avLst/>
          <a:gdLst/>
          <a:ahLst/>
          <a:cxnLst/>
          <a:rect l="0" t="0" r="0" b="0"/>
          <a:pathLst>
            <a:path>
              <a:moveTo>
                <a:pt x="0" y="0"/>
              </a:moveTo>
              <a:lnTo>
                <a:pt x="0" y="257639"/>
              </a:lnTo>
              <a:lnTo>
                <a:pt x="1484494" y="257639"/>
              </a:lnTo>
              <a:lnTo>
                <a:pt x="1484494" y="5152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F642FB-D653-476D-AF18-B69C2302352A}">
      <dsp:nvSpPr>
        <dsp:cNvPr id="0" name=""/>
        <dsp:cNvSpPr/>
      </dsp:nvSpPr>
      <dsp:spPr>
        <a:xfrm>
          <a:off x="2630305" y="1228260"/>
          <a:ext cx="1484494" cy="515279"/>
        </a:xfrm>
        <a:custGeom>
          <a:avLst/>
          <a:gdLst/>
          <a:ahLst/>
          <a:cxnLst/>
          <a:rect l="0" t="0" r="0" b="0"/>
          <a:pathLst>
            <a:path>
              <a:moveTo>
                <a:pt x="1484494" y="0"/>
              </a:moveTo>
              <a:lnTo>
                <a:pt x="1484494" y="257639"/>
              </a:lnTo>
              <a:lnTo>
                <a:pt x="0" y="257639"/>
              </a:lnTo>
              <a:lnTo>
                <a:pt x="0" y="5152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C77C99-8C1D-474B-A123-988883F33D2C}">
      <dsp:nvSpPr>
        <dsp:cNvPr id="0" name=""/>
        <dsp:cNvSpPr/>
      </dsp:nvSpPr>
      <dsp:spPr>
        <a:xfrm>
          <a:off x="2887944" y="1405"/>
          <a:ext cx="2453710" cy="1226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smtClean="0"/>
            <a:t>Research design</a:t>
          </a:r>
          <a:endParaRPr lang="en-US" sz="4000" kern="1200" dirty="0"/>
        </a:p>
      </dsp:txBody>
      <dsp:txXfrm>
        <a:off x="2887944" y="1405"/>
        <a:ext cx="2453710" cy="1226855"/>
      </dsp:txXfrm>
    </dsp:sp>
    <dsp:sp modelId="{0F2F474A-65E5-4FBB-9B44-41B3E04E83A0}">
      <dsp:nvSpPr>
        <dsp:cNvPr id="0" name=""/>
        <dsp:cNvSpPr/>
      </dsp:nvSpPr>
      <dsp:spPr>
        <a:xfrm>
          <a:off x="1403449" y="1743539"/>
          <a:ext cx="2453710" cy="1226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smtClean="0"/>
            <a:t>Exploratory</a:t>
          </a:r>
          <a:endParaRPr lang="en-US" sz="4000" kern="1200" dirty="0"/>
        </a:p>
      </dsp:txBody>
      <dsp:txXfrm>
        <a:off x="1403449" y="1743539"/>
        <a:ext cx="2453710" cy="1226855"/>
      </dsp:txXfrm>
    </dsp:sp>
    <dsp:sp modelId="{BA05EF22-D6AA-4C2B-A611-10747A98031B}">
      <dsp:nvSpPr>
        <dsp:cNvPr id="0" name=""/>
        <dsp:cNvSpPr/>
      </dsp:nvSpPr>
      <dsp:spPr>
        <a:xfrm>
          <a:off x="4372439" y="1743539"/>
          <a:ext cx="2453710" cy="1226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smtClean="0"/>
            <a:t>Conclusive</a:t>
          </a:r>
          <a:endParaRPr lang="en-US" sz="4000" kern="1200" dirty="0"/>
        </a:p>
      </dsp:txBody>
      <dsp:txXfrm>
        <a:off x="4372439" y="1743539"/>
        <a:ext cx="2453710" cy="122685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931C2AC-06DA-445A-BDE6-023FD6A42BE8}">
      <dsp:nvSpPr>
        <dsp:cNvPr id="0" name=""/>
        <dsp:cNvSpPr/>
      </dsp:nvSpPr>
      <dsp:spPr>
        <a:xfrm>
          <a:off x="4908425" y="908896"/>
          <a:ext cx="872988" cy="415463"/>
        </a:xfrm>
        <a:custGeom>
          <a:avLst/>
          <a:gdLst/>
          <a:ahLst/>
          <a:cxnLst/>
          <a:rect l="0" t="0" r="0" b="0"/>
          <a:pathLst>
            <a:path>
              <a:moveTo>
                <a:pt x="0" y="0"/>
              </a:moveTo>
              <a:lnTo>
                <a:pt x="0" y="283126"/>
              </a:lnTo>
              <a:lnTo>
                <a:pt x="872988" y="283126"/>
              </a:lnTo>
              <a:lnTo>
                <a:pt x="872988" y="4154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8EA716-0C9E-4D14-B5AD-092B37F7DDDB}">
      <dsp:nvSpPr>
        <dsp:cNvPr id="0" name=""/>
        <dsp:cNvSpPr/>
      </dsp:nvSpPr>
      <dsp:spPr>
        <a:xfrm>
          <a:off x="4035437" y="2231473"/>
          <a:ext cx="872988" cy="415463"/>
        </a:xfrm>
        <a:custGeom>
          <a:avLst/>
          <a:gdLst/>
          <a:ahLst/>
          <a:cxnLst/>
          <a:rect l="0" t="0" r="0" b="0"/>
          <a:pathLst>
            <a:path>
              <a:moveTo>
                <a:pt x="0" y="0"/>
              </a:moveTo>
              <a:lnTo>
                <a:pt x="0" y="283126"/>
              </a:lnTo>
              <a:lnTo>
                <a:pt x="872988" y="283126"/>
              </a:lnTo>
              <a:lnTo>
                <a:pt x="872988" y="4154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F2FA9E-A124-4347-B448-95A93A385A44}">
      <dsp:nvSpPr>
        <dsp:cNvPr id="0" name=""/>
        <dsp:cNvSpPr/>
      </dsp:nvSpPr>
      <dsp:spPr>
        <a:xfrm>
          <a:off x="3162448" y="3554051"/>
          <a:ext cx="872988" cy="415463"/>
        </a:xfrm>
        <a:custGeom>
          <a:avLst/>
          <a:gdLst/>
          <a:ahLst/>
          <a:cxnLst/>
          <a:rect l="0" t="0" r="0" b="0"/>
          <a:pathLst>
            <a:path>
              <a:moveTo>
                <a:pt x="0" y="0"/>
              </a:moveTo>
              <a:lnTo>
                <a:pt x="0" y="283126"/>
              </a:lnTo>
              <a:lnTo>
                <a:pt x="872988" y="283126"/>
              </a:lnTo>
              <a:lnTo>
                <a:pt x="872988" y="4154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55425C-9FCF-4A57-A231-D4D6E5031136}">
      <dsp:nvSpPr>
        <dsp:cNvPr id="0" name=""/>
        <dsp:cNvSpPr/>
      </dsp:nvSpPr>
      <dsp:spPr>
        <a:xfrm>
          <a:off x="2289460" y="3554051"/>
          <a:ext cx="872988" cy="415463"/>
        </a:xfrm>
        <a:custGeom>
          <a:avLst/>
          <a:gdLst/>
          <a:ahLst/>
          <a:cxnLst/>
          <a:rect l="0" t="0" r="0" b="0"/>
          <a:pathLst>
            <a:path>
              <a:moveTo>
                <a:pt x="872988" y="0"/>
              </a:moveTo>
              <a:lnTo>
                <a:pt x="872988" y="283126"/>
              </a:lnTo>
              <a:lnTo>
                <a:pt x="0" y="283126"/>
              </a:lnTo>
              <a:lnTo>
                <a:pt x="0" y="4154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EE7986-FF55-4B24-AC1F-969865D15844}">
      <dsp:nvSpPr>
        <dsp:cNvPr id="0" name=""/>
        <dsp:cNvSpPr/>
      </dsp:nvSpPr>
      <dsp:spPr>
        <a:xfrm>
          <a:off x="3162448" y="2231473"/>
          <a:ext cx="872988" cy="415463"/>
        </a:xfrm>
        <a:custGeom>
          <a:avLst/>
          <a:gdLst/>
          <a:ahLst/>
          <a:cxnLst/>
          <a:rect l="0" t="0" r="0" b="0"/>
          <a:pathLst>
            <a:path>
              <a:moveTo>
                <a:pt x="872988" y="0"/>
              </a:moveTo>
              <a:lnTo>
                <a:pt x="872988" y="283126"/>
              </a:lnTo>
              <a:lnTo>
                <a:pt x="0" y="283126"/>
              </a:lnTo>
              <a:lnTo>
                <a:pt x="0" y="4154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5A0C17-8786-4EDE-89D3-9C51E185A8ED}">
      <dsp:nvSpPr>
        <dsp:cNvPr id="0" name=""/>
        <dsp:cNvSpPr/>
      </dsp:nvSpPr>
      <dsp:spPr>
        <a:xfrm>
          <a:off x="4035437" y="908896"/>
          <a:ext cx="872988" cy="415463"/>
        </a:xfrm>
        <a:custGeom>
          <a:avLst/>
          <a:gdLst/>
          <a:ahLst/>
          <a:cxnLst/>
          <a:rect l="0" t="0" r="0" b="0"/>
          <a:pathLst>
            <a:path>
              <a:moveTo>
                <a:pt x="872988" y="0"/>
              </a:moveTo>
              <a:lnTo>
                <a:pt x="872988" y="283126"/>
              </a:lnTo>
              <a:lnTo>
                <a:pt x="0" y="283126"/>
              </a:lnTo>
              <a:lnTo>
                <a:pt x="0" y="4154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691EA9-FA46-4061-94AB-99E7FBCC831D}">
      <dsp:nvSpPr>
        <dsp:cNvPr id="0" name=""/>
        <dsp:cNvSpPr/>
      </dsp:nvSpPr>
      <dsp:spPr>
        <a:xfrm>
          <a:off x="4194162" y="1781"/>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E0D932-2625-4136-AD1A-0184353E7797}">
      <dsp:nvSpPr>
        <dsp:cNvPr id="0" name=""/>
        <dsp:cNvSpPr/>
      </dsp:nvSpPr>
      <dsp:spPr>
        <a:xfrm>
          <a:off x="4352887" y="152570"/>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Conclusive Research design</a:t>
          </a:r>
          <a:endParaRPr lang="en-US" sz="1700" kern="1200" dirty="0"/>
        </a:p>
      </dsp:txBody>
      <dsp:txXfrm>
        <a:off x="4352887" y="152570"/>
        <a:ext cx="1428526" cy="907114"/>
      </dsp:txXfrm>
    </dsp:sp>
    <dsp:sp modelId="{76104A11-7031-4BF8-B1EA-69D45278E7E3}">
      <dsp:nvSpPr>
        <dsp:cNvPr id="0" name=""/>
        <dsp:cNvSpPr/>
      </dsp:nvSpPr>
      <dsp:spPr>
        <a:xfrm>
          <a:off x="3321174" y="1324359"/>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B69DA3-4DE8-4F04-A636-128A796D5F7B}">
      <dsp:nvSpPr>
        <dsp:cNvPr id="0" name=""/>
        <dsp:cNvSpPr/>
      </dsp:nvSpPr>
      <dsp:spPr>
        <a:xfrm>
          <a:off x="3479899" y="1475148"/>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Descriptive Research</a:t>
          </a:r>
          <a:endParaRPr lang="en-US" sz="1700" kern="1200" dirty="0"/>
        </a:p>
      </dsp:txBody>
      <dsp:txXfrm>
        <a:off x="3479899" y="1475148"/>
        <a:ext cx="1428526" cy="907114"/>
      </dsp:txXfrm>
    </dsp:sp>
    <dsp:sp modelId="{B8ABC098-1F15-423D-8CD8-2DD357669AC0}">
      <dsp:nvSpPr>
        <dsp:cNvPr id="0" name=""/>
        <dsp:cNvSpPr/>
      </dsp:nvSpPr>
      <dsp:spPr>
        <a:xfrm>
          <a:off x="2448185" y="2646937"/>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8A59E9-47C7-4A3F-9CE0-B3786BFC1112}">
      <dsp:nvSpPr>
        <dsp:cNvPr id="0" name=""/>
        <dsp:cNvSpPr/>
      </dsp:nvSpPr>
      <dsp:spPr>
        <a:xfrm>
          <a:off x="2606910" y="2797726"/>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Cross sectional research</a:t>
          </a:r>
          <a:endParaRPr lang="en-US" sz="1700" kern="1200" dirty="0"/>
        </a:p>
      </dsp:txBody>
      <dsp:txXfrm>
        <a:off x="2606910" y="2797726"/>
        <a:ext cx="1428526" cy="907114"/>
      </dsp:txXfrm>
    </dsp:sp>
    <dsp:sp modelId="{F53E340A-3D6B-48C2-96A5-8A6C9D3C5423}">
      <dsp:nvSpPr>
        <dsp:cNvPr id="0" name=""/>
        <dsp:cNvSpPr/>
      </dsp:nvSpPr>
      <dsp:spPr>
        <a:xfrm>
          <a:off x="1575196" y="3969514"/>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A2EE69-831D-409D-A4F5-8936C2C698E4}">
      <dsp:nvSpPr>
        <dsp:cNvPr id="0" name=""/>
        <dsp:cNvSpPr/>
      </dsp:nvSpPr>
      <dsp:spPr>
        <a:xfrm>
          <a:off x="1733922" y="4120303"/>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Single cross sectional design</a:t>
          </a:r>
          <a:endParaRPr lang="en-US" sz="1700" kern="1200" dirty="0"/>
        </a:p>
      </dsp:txBody>
      <dsp:txXfrm>
        <a:off x="1733922" y="4120303"/>
        <a:ext cx="1428526" cy="907114"/>
      </dsp:txXfrm>
    </dsp:sp>
    <dsp:sp modelId="{35DE6354-D48B-4574-B6C0-ECAEAC75B4F5}">
      <dsp:nvSpPr>
        <dsp:cNvPr id="0" name=""/>
        <dsp:cNvSpPr/>
      </dsp:nvSpPr>
      <dsp:spPr>
        <a:xfrm>
          <a:off x="3321174" y="3969514"/>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4CA0F5-8F96-4711-B4E5-5A515DBE3EA8}">
      <dsp:nvSpPr>
        <dsp:cNvPr id="0" name=""/>
        <dsp:cNvSpPr/>
      </dsp:nvSpPr>
      <dsp:spPr>
        <a:xfrm>
          <a:off x="3479899" y="4120303"/>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Multiple cross sectional design</a:t>
          </a:r>
          <a:endParaRPr lang="en-US" sz="1700" kern="1200" dirty="0"/>
        </a:p>
      </dsp:txBody>
      <dsp:txXfrm>
        <a:off x="3479899" y="4120303"/>
        <a:ext cx="1428526" cy="907114"/>
      </dsp:txXfrm>
    </dsp:sp>
    <dsp:sp modelId="{E7ADB3C7-71D1-4C36-867E-FC7F98CC2A48}">
      <dsp:nvSpPr>
        <dsp:cNvPr id="0" name=""/>
        <dsp:cNvSpPr/>
      </dsp:nvSpPr>
      <dsp:spPr>
        <a:xfrm>
          <a:off x="4194162" y="2646937"/>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D62D78-9A90-4E12-B333-3E6CDF3CEA5D}">
      <dsp:nvSpPr>
        <dsp:cNvPr id="0" name=""/>
        <dsp:cNvSpPr/>
      </dsp:nvSpPr>
      <dsp:spPr>
        <a:xfrm>
          <a:off x="4352887" y="2797726"/>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Longitudinal research</a:t>
          </a:r>
          <a:endParaRPr lang="en-US" sz="1700" kern="1200" dirty="0"/>
        </a:p>
      </dsp:txBody>
      <dsp:txXfrm>
        <a:off x="4352887" y="2797726"/>
        <a:ext cx="1428526" cy="907114"/>
      </dsp:txXfrm>
    </dsp:sp>
    <dsp:sp modelId="{9440DB44-5CEB-4235-9842-90010AD1D442}">
      <dsp:nvSpPr>
        <dsp:cNvPr id="0" name=""/>
        <dsp:cNvSpPr/>
      </dsp:nvSpPr>
      <dsp:spPr>
        <a:xfrm>
          <a:off x="5067151" y="1324359"/>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22FE6F-A7D5-4DFB-A5F7-3DC150BA6833}">
      <dsp:nvSpPr>
        <dsp:cNvPr id="0" name=""/>
        <dsp:cNvSpPr/>
      </dsp:nvSpPr>
      <dsp:spPr>
        <a:xfrm>
          <a:off x="5225876" y="1475148"/>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Causal research</a:t>
          </a:r>
          <a:endParaRPr lang="en-US" sz="1700" kern="1200" dirty="0"/>
        </a:p>
      </dsp:txBody>
      <dsp:txXfrm>
        <a:off x="5225876" y="1475148"/>
        <a:ext cx="1428526" cy="90711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3BA66C-2A19-4A0B-A6B1-971FC2835433}"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3862978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3BA66C-2A19-4A0B-A6B1-971FC2835433}"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1131341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3BA66C-2A19-4A0B-A6B1-971FC2835433}"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2138979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3BA66C-2A19-4A0B-A6B1-971FC2835433}" type="datetimeFigureOut">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3263604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3BA66C-2A19-4A0B-A6B1-971FC2835433}" type="datetimeFigureOut">
              <a:rPr lang="en-US" smtClean="0"/>
              <a:pPr/>
              <a:t>6/20/2013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1145523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3BA66C-2A19-4A0B-A6B1-971FC2835433}" type="datetimeFigureOut">
              <a:rPr lang="en-US" smtClean="0"/>
              <a:pPr/>
              <a:t>6/20/2013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332574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3BA66C-2A19-4A0B-A6B1-971FC2835433}" type="datetimeFigureOut">
              <a:rPr lang="en-US" smtClean="0"/>
              <a:pPr/>
              <a:t>6/20/2013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1726083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3BA66C-2A19-4A0B-A6B1-971FC2835433}" type="datetimeFigureOut">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2983016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3BA66C-2A19-4A0B-A6B1-971FC2835433}" type="datetimeFigureOut">
              <a:rPr lang="en-US" smtClean="0"/>
              <a:pPr/>
              <a:t>6/20/2013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3673464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3BA66C-2A19-4A0B-A6B1-971FC2835433}"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950277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3BA66C-2A19-4A0B-A6B1-971FC2835433}" type="datetimeFigureOut">
              <a:rPr lang="en-US" smtClean="0"/>
              <a:pPr/>
              <a:t>6/20/2013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3154106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3BA66C-2A19-4A0B-A6B1-971FC2835433}" type="datetimeFigureOut">
              <a:rPr lang="en-US" smtClean="0"/>
              <a:pPr/>
              <a:t>6/20/2013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BFDECF-D724-49E8-945E-F7B6632531C5}" type="slidenum">
              <a:rPr lang="en-US" smtClean="0"/>
              <a:pPr/>
              <a:t>‹#›</a:t>
            </a:fld>
            <a:endParaRPr lang="en-US"/>
          </a:p>
        </p:txBody>
      </p:sp>
    </p:spTree>
    <p:extLst>
      <p:ext uri="{BB962C8B-B14F-4D97-AF65-F5344CB8AC3E}">
        <p14:creationId xmlns:p14="http://schemas.microsoft.com/office/powerpoint/2010/main" xmlns="" val="201145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4</a:t>
            </a:r>
            <a:endParaRPr lang="en-US" sz="2400" b="1" dirty="0"/>
          </a:p>
        </p:txBody>
      </p:sp>
    </p:spTree>
    <p:extLst>
      <p:ext uri="{BB962C8B-B14F-4D97-AF65-F5344CB8AC3E}">
        <p14:creationId xmlns:p14="http://schemas.microsoft.com/office/powerpoint/2010/main" xmlns="" val="32318801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lstStyle/>
          <a:p>
            <a:r>
              <a:rPr lang="en-US" dirty="0" smtClean="0"/>
              <a:t>Defining a research question</a:t>
            </a:r>
          </a:p>
          <a:p>
            <a:r>
              <a:rPr lang="en-US" dirty="0" smtClean="0"/>
              <a:t>Formulating a research problem</a:t>
            </a:r>
          </a:p>
          <a:p>
            <a:pPr lvl="1"/>
            <a:r>
              <a:rPr lang="en-US" dirty="0" smtClean="0"/>
              <a:t>Importance</a:t>
            </a:r>
          </a:p>
          <a:p>
            <a:pPr lvl="1"/>
            <a:r>
              <a:rPr lang="en-US" dirty="0" smtClean="0"/>
              <a:t>Sources</a:t>
            </a:r>
          </a:p>
          <a:p>
            <a:pPr lvl="1"/>
            <a:r>
              <a:rPr lang="en-US" dirty="0" smtClean="0"/>
              <a:t>Considerations while selection</a:t>
            </a:r>
          </a:p>
          <a:p>
            <a:pPr lvl="1"/>
            <a:r>
              <a:rPr lang="en-US" dirty="0" smtClean="0"/>
              <a:t>Steps involved</a:t>
            </a:r>
          </a:p>
          <a:p>
            <a:r>
              <a:rPr lang="en-US" dirty="0" smtClean="0"/>
              <a:t>Formulating an objective</a:t>
            </a:r>
            <a:endParaRPr lang="en-US" dirty="0"/>
          </a:p>
        </p:txBody>
      </p:sp>
    </p:spTree>
    <p:extLst>
      <p:ext uri="{BB962C8B-B14F-4D97-AF65-F5344CB8AC3E}">
        <p14:creationId xmlns:p14="http://schemas.microsoft.com/office/powerpoint/2010/main" xmlns="" val="5669487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Summary of Last Session (Contd.)</a:t>
            </a:r>
            <a:endParaRPr lang="en-US" dirty="0"/>
          </a:p>
        </p:txBody>
      </p:sp>
      <p:sp>
        <p:nvSpPr>
          <p:cNvPr id="3" name="Content Placeholder 2"/>
          <p:cNvSpPr>
            <a:spLocks noGrp="1"/>
          </p:cNvSpPr>
          <p:nvPr>
            <p:ph idx="1"/>
          </p:nvPr>
        </p:nvSpPr>
        <p:spPr/>
        <p:txBody>
          <a:bodyPr/>
          <a:lstStyle/>
          <a:p>
            <a:r>
              <a:rPr lang="en-US" dirty="0" smtClean="0"/>
              <a:t>Establishing operational definitions</a:t>
            </a:r>
          </a:p>
          <a:p>
            <a:r>
              <a:rPr lang="en-US" dirty="0" smtClean="0"/>
              <a:t>Framing Hypothesis</a:t>
            </a:r>
          </a:p>
          <a:p>
            <a:r>
              <a:rPr lang="en-US" dirty="0" smtClean="0"/>
              <a:t>Functions of Hypothesis</a:t>
            </a:r>
          </a:p>
          <a:p>
            <a:r>
              <a:rPr lang="en-US" dirty="0" smtClean="0"/>
              <a:t>Characteristics of Hypothesis</a:t>
            </a:r>
            <a:endParaRPr lang="en-US" dirty="0"/>
          </a:p>
        </p:txBody>
      </p:sp>
    </p:spTree>
    <p:extLst>
      <p:ext uri="{BB962C8B-B14F-4D97-AF65-F5344CB8AC3E}">
        <p14:creationId xmlns:p14="http://schemas.microsoft.com/office/powerpoint/2010/main" xmlns="" val="21437330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a:t>
            </a:r>
            <a:endParaRPr lang="en-US" dirty="0"/>
          </a:p>
        </p:txBody>
      </p:sp>
      <p:sp>
        <p:nvSpPr>
          <p:cNvPr id="3" name="Content Placeholder 2"/>
          <p:cNvSpPr>
            <a:spLocks noGrp="1"/>
          </p:cNvSpPr>
          <p:nvPr>
            <p:ph idx="1"/>
          </p:nvPr>
        </p:nvSpPr>
        <p:spPr/>
        <p:txBody>
          <a:bodyPr/>
          <a:lstStyle/>
          <a:p>
            <a:r>
              <a:rPr lang="en-US" dirty="0" smtClean="0"/>
              <a:t>It is a framework or blue print for conducting the research project.</a:t>
            </a:r>
          </a:p>
          <a:p>
            <a:r>
              <a:rPr lang="en-US" dirty="0" smtClean="0"/>
              <a:t>It details the procedures necessary for obtaining the information needed to structure or solve research problems.</a:t>
            </a:r>
            <a:endParaRPr lang="en-US" dirty="0"/>
          </a:p>
        </p:txBody>
      </p:sp>
    </p:spTree>
    <p:extLst>
      <p:ext uri="{BB962C8B-B14F-4D97-AF65-F5344CB8AC3E}">
        <p14:creationId xmlns:p14="http://schemas.microsoft.com/office/powerpoint/2010/main" xmlns="" val="2991309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 (Contd.)</a:t>
            </a:r>
            <a:endParaRPr lang="en-US" dirty="0"/>
          </a:p>
        </p:txBody>
      </p:sp>
      <p:sp>
        <p:nvSpPr>
          <p:cNvPr id="3" name="Content Placeholder 2"/>
          <p:cNvSpPr>
            <a:spLocks noGrp="1"/>
          </p:cNvSpPr>
          <p:nvPr>
            <p:ph idx="1"/>
          </p:nvPr>
        </p:nvSpPr>
        <p:spPr/>
        <p:txBody>
          <a:bodyPr/>
          <a:lstStyle/>
          <a:p>
            <a:r>
              <a:rPr lang="en-US" dirty="0" smtClean="0"/>
              <a:t>Although a broad approach to the problem has already been developed, the research design specifies the details, the nuts and bolts of implementing the approach.</a:t>
            </a:r>
          </a:p>
          <a:p>
            <a:r>
              <a:rPr lang="en-US" dirty="0" smtClean="0"/>
              <a:t>A research design lays the foundation for conducting the project.</a:t>
            </a:r>
            <a:endParaRPr lang="en-US" dirty="0"/>
          </a:p>
        </p:txBody>
      </p:sp>
    </p:spTree>
    <p:extLst>
      <p:ext uri="{BB962C8B-B14F-4D97-AF65-F5344CB8AC3E}">
        <p14:creationId xmlns:p14="http://schemas.microsoft.com/office/powerpoint/2010/main" xmlns="" val="37255241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 (Contd.)</a:t>
            </a:r>
            <a:endParaRPr lang="en-US" dirty="0"/>
          </a:p>
        </p:txBody>
      </p:sp>
      <p:sp>
        <p:nvSpPr>
          <p:cNvPr id="3" name="Content Placeholder 2"/>
          <p:cNvSpPr>
            <a:spLocks noGrp="1"/>
          </p:cNvSpPr>
          <p:nvPr>
            <p:ph idx="1"/>
          </p:nvPr>
        </p:nvSpPr>
        <p:spPr/>
        <p:txBody>
          <a:bodyPr/>
          <a:lstStyle/>
          <a:p>
            <a:r>
              <a:rPr lang="en-US" dirty="0" smtClean="0"/>
              <a:t>Typically a research design involves the following tasks;</a:t>
            </a:r>
          </a:p>
          <a:p>
            <a:pPr lvl="1"/>
            <a:r>
              <a:rPr lang="en-US" dirty="0" smtClean="0"/>
              <a:t>Define the information needed</a:t>
            </a:r>
          </a:p>
          <a:p>
            <a:pPr lvl="1"/>
            <a:r>
              <a:rPr lang="en-US" dirty="0" smtClean="0"/>
              <a:t>Design the exploratory, descriptive, and / or causal phases of the research.</a:t>
            </a:r>
          </a:p>
          <a:p>
            <a:pPr lvl="1"/>
            <a:r>
              <a:rPr lang="en-US" dirty="0" smtClean="0"/>
              <a:t>Specify the measurement and scaling procedures.</a:t>
            </a:r>
          </a:p>
        </p:txBody>
      </p:sp>
    </p:spTree>
    <p:extLst>
      <p:ext uri="{BB962C8B-B14F-4D97-AF65-F5344CB8AC3E}">
        <p14:creationId xmlns:p14="http://schemas.microsoft.com/office/powerpoint/2010/main" xmlns="" val="7308061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 (Contd.)</a:t>
            </a:r>
            <a:endParaRPr lang="en-US" dirty="0"/>
          </a:p>
        </p:txBody>
      </p:sp>
      <p:sp>
        <p:nvSpPr>
          <p:cNvPr id="3" name="Content Placeholder 2"/>
          <p:cNvSpPr>
            <a:spLocks noGrp="1"/>
          </p:cNvSpPr>
          <p:nvPr>
            <p:ph idx="1"/>
          </p:nvPr>
        </p:nvSpPr>
        <p:spPr/>
        <p:txBody>
          <a:bodyPr/>
          <a:lstStyle/>
          <a:p>
            <a:pPr lvl="1"/>
            <a:r>
              <a:rPr lang="en-US" dirty="0" smtClean="0"/>
              <a:t>Construct and pre test a questionnaire for data collection.</a:t>
            </a:r>
          </a:p>
          <a:p>
            <a:pPr lvl="1"/>
            <a:r>
              <a:rPr lang="en-US" dirty="0" smtClean="0"/>
              <a:t>Specify the sampling process and sample size</a:t>
            </a:r>
          </a:p>
          <a:p>
            <a:pPr lvl="1"/>
            <a:r>
              <a:rPr lang="en-US" dirty="0" smtClean="0"/>
              <a:t>Develop a plan of data analysis.                                                                                                                                                                                                                                                                                                                                                                                                                                                                                                                                                                                                                                                                                                                                                                                                                                                               </a:t>
            </a:r>
            <a:endParaRPr lang="en-US" dirty="0"/>
          </a:p>
        </p:txBody>
      </p:sp>
    </p:spTree>
    <p:extLst>
      <p:ext uri="{BB962C8B-B14F-4D97-AF65-F5344CB8AC3E}">
        <p14:creationId xmlns:p14="http://schemas.microsoft.com/office/powerpoint/2010/main" xmlns="" val="15832417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743925074"/>
              </p:ext>
            </p:extLst>
          </p:nvPr>
        </p:nvGraphicFramePr>
        <p:xfrm>
          <a:off x="457200" y="1600201"/>
          <a:ext cx="8229600" cy="297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7494220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(Contd.)</a:t>
            </a:r>
            <a:endParaRPr lang="en-US" dirty="0"/>
          </a:p>
        </p:txBody>
      </p:sp>
      <p:sp>
        <p:nvSpPr>
          <p:cNvPr id="3" name="Content Placeholder 2"/>
          <p:cNvSpPr>
            <a:spLocks noGrp="1"/>
          </p:cNvSpPr>
          <p:nvPr>
            <p:ph idx="1"/>
          </p:nvPr>
        </p:nvSpPr>
        <p:spPr/>
        <p:txBody>
          <a:bodyPr/>
          <a:lstStyle/>
          <a:p>
            <a:r>
              <a:rPr lang="en-US" dirty="0" smtClean="0"/>
              <a:t>Primary objective of exploratory research is to provide insights into, and an understanding of the problem confronting the researcher.</a:t>
            </a:r>
          </a:p>
          <a:p>
            <a:endParaRPr lang="en-US" dirty="0"/>
          </a:p>
        </p:txBody>
      </p:sp>
    </p:spTree>
    <p:extLst>
      <p:ext uri="{BB962C8B-B14F-4D97-AF65-F5344CB8AC3E}">
        <p14:creationId xmlns:p14="http://schemas.microsoft.com/office/powerpoint/2010/main" xmlns="" val="23652411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(Contd.)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996867204"/>
              </p:ext>
            </p:extLst>
          </p:nvPr>
        </p:nvGraphicFramePr>
        <p:xfrm>
          <a:off x="457200" y="1600200"/>
          <a:ext cx="82296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186723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(Contd.)</a:t>
            </a:r>
            <a:endParaRPr lang="en-US" dirty="0"/>
          </a:p>
        </p:txBody>
      </p:sp>
      <p:sp>
        <p:nvSpPr>
          <p:cNvPr id="3" name="Content Placeholder 2"/>
          <p:cNvSpPr>
            <a:spLocks noGrp="1"/>
          </p:cNvSpPr>
          <p:nvPr>
            <p:ph idx="1"/>
          </p:nvPr>
        </p:nvSpPr>
        <p:spPr/>
        <p:txBody>
          <a:bodyPr/>
          <a:lstStyle/>
          <a:p>
            <a:r>
              <a:rPr lang="en-US" dirty="0" smtClean="0"/>
              <a:t>Conclusive research is more formal and structured.</a:t>
            </a:r>
          </a:p>
          <a:p>
            <a:r>
              <a:rPr lang="en-US" dirty="0" smtClean="0"/>
              <a:t>It is based on large, representative samples, and the data obtained are subject to quantitative analysis.</a:t>
            </a:r>
            <a:endParaRPr lang="en-US" dirty="0"/>
          </a:p>
        </p:txBody>
      </p:sp>
    </p:spTree>
    <p:extLst>
      <p:ext uri="{BB962C8B-B14F-4D97-AF65-F5344CB8AC3E}">
        <p14:creationId xmlns:p14="http://schemas.microsoft.com/office/powerpoint/2010/main" xmlns="" val="32484386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(Contd.)</a:t>
            </a:r>
            <a:endParaRPr lang="en-US" dirty="0"/>
          </a:p>
        </p:txBody>
      </p:sp>
      <p:sp>
        <p:nvSpPr>
          <p:cNvPr id="3" name="Content Placeholder 2"/>
          <p:cNvSpPr>
            <a:spLocks noGrp="1"/>
          </p:cNvSpPr>
          <p:nvPr>
            <p:ph idx="1"/>
          </p:nvPr>
        </p:nvSpPr>
        <p:spPr/>
        <p:txBody>
          <a:bodyPr/>
          <a:lstStyle/>
          <a:p>
            <a:r>
              <a:rPr lang="en-US" dirty="0" smtClean="0"/>
              <a:t>The findings from conclusive research design are used as inputs into managerial decision making.</a:t>
            </a:r>
            <a:endParaRPr lang="en-US" dirty="0"/>
          </a:p>
        </p:txBody>
      </p:sp>
    </p:spTree>
    <p:extLst>
      <p:ext uri="{BB962C8B-B14F-4D97-AF65-F5344CB8AC3E}">
        <p14:creationId xmlns:p14="http://schemas.microsoft.com/office/powerpoint/2010/main" xmlns="" val="27413129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(Contd.)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511490481"/>
              </p:ext>
            </p:extLst>
          </p:nvPr>
        </p:nvGraphicFramePr>
        <p:xfrm>
          <a:off x="457200" y="1600200"/>
          <a:ext cx="8229600" cy="4404360"/>
        </p:xfrm>
        <a:graphic>
          <a:graphicData uri="http://schemas.openxmlformats.org/drawingml/2006/table">
            <a:tbl>
              <a:tblPr firstRow="1" bandRow="1">
                <a:tableStyleId>{5C22544A-7EE6-4342-B048-85BDC9FD1C3A}</a:tableStyleId>
              </a:tblPr>
              <a:tblGrid>
                <a:gridCol w="2743200"/>
                <a:gridCol w="2743200"/>
                <a:gridCol w="2743200"/>
              </a:tblGrid>
              <a:tr h="370840">
                <a:tc gridSpan="3">
                  <a:txBody>
                    <a:bodyPr/>
                    <a:lstStyle/>
                    <a:p>
                      <a:r>
                        <a:rPr lang="en-US" dirty="0" smtClean="0"/>
                        <a:t>Difference between exploratory and conclusive  research</a:t>
                      </a:r>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endParaRPr lang="en-US" dirty="0"/>
                    </a:p>
                  </a:txBody>
                  <a:tcPr/>
                </a:tc>
                <a:tc>
                  <a:txBody>
                    <a:bodyPr/>
                    <a:lstStyle/>
                    <a:p>
                      <a:r>
                        <a:rPr lang="en-US" dirty="0" smtClean="0"/>
                        <a:t>Exploratory</a:t>
                      </a:r>
                      <a:endParaRPr lang="en-US" dirty="0"/>
                    </a:p>
                  </a:txBody>
                  <a:tcPr/>
                </a:tc>
                <a:tc>
                  <a:txBody>
                    <a:bodyPr/>
                    <a:lstStyle/>
                    <a:p>
                      <a:r>
                        <a:rPr lang="en-US" dirty="0" smtClean="0"/>
                        <a:t>Conclusive</a:t>
                      </a:r>
                      <a:endParaRPr lang="en-US" dirty="0"/>
                    </a:p>
                  </a:txBody>
                  <a:tcPr/>
                </a:tc>
              </a:tr>
              <a:tr h="370840">
                <a:tc>
                  <a:txBody>
                    <a:bodyPr/>
                    <a:lstStyle/>
                    <a:p>
                      <a:r>
                        <a:rPr lang="en-US" dirty="0" smtClean="0"/>
                        <a:t>Objective:</a:t>
                      </a:r>
                      <a:endParaRPr lang="en-US" dirty="0"/>
                    </a:p>
                  </a:txBody>
                  <a:tcPr/>
                </a:tc>
                <a:tc>
                  <a:txBody>
                    <a:bodyPr/>
                    <a:lstStyle/>
                    <a:p>
                      <a:r>
                        <a:rPr lang="en-US" dirty="0" smtClean="0"/>
                        <a:t>To provide insights and understanding</a:t>
                      </a:r>
                      <a:endParaRPr lang="en-US" dirty="0"/>
                    </a:p>
                  </a:txBody>
                  <a:tcPr/>
                </a:tc>
                <a:tc>
                  <a:txBody>
                    <a:bodyPr/>
                    <a:lstStyle/>
                    <a:p>
                      <a:r>
                        <a:rPr lang="en-US" dirty="0" smtClean="0"/>
                        <a:t>To test specific hypothesis and examine relationships</a:t>
                      </a:r>
                      <a:endParaRPr lang="en-US" dirty="0"/>
                    </a:p>
                  </a:txBody>
                  <a:tcPr/>
                </a:tc>
              </a:tr>
              <a:tr h="370840">
                <a:tc>
                  <a:txBody>
                    <a:bodyPr/>
                    <a:lstStyle/>
                    <a:p>
                      <a:r>
                        <a:rPr lang="en-US" dirty="0" smtClean="0"/>
                        <a:t>Characteristics:</a:t>
                      </a:r>
                      <a:endParaRPr lang="en-US" dirty="0"/>
                    </a:p>
                  </a:txBody>
                  <a:tcPr/>
                </a:tc>
                <a:tc>
                  <a:txBody>
                    <a:bodyPr/>
                    <a:lstStyle/>
                    <a:p>
                      <a:r>
                        <a:rPr lang="en-US" dirty="0" smtClean="0"/>
                        <a:t>Information needed is defined only loosely. Research process is flexible and unstructured. Sample is small.</a:t>
                      </a:r>
                      <a:r>
                        <a:rPr lang="en-US" baseline="0" dirty="0" smtClean="0"/>
                        <a:t> Analysis of primary data is qualitative.</a:t>
                      </a:r>
                      <a:endParaRPr lang="en-US" dirty="0"/>
                    </a:p>
                  </a:txBody>
                  <a:tcPr/>
                </a:tc>
                <a:tc>
                  <a:txBody>
                    <a:bodyPr/>
                    <a:lstStyle/>
                    <a:p>
                      <a:r>
                        <a:rPr lang="en-US" dirty="0" smtClean="0"/>
                        <a:t>Information needed is clearly defined. Research process is formal and structured. Sample is large.</a:t>
                      </a:r>
                      <a:r>
                        <a:rPr lang="en-US" baseline="0" dirty="0" smtClean="0"/>
                        <a:t> Data analysis is quantitative.</a:t>
                      </a:r>
                      <a:endParaRPr lang="en-US" dirty="0"/>
                    </a:p>
                  </a:txBody>
                  <a:tcPr/>
                </a:tc>
              </a:tr>
              <a:tr h="370840">
                <a:tc>
                  <a:txBody>
                    <a:bodyPr/>
                    <a:lstStyle/>
                    <a:p>
                      <a:r>
                        <a:rPr lang="en-US" dirty="0" smtClean="0"/>
                        <a:t>Findings/ Result:</a:t>
                      </a:r>
                      <a:endParaRPr lang="en-US" dirty="0"/>
                    </a:p>
                  </a:txBody>
                  <a:tcPr/>
                </a:tc>
                <a:tc>
                  <a:txBody>
                    <a:bodyPr/>
                    <a:lstStyle/>
                    <a:p>
                      <a:r>
                        <a:rPr lang="en-US" dirty="0" smtClean="0"/>
                        <a:t>Tentative</a:t>
                      </a:r>
                      <a:endParaRPr lang="en-US" dirty="0"/>
                    </a:p>
                  </a:txBody>
                  <a:tcPr/>
                </a:tc>
                <a:tc>
                  <a:txBody>
                    <a:bodyPr/>
                    <a:lstStyle/>
                    <a:p>
                      <a:r>
                        <a:rPr lang="en-US" dirty="0" smtClean="0"/>
                        <a:t>Conclusive</a:t>
                      </a:r>
                      <a:endParaRPr lang="en-US" dirty="0"/>
                    </a:p>
                  </a:txBody>
                  <a:tcPr/>
                </a:tc>
              </a:tr>
              <a:tr h="370840">
                <a:tc>
                  <a:txBody>
                    <a:bodyPr/>
                    <a:lstStyle/>
                    <a:p>
                      <a:r>
                        <a:rPr lang="en-US" dirty="0" smtClean="0"/>
                        <a:t>Outcome:</a:t>
                      </a:r>
                      <a:endParaRPr lang="en-US" dirty="0"/>
                    </a:p>
                  </a:txBody>
                  <a:tcPr/>
                </a:tc>
                <a:tc>
                  <a:txBody>
                    <a:bodyPr/>
                    <a:lstStyle/>
                    <a:p>
                      <a:r>
                        <a:rPr lang="en-US" dirty="0" smtClean="0"/>
                        <a:t>Generally followed by further exploratory or conclusive research</a:t>
                      </a:r>
                      <a:endParaRPr lang="en-US" dirty="0"/>
                    </a:p>
                  </a:txBody>
                  <a:tcPr/>
                </a:tc>
                <a:tc>
                  <a:txBody>
                    <a:bodyPr/>
                    <a:lstStyle/>
                    <a:p>
                      <a:r>
                        <a:rPr lang="en-US" dirty="0" smtClean="0"/>
                        <a:t>Findings used as input</a:t>
                      </a:r>
                      <a:r>
                        <a:rPr lang="en-US" baseline="0" dirty="0" smtClean="0"/>
                        <a:t> into decision making.</a:t>
                      </a:r>
                      <a:endParaRPr lang="en-US" dirty="0"/>
                    </a:p>
                  </a:txBody>
                  <a:tcPr/>
                </a:tc>
              </a:tr>
            </a:tbl>
          </a:graphicData>
        </a:graphic>
      </p:graphicFrame>
    </p:spTree>
    <p:extLst>
      <p:ext uri="{BB962C8B-B14F-4D97-AF65-F5344CB8AC3E}">
        <p14:creationId xmlns:p14="http://schemas.microsoft.com/office/powerpoint/2010/main" xmlns="" val="4852985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 (Contd.)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839778084"/>
              </p:ext>
            </p:extLst>
          </p:nvPr>
        </p:nvGraphicFramePr>
        <p:xfrm>
          <a:off x="457200" y="1295400"/>
          <a:ext cx="8229600" cy="5222240"/>
        </p:xfrm>
        <a:graphic>
          <a:graphicData uri="http://schemas.openxmlformats.org/drawingml/2006/table">
            <a:tbl>
              <a:tblPr firstRow="1" bandRow="1">
                <a:tableStyleId>{7DF18680-E054-41AD-8BC1-D1AEF772440D}</a:tableStyleId>
              </a:tblPr>
              <a:tblGrid>
                <a:gridCol w="2057400"/>
                <a:gridCol w="2057400"/>
                <a:gridCol w="2057400"/>
                <a:gridCol w="2057400"/>
              </a:tblGrid>
              <a:tr h="370840">
                <a:tc gridSpan="4">
                  <a:txBody>
                    <a:bodyPr/>
                    <a:lstStyle/>
                    <a:p>
                      <a:r>
                        <a:rPr lang="en-US" dirty="0" smtClean="0"/>
                        <a:t> A comparison of basic research designs</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endParaRPr lang="en-US" dirty="0"/>
                    </a:p>
                  </a:txBody>
                  <a:tcPr/>
                </a:tc>
                <a:tc>
                  <a:txBody>
                    <a:bodyPr/>
                    <a:lstStyle/>
                    <a:p>
                      <a:r>
                        <a:rPr lang="en-US" dirty="0" smtClean="0"/>
                        <a:t>Exploratory</a:t>
                      </a:r>
                      <a:endParaRPr lang="en-US" dirty="0"/>
                    </a:p>
                  </a:txBody>
                  <a:tcPr/>
                </a:tc>
                <a:tc>
                  <a:txBody>
                    <a:bodyPr/>
                    <a:lstStyle/>
                    <a:p>
                      <a:r>
                        <a:rPr lang="en-US" dirty="0" smtClean="0"/>
                        <a:t>Descriptive</a:t>
                      </a:r>
                      <a:endParaRPr lang="en-US" dirty="0"/>
                    </a:p>
                  </a:txBody>
                  <a:tcPr/>
                </a:tc>
                <a:tc>
                  <a:txBody>
                    <a:bodyPr/>
                    <a:lstStyle/>
                    <a:p>
                      <a:r>
                        <a:rPr lang="en-US" dirty="0" smtClean="0"/>
                        <a:t>Causal</a:t>
                      </a:r>
                      <a:endParaRPr lang="en-US" dirty="0"/>
                    </a:p>
                  </a:txBody>
                  <a:tcPr/>
                </a:tc>
              </a:tr>
              <a:tr h="370840">
                <a:tc>
                  <a:txBody>
                    <a:bodyPr/>
                    <a:lstStyle/>
                    <a:p>
                      <a:r>
                        <a:rPr lang="en-US" dirty="0" smtClean="0"/>
                        <a:t>Objective</a:t>
                      </a:r>
                      <a:endParaRPr lang="en-US" dirty="0"/>
                    </a:p>
                  </a:txBody>
                  <a:tcPr/>
                </a:tc>
                <a:tc>
                  <a:txBody>
                    <a:bodyPr/>
                    <a:lstStyle/>
                    <a:p>
                      <a:r>
                        <a:rPr lang="en-US" dirty="0" smtClean="0"/>
                        <a:t>Discovery of ideas and insights</a:t>
                      </a:r>
                      <a:endParaRPr lang="en-US" dirty="0"/>
                    </a:p>
                  </a:txBody>
                  <a:tcPr/>
                </a:tc>
                <a:tc>
                  <a:txBody>
                    <a:bodyPr/>
                    <a:lstStyle/>
                    <a:p>
                      <a:r>
                        <a:rPr lang="en-US" dirty="0" smtClean="0"/>
                        <a:t>Describe market characteristics or functions</a:t>
                      </a:r>
                      <a:endParaRPr lang="en-US" dirty="0"/>
                    </a:p>
                  </a:txBody>
                  <a:tcPr/>
                </a:tc>
                <a:tc>
                  <a:txBody>
                    <a:bodyPr/>
                    <a:lstStyle/>
                    <a:p>
                      <a:r>
                        <a:rPr lang="en-US" dirty="0" smtClean="0"/>
                        <a:t>Determine cause and effect relationships</a:t>
                      </a:r>
                      <a:endParaRPr lang="en-US" dirty="0"/>
                    </a:p>
                  </a:txBody>
                  <a:tcPr/>
                </a:tc>
              </a:tr>
              <a:tr h="370840">
                <a:tc>
                  <a:txBody>
                    <a:bodyPr/>
                    <a:lstStyle/>
                    <a:p>
                      <a:r>
                        <a:rPr lang="en-US" dirty="0" smtClean="0"/>
                        <a:t>Characteristics</a:t>
                      </a:r>
                      <a:endParaRPr lang="en-US" dirty="0"/>
                    </a:p>
                  </a:txBody>
                  <a:tcPr/>
                </a:tc>
                <a:tc>
                  <a:txBody>
                    <a:bodyPr/>
                    <a:lstStyle/>
                    <a:p>
                      <a:r>
                        <a:rPr lang="en-US" dirty="0" smtClean="0"/>
                        <a:t>Flexible,</a:t>
                      </a:r>
                      <a:r>
                        <a:rPr lang="en-US" baseline="0" dirty="0" smtClean="0"/>
                        <a:t> versatile</a:t>
                      </a:r>
                      <a:endParaRPr lang="en-US" dirty="0"/>
                    </a:p>
                  </a:txBody>
                  <a:tcPr/>
                </a:tc>
                <a:tc>
                  <a:txBody>
                    <a:bodyPr/>
                    <a:lstStyle/>
                    <a:p>
                      <a:r>
                        <a:rPr lang="en-US" dirty="0" smtClean="0"/>
                        <a:t>Marked by prior formulation of specific hypothesis</a:t>
                      </a:r>
                      <a:endParaRPr lang="en-US" dirty="0"/>
                    </a:p>
                  </a:txBody>
                  <a:tcPr/>
                </a:tc>
                <a:tc>
                  <a:txBody>
                    <a:bodyPr/>
                    <a:lstStyle/>
                    <a:p>
                      <a:r>
                        <a:rPr lang="en-US" dirty="0" smtClean="0"/>
                        <a:t>Manipulation of one or more independent variables</a:t>
                      </a:r>
                      <a:endParaRPr lang="en-US" dirty="0"/>
                    </a:p>
                  </a:txBody>
                  <a:tcPr/>
                </a:tc>
              </a:tr>
              <a:tr h="370840">
                <a:tc>
                  <a:txBody>
                    <a:bodyPr/>
                    <a:lstStyle/>
                    <a:p>
                      <a:endParaRPr lang="en-US" dirty="0"/>
                    </a:p>
                  </a:txBody>
                  <a:tcPr/>
                </a:tc>
                <a:tc>
                  <a:txBody>
                    <a:bodyPr/>
                    <a:lstStyle/>
                    <a:p>
                      <a:r>
                        <a:rPr lang="en-US" dirty="0" smtClean="0"/>
                        <a:t>Often the front end of total research design</a:t>
                      </a:r>
                      <a:endParaRPr lang="en-US" dirty="0"/>
                    </a:p>
                  </a:txBody>
                  <a:tcPr/>
                </a:tc>
                <a:tc>
                  <a:txBody>
                    <a:bodyPr/>
                    <a:lstStyle/>
                    <a:p>
                      <a:r>
                        <a:rPr lang="en-US" dirty="0" smtClean="0"/>
                        <a:t>Preplanned and structured</a:t>
                      </a:r>
                      <a:r>
                        <a:rPr lang="en-US" baseline="0" dirty="0" smtClean="0"/>
                        <a:t> design</a:t>
                      </a:r>
                      <a:endParaRPr lang="en-US" dirty="0"/>
                    </a:p>
                  </a:txBody>
                  <a:tcPr/>
                </a:tc>
                <a:tc>
                  <a:txBody>
                    <a:bodyPr/>
                    <a:lstStyle/>
                    <a:p>
                      <a:r>
                        <a:rPr lang="en-US" dirty="0" smtClean="0"/>
                        <a:t>Measure the effect on dependent variables</a:t>
                      </a:r>
                      <a:endParaRPr lang="en-US" dirty="0"/>
                    </a:p>
                  </a:txBody>
                  <a:tcPr/>
                </a:tc>
              </a:tr>
              <a:tr h="370840">
                <a:tc>
                  <a:txBody>
                    <a:bodyPr/>
                    <a:lstStyle/>
                    <a:p>
                      <a:r>
                        <a:rPr lang="en-US" dirty="0" smtClean="0"/>
                        <a:t>Methods</a:t>
                      </a:r>
                      <a:endParaRPr lang="en-US" dirty="0"/>
                    </a:p>
                  </a:txBody>
                  <a:tcPr/>
                </a:tc>
                <a:tc>
                  <a:txBody>
                    <a:bodyPr/>
                    <a:lstStyle/>
                    <a:p>
                      <a:r>
                        <a:rPr lang="en-US" dirty="0" smtClean="0"/>
                        <a:t>Expert surveys, Pilot surveys, case studies, qualitative analysis</a:t>
                      </a:r>
                      <a:endParaRPr lang="en-US" dirty="0"/>
                    </a:p>
                  </a:txBody>
                  <a:tcPr/>
                </a:tc>
                <a:tc>
                  <a:txBody>
                    <a:bodyPr/>
                    <a:lstStyle/>
                    <a:p>
                      <a:r>
                        <a:rPr lang="en-US" dirty="0" smtClean="0"/>
                        <a:t>Secondary data: qualitative analysis, Surveys, Panels, Observation and other data</a:t>
                      </a:r>
                      <a:endParaRPr lang="en-US" dirty="0"/>
                    </a:p>
                  </a:txBody>
                  <a:tcPr/>
                </a:tc>
                <a:tc>
                  <a:txBody>
                    <a:bodyPr/>
                    <a:lstStyle/>
                    <a:p>
                      <a:r>
                        <a:rPr lang="en-US" dirty="0" smtClean="0"/>
                        <a:t>Experiments</a:t>
                      </a:r>
                      <a:endParaRPr lang="en-US" dirty="0"/>
                    </a:p>
                  </a:txBody>
                  <a:tcPr/>
                </a:tc>
              </a:tr>
            </a:tbl>
          </a:graphicData>
        </a:graphic>
      </p:graphicFrame>
    </p:spTree>
    <p:extLst>
      <p:ext uri="{BB962C8B-B14F-4D97-AF65-F5344CB8AC3E}">
        <p14:creationId xmlns:p14="http://schemas.microsoft.com/office/powerpoint/2010/main" xmlns="" val="2040056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Exploratory Research</a:t>
            </a:r>
            <a:endParaRPr lang="en-US" dirty="0"/>
          </a:p>
        </p:txBody>
      </p:sp>
      <p:sp>
        <p:nvSpPr>
          <p:cNvPr id="3" name="Content Placeholder 2"/>
          <p:cNvSpPr>
            <a:spLocks noGrp="1"/>
          </p:cNvSpPr>
          <p:nvPr>
            <p:ph idx="1"/>
          </p:nvPr>
        </p:nvSpPr>
        <p:spPr/>
        <p:txBody>
          <a:bodyPr/>
          <a:lstStyle/>
          <a:p>
            <a:r>
              <a:rPr lang="en-US" dirty="0" smtClean="0"/>
              <a:t>The objective of exploratory research is to explore or search through a problem or situation to provide insights and understanding.</a:t>
            </a:r>
            <a:endParaRPr lang="en-US" dirty="0"/>
          </a:p>
        </p:txBody>
      </p:sp>
    </p:spTree>
    <p:extLst>
      <p:ext uri="{BB962C8B-B14F-4D97-AF65-F5344CB8AC3E}">
        <p14:creationId xmlns:p14="http://schemas.microsoft.com/office/powerpoint/2010/main" xmlns="" val="22625004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Exploratory Research (Contd.)</a:t>
            </a:r>
            <a:endParaRPr lang="en-US" dirty="0"/>
          </a:p>
        </p:txBody>
      </p:sp>
      <p:sp>
        <p:nvSpPr>
          <p:cNvPr id="3" name="Content Placeholder 2"/>
          <p:cNvSpPr>
            <a:spLocks noGrp="1"/>
          </p:cNvSpPr>
          <p:nvPr>
            <p:ph idx="1"/>
          </p:nvPr>
        </p:nvSpPr>
        <p:spPr/>
        <p:txBody>
          <a:bodyPr>
            <a:normAutofit lnSpcReduction="10000"/>
          </a:bodyPr>
          <a:lstStyle/>
          <a:p>
            <a:r>
              <a:rPr lang="en-US" dirty="0" smtClean="0"/>
              <a:t>Can be used for the following purposes;</a:t>
            </a:r>
          </a:p>
          <a:p>
            <a:pPr lvl="1"/>
            <a:r>
              <a:rPr lang="en-US" dirty="0" smtClean="0"/>
              <a:t>Formulate a problem or define a problem more precisely.</a:t>
            </a:r>
          </a:p>
          <a:p>
            <a:pPr lvl="1"/>
            <a:r>
              <a:rPr lang="en-US" dirty="0" smtClean="0"/>
              <a:t>Identify alternative course of action.</a:t>
            </a:r>
          </a:p>
          <a:p>
            <a:pPr lvl="1"/>
            <a:r>
              <a:rPr lang="en-US" dirty="0" smtClean="0"/>
              <a:t>Develop Hypothesis.</a:t>
            </a:r>
          </a:p>
          <a:p>
            <a:pPr lvl="1"/>
            <a:r>
              <a:rPr lang="en-US" dirty="0" smtClean="0"/>
              <a:t>Isolate key variables and relationships for further examination.</a:t>
            </a:r>
          </a:p>
          <a:p>
            <a:pPr lvl="1"/>
            <a:r>
              <a:rPr lang="en-US" dirty="0" smtClean="0"/>
              <a:t>Gain insights for developing an approach to the problem</a:t>
            </a:r>
          </a:p>
          <a:p>
            <a:pPr lvl="1"/>
            <a:r>
              <a:rPr lang="en-US" dirty="0" smtClean="0"/>
              <a:t>Establish priorities for further research.</a:t>
            </a:r>
            <a:endParaRPr lang="en-US" dirty="0"/>
          </a:p>
        </p:txBody>
      </p:sp>
    </p:spTree>
    <p:extLst>
      <p:ext uri="{BB962C8B-B14F-4D97-AF65-F5344CB8AC3E}">
        <p14:creationId xmlns:p14="http://schemas.microsoft.com/office/powerpoint/2010/main" xmlns="" val="8766336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Exploratory Research (Contd.)</a:t>
            </a:r>
            <a:endParaRPr lang="en-US" dirty="0"/>
          </a:p>
        </p:txBody>
      </p:sp>
      <p:sp>
        <p:nvSpPr>
          <p:cNvPr id="3" name="Content Placeholder 2"/>
          <p:cNvSpPr>
            <a:spLocks noGrp="1"/>
          </p:cNvSpPr>
          <p:nvPr>
            <p:ph idx="1"/>
          </p:nvPr>
        </p:nvSpPr>
        <p:spPr/>
        <p:txBody>
          <a:bodyPr/>
          <a:lstStyle/>
          <a:p>
            <a:r>
              <a:rPr lang="en-US" dirty="0" smtClean="0"/>
              <a:t>It can greatly benefit from the use of the following methods;</a:t>
            </a:r>
          </a:p>
          <a:p>
            <a:pPr lvl="1"/>
            <a:r>
              <a:rPr lang="en-US" dirty="0" smtClean="0"/>
              <a:t>Expert Surveys</a:t>
            </a:r>
          </a:p>
          <a:p>
            <a:pPr lvl="1"/>
            <a:r>
              <a:rPr lang="en-US" dirty="0" smtClean="0"/>
              <a:t>Pilot surveys</a:t>
            </a:r>
          </a:p>
          <a:p>
            <a:pPr lvl="1"/>
            <a:r>
              <a:rPr lang="en-US" dirty="0" smtClean="0"/>
              <a:t>Case studies</a:t>
            </a:r>
          </a:p>
          <a:p>
            <a:pPr lvl="1"/>
            <a:r>
              <a:rPr lang="en-US" dirty="0" smtClean="0"/>
              <a:t>Secondary data analyzed in a qualitative way</a:t>
            </a:r>
          </a:p>
          <a:p>
            <a:pPr lvl="1"/>
            <a:r>
              <a:rPr lang="en-US" dirty="0" smtClean="0"/>
              <a:t>Qualitative research</a:t>
            </a:r>
            <a:endParaRPr lang="en-US" dirty="0"/>
          </a:p>
        </p:txBody>
      </p:sp>
    </p:spTree>
    <p:extLst>
      <p:ext uri="{BB962C8B-B14F-4D97-AF65-F5344CB8AC3E}">
        <p14:creationId xmlns:p14="http://schemas.microsoft.com/office/powerpoint/2010/main" xmlns="" val="2263715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Exploratory Research (Contd.)</a:t>
            </a:r>
            <a:endParaRPr lang="en-US" dirty="0"/>
          </a:p>
        </p:txBody>
      </p:sp>
      <p:sp>
        <p:nvSpPr>
          <p:cNvPr id="3" name="Content Placeholder 2"/>
          <p:cNvSpPr>
            <a:spLocks noGrp="1"/>
          </p:cNvSpPr>
          <p:nvPr>
            <p:ph idx="1"/>
          </p:nvPr>
        </p:nvSpPr>
        <p:spPr/>
        <p:txBody>
          <a:bodyPr>
            <a:normAutofit lnSpcReduction="10000"/>
          </a:bodyPr>
          <a:lstStyle/>
          <a:p>
            <a:r>
              <a:rPr lang="en-US" dirty="0" smtClean="0"/>
              <a:t>Example; CASE of a Departmental store (Application of exploratory research);</a:t>
            </a:r>
          </a:p>
          <a:p>
            <a:pPr lvl="1"/>
            <a:r>
              <a:rPr lang="en-US" dirty="0" smtClean="0"/>
              <a:t>A review of academic and trade literature to identify the relevant store characteristics, demographic and psychographic factors that influence consumers.</a:t>
            </a:r>
          </a:p>
          <a:p>
            <a:pPr lvl="1"/>
            <a:r>
              <a:rPr lang="en-US" dirty="0" smtClean="0"/>
              <a:t>	Interviews with retailing experts to determine trends.</a:t>
            </a:r>
          </a:p>
          <a:p>
            <a:pPr lvl="1"/>
            <a:r>
              <a:rPr lang="en-US" dirty="0" smtClean="0"/>
              <a:t>A comparative analysis of five best and five worst stores of the same chain.</a:t>
            </a:r>
          </a:p>
          <a:p>
            <a:pPr lvl="1"/>
            <a:endParaRPr lang="en-US" dirty="0"/>
          </a:p>
        </p:txBody>
      </p:sp>
    </p:spTree>
    <p:extLst>
      <p:ext uri="{BB962C8B-B14F-4D97-AF65-F5344CB8AC3E}">
        <p14:creationId xmlns:p14="http://schemas.microsoft.com/office/powerpoint/2010/main" xmlns="" val="15325354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Research</a:t>
            </a:r>
            <a:endParaRPr lang="en-US" dirty="0"/>
          </a:p>
        </p:txBody>
      </p:sp>
      <p:sp>
        <p:nvSpPr>
          <p:cNvPr id="3" name="Content Placeholder 2"/>
          <p:cNvSpPr>
            <a:spLocks noGrp="1"/>
          </p:cNvSpPr>
          <p:nvPr>
            <p:ph idx="1"/>
          </p:nvPr>
        </p:nvSpPr>
        <p:spPr/>
        <p:txBody>
          <a:bodyPr/>
          <a:lstStyle/>
          <a:p>
            <a:r>
              <a:rPr lang="en-US" dirty="0" smtClean="0"/>
              <a:t>Major objective is to describe something usually market characteristics or functions.</a:t>
            </a:r>
          </a:p>
          <a:p>
            <a:r>
              <a:rPr lang="en-US" dirty="0" smtClean="0"/>
              <a:t>It is conducted for the following reasons;</a:t>
            </a:r>
          </a:p>
          <a:p>
            <a:pPr lvl="1"/>
            <a:r>
              <a:rPr lang="en-US" dirty="0" smtClean="0"/>
              <a:t>To describe characteristics of relevant groups, such as consumers, sales people, organizations, or market areas.</a:t>
            </a:r>
            <a:endParaRPr lang="en-US" dirty="0"/>
          </a:p>
        </p:txBody>
      </p:sp>
    </p:spTree>
    <p:extLst>
      <p:ext uri="{BB962C8B-B14F-4D97-AF65-F5344CB8AC3E}">
        <p14:creationId xmlns:p14="http://schemas.microsoft.com/office/powerpoint/2010/main" xmlns="" val="10649638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Research (Contd.)</a:t>
            </a:r>
            <a:endParaRPr lang="en-US" dirty="0"/>
          </a:p>
        </p:txBody>
      </p:sp>
      <p:sp>
        <p:nvSpPr>
          <p:cNvPr id="3" name="Content Placeholder 2"/>
          <p:cNvSpPr>
            <a:spLocks noGrp="1"/>
          </p:cNvSpPr>
          <p:nvPr>
            <p:ph idx="1"/>
          </p:nvPr>
        </p:nvSpPr>
        <p:spPr/>
        <p:txBody>
          <a:bodyPr/>
          <a:lstStyle/>
          <a:p>
            <a:pPr lvl="1"/>
            <a:r>
              <a:rPr lang="en-US" dirty="0" smtClean="0"/>
              <a:t>To estimate the percentage of units in a specified population exhibiting a certain behavior.</a:t>
            </a:r>
          </a:p>
          <a:p>
            <a:pPr lvl="1"/>
            <a:r>
              <a:rPr lang="en-US" dirty="0" smtClean="0"/>
              <a:t>To determine the perception of product characteristics.</a:t>
            </a:r>
          </a:p>
          <a:p>
            <a:pPr lvl="1"/>
            <a:r>
              <a:rPr lang="en-US" dirty="0" smtClean="0"/>
              <a:t>To determine the degree to which marketing variables are associated.</a:t>
            </a:r>
          </a:p>
          <a:p>
            <a:pPr lvl="1"/>
            <a:r>
              <a:rPr lang="en-US" dirty="0" smtClean="0"/>
              <a:t>To make specific predictions.</a:t>
            </a:r>
            <a:endParaRPr lang="en-US" dirty="0"/>
          </a:p>
        </p:txBody>
      </p:sp>
    </p:spTree>
    <p:extLst>
      <p:ext uri="{BB962C8B-B14F-4D97-AF65-F5344CB8AC3E}">
        <p14:creationId xmlns:p14="http://schemas.microsoft.com/office/powerpoint/2010/main" xmlns="" val="21993989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Research (Contd.)</a:t>
            </a:r>
            <a:endParaRPr lang="en-US" dirty="0"/>
          </a:p>
        </p:txBody>
      </p:sp>
      <p:sp>
        <p:nvSpPr>
          <p:cNvPr id="3" name="Content Placeholder 2"/>
          <p:cNvSpPr>
            <a:spLocks noGrp="1"/>
          </p:cNvSpPr>
          <p:nvPr>
            <p:ph idx="1"/>
          </p:nvPr>
        </p:nvSpPr>
        <p:spPr/>
        <p:txBody>
          <a:bodyPr/>
          <a:lstStyle/>
          <a:p>
            <a:r>
              <a:rPr lang="en-US" dirty="0" smtClean="0"/>
              <a:t>Examples;</a:t>
            </a:r>
          </a:p>
          <a:p>
            <a:pPr lvl="1"/>
            <a:r>
              <a:rPr lang="en-US" dirty="0" smtClean="0"/>
              <a:t>Market studies, which describe the size of market, buying power of consumer, availability of distributers and consumer profiles.</a:t>
            </a:r>
          </a:p>
          <a:p>
            <a:pPr lvl="1"/>
            <a:r>
              <a:rPr lang="en-US" dirty="0" smtClean="0"/>
              <a:t>Market share studies, which determine the proportion of total sales received by a company and its competitors.</a:t>
            </a:r>
            <a:endParaRPr lang="en-US" dirty="0"/>
          </a:p>
        </p:txBody>
      </p:sp>
    </p:spTree>
    <p:extLst>
      <p:ext uri="{BB962C8B-B14F-4D97-AF65-F5344CB8AC3E}">
        <p14:creationId xmlns:p14="http://schemas.microsoft.com/office/powerpoint/2010/main" xmlns="" val="7742016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Research (Contd.)</a:t>
            </a:r>
            <a:endParaRPr lang="en-US" dirty="0"/>
          </a:p>
        </p:txBody>
      </p:sp>
      <p:sp>
        <p:nvSpPr>
          <p:cNvPr id="3" name="Content Placeholder 2"/>
          <p:cNvSpPr>
            <a:spLocks noGrp="1"/>
          </p:cNvSpPr>
          <p:nvPr>
            <p:ph idx="1"/>
          </p:nvPr>
        </p:nvSpPr>
        <p:spPr/>
        <p:txBody>
          <a:bodyPr/>
          <a:lstStyle/>
          <a:p>
            <a:r>
              <a:rPr lang="en-US" dirty="0" smtClean="0"/>
              <a:t>Examples (Contd.);</a:t>
            </a:r>
          </a:p>
          <a:p>
            <a:pPr lvl="1"/>
            <a:r>
              <a:rPr lang="en-US" dirty="0" smtClean="0"/>
              <a:t>Sales analysis studies, which describe sales by geographical region, product line, type and size of the account.</a:t>
            </a:r>
          </a:p>
          <a:p>
            <a:pPr lvl="1"/>
            <a:r>
              <a:rPr lang="en-US" dirty="0" smtClean="0"/>
              <a:t>Image Studies, which determine consumer perceptions of the firm and its products.</a:t>
            </a:r>
            <a:endParaRPr lang="en-US" dirty="0"/>
          </a:p>
        </p:txBody>
      </p:sp>
    </p:spTree>
    <p:extLst>
      <p:ext uri="{BB962C8B-B14F-4D97-AF65-F5344CB8AC3E}">
        <p14:creationId xmlns:p14="http://schemas.microsoft.com/office/powerpoint/2010/main" xmlns="" val="23710540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Research (Contd.)</a:t>
            </a:r>
            <a:endParaRPr lang="en-US" dirty="0"/>
          </a:p>
        </p:txBody>
      </p:sp>
      <p:sp>
        <p:nvSpPr>
          <p:cNvPr id="3" name="Content Placeholder 2"/>
          <p:cNvSpPr>
            <a:spLocks noGrp="1"/>
          </p:cNvSpPr>
          <p:nvPr>
            <p:ph idx="1"/>
          </p:nvPr>
        </p:nvSpPr>
        <p:spPr/>
        <p:txBody>
          <a:bodyPr/>
          <a:lstStyle/>
          <a:p>
            <a:r>
              <a:rPr lang="en-US" dirty="0" smtClean="0"/>
              <a:t>Examples (Contd.);</a:t>
            </a:r>
          </a:p>
          <a:p>
            <a:pPr lvl="1"/>
            <a:r>
              <a:rPr lang="en-US" dirty="0" smtClean="0"/>
              <a:t>Product usage studies, which describes consumption patterns</a:t>
            </a:r>
          </a:p>
          <a:p>
            <a:pPr lvl="1"/>
            <a:r>
              <a:rPr lang="en-US" dirty="0" smtClean="0"/>
              <a:t>Distribution studies, which determine traffic flow patterns and the number and location of distributors</a:t>
            </a:r>
            <a:endParaRPr lang="en-US" dirty="0"/>
          </a:p>
        </p:txBody>
      </p:sp>
    </p:spTree>
    <p:extLst>
      <p:ext uri="{BB962C8B-B14F-4D97-AF65-F5344CB8AC3E}">
        <p14:creationId xmlns:p14="http://schemas.microsoft.com/office/powerpoint/2010/main" xmlns="" val="41292723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Research (Contd.)</a:t>
            </a:r>
            <a:endParaRPr lang="en-US" dirty="0"/>
          </a:p>
        </p:txBody>
      </p:sp>
      <p:sp>
        <p:nvSpPr>
          <p:cNvPr id="3" name="Content Placeholder 2"/>
          <p:cNvSpPr>
            <a:spLocks noGrp="1"/>
          </p:cNvSpPr>
          <p:nvPr>
            <p:ph idx="1"/>
          </p:nvPr>
        </p:nvSpPr>
        <p:spPr/>
        <p:txBody>
          <a:bodyPr/>
          <a:lstStyle/>
          <a:p>
            <a:r>
              <a:rPr lang="en-US" dirty="0" smtClean="0"/>
              <a:t>Examples (Contd.);</a:t>
            </a:r>
          </a:p>
          <a:p>
            <a:pPr lvl="1"/>
            <a:r>
              <a:rPr lang="en-US" dirty="0" smtClean="0"/>
              <a:t>Pricing studies, which describe the range and frequency of the price changes and probable consumer response to proposed price changes.</a:t>
            </a:r>
          </a:p>
          <a:p>
            <a:pPr lvl="1"/>
            <a:r>
              <a:rPr lang="en-US" dirty="0" smtClean="0"/>
              <a:t>Advertising studies, which describe media consumption habits and audience profiles for specific television programs and magazines.</a:t>
            </a:r>
            <a:endParaRPr lang="en-US" dirty="0"/>
          </a:p>
        </p:txBody>
      </p:sp>
    </p:spTree>
    <p:extLst>
      <p:ext uri="{BB962C8B-B14F-4D97-AF65-F5344CB8AC3E}">
        <p14:creationId xmlns:p14="http://schemas.microsoft.com/office/powerpoint/2010/main" xmlns="" val="14525252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Research (Contd.)</a:t>
            </a:r>
            <a:endParaRPr lang="en-US" dirty="0"/>
          </a:p>
        </p:txBody>
      </p:sp>
      <p:sp>
        <p:nvSpPr>
          <p:cNvPr id="3" name="Content Placeholder 2"/>
          <p:cNvSpPr>
            <a:spLocks noGrp="1"/>
          </p:cNvSpPr>
          <p:nvPr>
            <p:ph idx="1"/>
          </p:nvPr>
        </p:nvSpPr>
        <p:spPr/>
        <p:txBody>
          <a:bodyPr/>
          <a:lstStyle/>
          <a:p>
            <a:r>
              <a:rPr lang="en-US" dirty="0" smtClean="0"/>
              <a:t>A vast majority of marketing research studies involve descriptive research, which incorporates the following;</a:t>
            </a:r>
          </a:p>
          <a:p>
            <a:pPr lvl="1"/>
            <a:r>
              <a:rPr lang="en-US" dirty="0" smtClean="0"/>
              <a:t>Secondary data analysis</a:t>
            </a:r>
          </a:p>
          <a:p>
            <a:pPr lvl="1"/>
            <a:r>
              <a:rPr lang="en-US" dirty="0" smtClean="0"/>
              <a:t>Surveys</a:t>
            </a:r>
          </a:p>
          <a:p>
            <a:pPr lvl="1"/>
            <a:r>
              <a:rPr lang="en-US" dirty="0" smtClean="0"/>
              <a:t>Panels</a:t>
            </a:r>
          </a:p>
          <a:p>
            <a:pPr lvl="1"/>
            <a:r>
              <a:rPr lang="en-US" dirty="0" smtClean="0"/>
              <a:t>Observational and other data</a:t>
            </a:r>
            <a:endParaRPr lang="en-US" dirty="0"/>
          </a:p>
        </p:txBody>
      </p:sp>
    </p:spTree>
    <p:extLst>
      <p:ext uri="{BB962C8B-B14F-4D97-AF65-F5344CB8AC3E}">
        <p14:creationId xmlns:p14="http://schemas.microsoft.com/office/powerpoint/2010/main" xmlns="" val="16068711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 Sectional Designs</a:t>
            </a:r>
            <a:endParaRPr lang="en-US" dirty="0"/>
          </a:p>
        </p:txBody>
      </p:sp>
      <p:sp>
        <p:nvSpPr>
          <p:cNvPr id="3" name="Content Placeholder 2"/>
          <p:cNvSpPr>
            <a:spLocks noGrp="1"/>
          </p:cNvSpPr>
          <p:nvPr>
            <p:ph idx="1"/>
          </p:nvPr>
        </p:nvSpPr>
        <p:spPr/>
        <p:txBody>
          <a:bodyPr/>
          <a:lstStyle/>
          <a:p>
            <a:r>
              <a:rPr lang="en-US" dirty="0" smtClean="0"/>
              <a:t>It involves the collection of information from any given sample of population elements only once.</a:t>
            </a:r>
          </a:p>
          <a:p>
            <a:r>
              <a:rPr lang="en-US" dirty="0" smtClean="0"/>
              <a:t>This design is also called sample survey research design.</a:t>
            </a:r>
            <a:endParaRPr lang="en-US" dirty="0"/>
          </a:p>
        </p:txBody>
      </p:sp>
    </p:spTree>
    <p:extLst>
      <p:ext uri="{BB962C8B-B14F-4D97-AF65-F5344CB8AC3E}">
        <p14:creationId xmlns:p14="http://schemas.microsoft.com/office/powerpoint/2010/main" xmlns="" val="24897873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 Sectional Designs (Contd.)</a:t>
            </a:r>
            <a:endParaRPr lang="en-US" dirty="0"/>
          </a:p>
        </p:txBody>
      </p:sp>
      <p:sp>
        <p:nvSpPr>
          <p:cNvPr id="3" name="Content Placeholder 2"/>
          <p:cNvSpPr>
            <a:spLocks noGrp="1"/>
          </p:cNvSpPr>
          <p:nvPr>
            <p:ph idx="1"/>
          </p:nvPr>
        </p:nvSpPr>
        <p:spPr/>
        <p:txBody>
          <a:bodyPr/>
          <a:lstStyle/>
          <a:p>
            <a:r>
              <a:rPr lang="en-US" dirty="0" smtClean="0"/>
              <a:t>Single Cross sectional design;</a:t>
            </a:r>
          </a:p>
          <a:p>
            <a:pPr lvl="1"/>
            <a:r>
              <a:rPr lang="en-US" dirty="0" smtClean="0"/>
              <a:t>in which one sample of respondents is drawn from the target population and the information is obtained from the sample once.</a:t>
            </a:r>
          </a:p>
          <a:p>
            <a:r>
              <a:rPr lang="en-US" dirty="0" smtClean="0"/>
              <a:t>Multi cross sectional design;</a:t>
            </a:r>
          </a:p>
          <a:p>
            <a:pPr lvl="1"/>
            <a:r>
              <a:rPr lang="en-US" dirty="0" smtClean="0"/>
              <a:t>In which there are two or more samples of respondents, and information from each sample is obtained only once.</a:t>
            </a:r>
            <a:endParaRPr lang="en-US" dirty="0"/>
          </a:p>
        </p:txBody>
      </p:sp>
    </p:spTree>
    <p:extLst>
      <p:ext uri="{BB962C8B-B14F-4D97-AF65-F5344CB8AC3E}">
        <p14:creationId xmlns:p14="http://schemas.microsoft.com/office/powerpoint/2010/main" xmlns="" val="12815519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Cohort Analysis</a:t>
            </a:r>
            <a:endParaRPr lang="en-US" dirty="0"/>
          </a:p>
        </p:txBody>
      </p:sp>
      <p:sp>
        <p:nvSpPr>
          <p:cNvPr id="3" name="Content Placeholder 2"/>
          <p:cNvSpPr>
            <a:spLocks noGrp="1"/>
          </p:cNvSpPr>
          <p:nvPr>
            <p:ph idx="1"/>
          </p:nvPr>
        </p:nvSpPr>
        <p:spPr/>
        <p:txBody>
          <a:bodyPr/>
          <a:lstStyle/>
          <a:p>
            <a:r>
              <a:rPr lang="en-US" dirty="0" smtClean="0"/>
              <a:t>It consists of a series of surveys conducted at appropriate time intervals, where the cohort serves as the basic unit of analysis.</a:t>
            </a:r>
          </a:p>
          <a:p>
            <a:r>
              <a:rPr lang="en-US" dirty="0" smtClean="0"/>
              <a:t>A cohort is a group of respondents who experience the same event within the same time interval.</a:t>
            </a:r>
            <a:endParaRPr lang="en-US" dirty="0"/>
          </a:p>
        </p:txBody>
      </p:sp>
    </p:spTree>
    <p:extLst>
      <p:ext uri="{BB962C8B-B14F-4D97-AF65-F5344CB8AC3E}">
        <p14:creationId xmlns:p14="http://schemas.microsoft.com/office/powerpoint/2010/main" xmlns="" val="39117573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Cohort Analysis (Contd.)</a:t>
            </a:r>
            <a:endParaRPr lang="en-US" dirty="0"/>
          </a:p>
        </p:txBody>
      </p:sp>
      <p:sp>
        <p:nvSpPr>
          <p:cNvPr id="3" name="Content Placeholder 2"/>
          <p:cNvSpPr>
            <a:spLocks noGrp="1"/>
          </p:cNvSpPr>
          <p:nvPr>
            <p:ph idx="1"/>
          </p:nvPr>
        </p:nvSpPr>
        <p:spPr/>
        <p:txBody>
          <a:bodyPr/>
          <a:lstStyle/>
          <a:p>
            <a:r>
              <a:rPr lang="en-US" dirty="0" smtClean="0"/>
              <a:t>Example: </a:t>
            </a:r>
          </a:p>
          <a:p>
            <a:pPr lvl="1"/>
            <a:r>
              <a:rPr lang="en-US" dirty="0" smtClean="0"/>
              <a:t>A birth (or age) cohort is a group of people who were born during the same time interval.</a:t>
            </a:r>
          </a:p>
          <a:p>
            <a:endParaRPr lang="en-US" dirty="0" smtClean="0"/>
          </a:p>
          <a:p>
            <a:r>
              <a:rPr lang="en-US" dirty="0" smtClean="0"/>
              <a:t>Cohort analysis is also used to predict changes in the voters opinions during a political campaign.</a:t>
            </a:r>
            <a:endParaRPr lang="en-US" dirty="0"/>
          </a:p>
        </p:txBody>
      </p:sp>
    </p:spTree>
    <p:extLst>
      <p:ext uri="{BB962C8B-B14F-4D97-AF65-F5344CB8AC3E}">
        <p14:creationId xmlns:p14="http://schemas.microsoft.com/office/powerpoint/2010/main" xmlns="" val="33874047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Longitudinal Design</a:t>
            </a:r>
            <a:endParaRPr lang="en-US" dirty="0"/>
          </a:p>
        </p:txBody>
      </p:sp>
      <p:sp>
        <p:nvSpPr>
          <p:cNvPr id="3" name="Content Placeholder 2"/>
          <p:cNvSpPr>
            <a:spLocks noGrp="1"/>
          </p:cNvSpPr>
          <p:nvPr>
            <p:ph idx="1"/>
          </p:nvPr>
        </p:nvSpPr>
        <p:spPr/>
        <p:txBody>
          <a:bodyPr/>
          <a:lstStyle/>
          <a:p>
            <a:r>
              <a:rPr lang="en-US" dirty="0" smtClean="0"/>
              <a:t>A type of research design involving a fixed sample of population elements that is measured repeatedly. The sample remains the same over time, thus providing a series of picture that, when viewed together, portray a vivid illustration of the situation and the changes that are taking place over time.</a:t>
            </a:r>
            <a:endParaRPr lang="en-US" dirty="0"/>
          </a:p>
        </p:txBody>
      </p:sp>
    </p:spTree>
    <p:extLst>
      <p:ext uri="{BB962C8B-B14F-4D97-AF65-F5344CB8AC3E}">
        <p14:creationId xmlns:p14="http://schemas.microsoft.com/office/powerpoint/2010/main" xmlns="" val="29288847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Longitudinal Design (Contd.)</a:t>
            </a:r>
            <a:endParaRPr lang="en-US" dirty="0"/>
          </a:p>
        </p:txBody>
      </p:sp>
      <p:sp>
        <p:nvSpPr>
          <p:cNvPr id="3" name="Content Placeholder 2"/>
          <p:cNvSpPr>
            <a:spLocks noGrp="1"/>
          </p:cNvSpPr>
          <p:nvPr>
            <p:ph idx="1"/>
          </p:nvPr>
        </p:nvSpPr>
        <p:spPr/>
        <p:txBody>
          <a:bodyPr/>
          <a:lstStyle/>
          <a:p>
            <a:r>
              <a:rPr lang="en-US" dirty="0" smtClean="0"/>
              <a:t>Sometimes the term </a:t>
            </a:r>
            <a:r>
              <a:rPr lang="en-US" i="1" dirty="0" smtClean="0"/>
              <a:t>panel or true panel </a:t>
            </a:r>
            <a:r>
              <a:rPr lang="en-US" dirty="0" smtClean="0"/>
              <a:t>is used instead of longitudinal design.</a:t>
            </a:r>
          </a:p>
          <a:p>
            <a:r>
              <a:rPr lang="en-US" i="1" dirty="0" smtClean="0"/>
              <a:t>A panel </a:t>
            </a:r>
            <a:r>
              <a:rPr lang="en-US" dirty="0" smtClean="0"/>
              <a:t>consists of a sample of respondents, generally households that have agreed to provide information at specified intervals over an extended period.</a:t>
            </a:r>
            <a:endParaRPr lang="en-US" i="1" dirty="0"/>
          </a:p>
        </p:txBody>
      </p:sp>
    </p:spTree>
    <p:extLst>
      <p:ext uri="{BB962C8B-B14F-4D97-AF65-F5344CB8AC3E}">
        <p14:creationId xmlns:p14="http://schemas.microsoft.com/office/powerpoint/2010/main" xmlns="" val="41943045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Longitudinal Design (Contd.)</a:t>
            </a:r>
            <a:endParaRPr lang="en-US" dirty="0"/>
          </a:p>
        </p:txBody>
      </p:sp>
      <p:sp>
        <p:nvSpPr>
          <p:cNvPr id="3" name="Content Placeholder 2"/>
          <p:cNvSpPr>
            <a:spLocks noGrp="1"/>
          </p:cNvSpPr>
          <p:nvPr>
            <p:ph idx="1"/>
          </p:nvPr>
        </p:nvSpPr>
        <p:spPr/>
        <p:txBody>
          <a:bodyPr/>
          <a:lstStyle/>
          <a:p>
            <a:r>
              <a:rPr lang="en-US" dirty="0" smtClean="0"/>
              <a:t>Data obtained from panels not only provide information on market shares that are based on an extended period of time but also allow the researchers to examine changes in market share over time.</a:t>
            </a:r>
            <a:endParaRPr lang="en-US" dirty="0"/>
          </a:p>
        </p:txBody>
      </p:sp>
    </p:spTree>
    <p:extLst>
      <p:ext uri="{BB962C8B-B14F-4D97-AF65-F5344CB8AC3E}">
        <p14:creationId xmlns:p14="http://schemas.microsoft.com/office/powerpoint/2010/main" xmlns="" val="10059480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300" dirty="0" smtClean="0"/>
              <a:t>Relative Advantage or Disadvantage of Longitudinal and cross sectional designs</a:t>
            </a:r>
            <a:endParaRPr lang="en-US" sz="33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148896904"/>
              </p:ext>
            </p:extLst>
          </p:nvPr>
        </p:nvGraphicFramePr>
        <p:xfrm>
          <a:off x="457200" y="1600200"/>
          <a:ext cx="8229600" cy="5038339"/>
        </p:xfrm>
        <a:graphic>
          <a:graphicData uri="http://schemas.openxmlformats.org/drawingml/2006/table">
            <a:tbl>
              <a:tblPr firstRow="1" bandRow="1">
                <a:tableStyleId>{74C1A8A3-306A-4EB7-A6B1-4F7E0EB9C5D6}</a:tableStyleId>
              </a:tblPr>
              <a:tblGrid>
                <a:gridCol w="2743200"/>
                <a:gridCol w="2743200"/>
                <a:gridCol w="2743200"/>
              </a:tblGrid>
              <a:tr h="719330">
                <a:tc>
                  <a:txBody>
                    <a:bodyPr/>
                    <a:lstStyle/>
                    <a:p>
                      <a:r>
                        <a:rPr lang="en-US" sz="2200" dirty="0" smtClean="0"/>
                        <a:t>Evaluation Criteria</a:t>
                      </a:r>
                      <a:endParaRPr lang="en-US" sz="2200" dirty="0"/>
                    </a:p>
                  </a:txBody>
                  <a:tcPr/>
                </a:tc>
                <a:tc>
                  <a:txBody>
                    <a:bodyPr/>
                    <a:lstStyle/>
                    <a:p>
                      <a:r>
                        <a:rPr lang="en-US" sz="2200" dirty="0" smtClean="0"/>
                        <a:t>Cross sectional Design</a:t>
                      </a:r>
                      <a:endParaRPr lang="en-US" sz="2200" dirty="0"/>
                    </a:p>
                  </a:txBody>
                  <a:tcPr/>
                </a:tc>
                <a:tc>
                  <a:txBody>
                    <a:bodyPr/>
                    <a:lstStyle/>
                    <a:p>
                      <a:r>
                        <a:rPr lang="en-US" sz="2200" dirty="0" smtClean="0"/>
                        <a:t>Longitudinal Design</a:t>
                      </a:r>
                      <a:endParaRPr lang="en-US" sz="2200" dirty="0"/>
                    </a:p>
                  </a:txBody>
                  <a:tcPr/>
                </a:tc>
              </a:tr>
              <a:tr h="544685">
                <a:tc>
                  <a:txBody>
                    <a:bodyPr/>
                    <a:lstStyle/>
                    <a:p>
                      <a:r>
                        <a:rPr lang="en-US" sz="2200" dirty="0" smtClean="0"/>
                        <a:t>Detecting</a:t>
                      </a:r>
                      <a:r>
                        <a:rPr lang="en-US" sz="2200" baseline="0" dirty="0" smtClean="0"/>
                        <a:t> change</a:t>
                      </a:r>
                      <a:endParaRPr lang="en-US" sz="2200" dirty="0"/>
                    </a:p>
                  </a:txBody>
                  <a:tcPr/>
                </a:tc>
                <a:tc>
                  <a:txBody>
                    <a:bodyPr/>
                    <a:lstStyle/>
                    <a:p>
                      <a:pPr algn="ctr"/>
                      <a:r>
                        <a:rPr lang="en-US" sz="2200" dirty="0" smtClean="0"/>
                        <a:t>-</a:t>
                      </a:r>
                      <a:endParaRPr lang="en-US" sz="2200" dirty="0"/>
                    </a:p>
                  </a:txBody>
                  <a:tcPr/>
                </a:tc>
                <a:tc>
                  <a:txBody>
                    <a:bodyPr/>
                    <a:lstStyle/>
                    <a:p>
                      <a:pPr algn="ctr"/>
                      <a:r>
                        <a:rPr lang="en-US" sz="2200" dirty="0" smtClean="0"/>
                        <a:t>+</a:t>
                      </a:r>
                      <a:endParaRPr lang="en-US" sz="2200" dirty="0"/>
                    </a:p>
                  </a:txBody>
                  <a:tcPr/>
                </a:tc>
              </a:tr>
              <a:tr h="940142">
                <a:tc>
                  <a:txBody>
                    <a:bodyPr/>
                    <a:lstStyle/>
                    <a:p>
                      <a:r>
                        <a:rPr lang="en-US" sz="2200" dirty="0" smtClean="0"/>
                        <a:t>Large amount</a:t>
                      </a:r>
                      <a:r>
                        <a:rPr lang="en-US" sz="2200" baseline="0" dirty="0" smtClean="0"/>
                        <a:t> of data collection</a:t>
                      </a:r>
                      <a:endParaRPr lang="en-US" sz="2200" dirty="0"/>
                    </a:p>
                  </a:txBody>
                  <a:tcPr/>
                </a:tc>
                <a:tc>
                  <a:txBody>
                    <a:bodyPr/>
                    <a:lstStyle/>
                    <a:p>
                      <a:pPr algn="ctr"/>
                      <a:r>
                        <a:rPr lang="en-US" sz="2200" dirty="0" smtClean="0"/>
                        <a:t>-</a:t>
                      </a:r>
                      <a:endParaRPr lang="en-US" sz="2200" dirty="0"/>
                    </a:p>
                  </a:txBody>
                  <a:tcPr/>
                </a:tc>
                <a:tc>
                  <a:txBody>
                    <a:bodyPr/>
                    <a:lstStyle/>
                    <a:p>
                      <a:pPr algn="ctr"/>
                      <a:r>
                        <a:rPr lang="en-US" sz="2200" dirty="0" smtClean="0"/>
                        <a:t>+</a:t>
                      </a:r>
                      <a:endParaRPr lang="en-US" sz="2200" dirty="0"/>
                    </a:p>
                  </a:txBody>
                  <a:tcPr/>
                </a:tc>
              </a:tr>
              <a:tr h="544685">
                <a:tc>
                  <a:txBody>
                    <a:bodyPr/>
                    <a:lstStyle/>
                    <a:p>
                      <a:r>
                        <a:rPr lang="en-US" sz="2200" dirty="0" smtClean="0"/>
                        <a:t>Accuracy</a:t>
                      </a:r>
                      <a:endParaRPr lang="en-US" sz="2200" dirty="0"/>
                    </a:p>
                  </a:txBody>
                  <a:tcPr/>
                </a:tc>
                <a:tc>
                  <a:txBody>
                    <a:bodyPr/>
                    <a:lstStyle/>
                    <a:p>
                      <a:pPr algn="ctr"/>
                      <a:r>
                        <a:rPr lang="en-US" sz="2200" dirty="0" smtClean="0"/>
                        <a:t>-</a:t>
                      </a:r>
                      <a:endParaRPr lang="en-US" sz="2200" dirty="0"/>
                    </a:p>
                  </a:txBody>
                  <a:tcPr/>
                </a:tc>
                <a:tc>
                  <a:txBody>
                    <a:bodyPr/>
                    <a:lstStyle/>
                    <a:p>
                      <a:pPr algn="ctr"/>
                      <a:r>
                        <a:rPr lang="en-US" sz="2200" dirty="0" smtClean="0"/>
                        <a:t>+</a:t>
                      </a:r>
                      <a:endParaRPr lang="en-US" sz="2200" dirty="0"/>
                    </a:p>
                  </a:txBody>
                  <a:tcPr/>
                </a:tc>
              </a:tr>
              <a:tr h="719330">
                <a:tc>
                  <a:txBody>
                    <a:bodyPr/>
                    <a:lstStyle/>
                    <a:p>
                      <a:r>
                        <a:rPr lang="en-US" sz="2200" dirty="0" smtClean="0"/>
                        <a:t>Representative sampling</a:t>
                      </a:r>
                      <a:endParaRPr lang="en-US" sz="2200" dirty="0"/>
                    </a:p>
                  </a:txBody>
                  <a:tcPr/>
                </a:tc>
                <a:tc>
                  <a:txBody>
                    <a:bodyPr/>
                    <a:lstStyle/>
                    <a:p>
                      <a:pPr algn="ctr"/>
                      <a:r>
                        <a:rPr lang="en-US" sz="2200" dirty="0" smtClean="0"/>
                        <a:t>+</a:t>
                      </a:r>
                      <a:endParaRPr lang="en-US" sz="2200" dirty="0"/>
                    </a:p>
                  </a:txBody>
                  <a:tcPr/>
                </a:tc>
                <a:tc>
                  <a:txBody>
                    <a:bodyPr/>
                    <a:lstStyle/>
                    <a:p>
                      <a:pPr algn="ctr"/>
                      <a:r>
                        <a:rPr lang="en-US" sz="2200" dirty="0" smtClean="0"/>
                        <a:t>-</a:t>
                      </a:r>
                      <a:endParaRPr lang="en-US" sz="2200" dirty="0"/>
                    </a:p>
                  </a:txBody>
                  <a:tcPr/>
                </a:tc>
              </a:tr>
              <a:tr h="544685">
                <a:tc>
                  <a:txBody>
                    <a:bodyPr/>
                    <a:lstStyle/>
                    <a:p>
                      <a:r>
                        <a:rPr lang="en-US" sz="2200" dirty="0" smtClean="0"/>
                        <a:t>Response Bias</a:t>
                      </a:r>
                      <a:endParaRPr lang="en-US" sz="2200" dirty="0"/>
                    </a:p>
                  </a:txBody>
                  <a:tcPr/>
                </a:tc>
                <a:tc>
                  <a:txBody>
                    <a:bodyPr/>
                    <a:lstStyle/>
                    <a:p>
                      <a:pPr algn="ctr"/>
                      <a:r>
                        <a:rPr lang="en-US" sz="2200" dirty="0" smtClean="0"/>
                        <a:t>+</a:t>
                      </a:r>
                      <a:endParaRPr lang="en-US" sz="2200" dirty="0"/>
                    </a:p>
                  </a:txBody>
                  <a:tcPr/>
                </a:tc>
                <a:tc>
                  <a:txBody>
                    <a:bodyPr/>
                    <a:lstStyle/>
                    <a:p>
                      <a:pPr algn="ctr"/>
                      <a:r>
                        <a:rPr lang="en-US" sz="2200" dirty="0" smtClean="0"/>
                        <a:t>-</a:t>
                      </a:r>
                      <a:endParaRPr lang="en-US" sz="2200" dirty="0"/>
                    </a:p>
                  </a:txBody>
                  <a:tcPr/>
                </a:tc>
              </a:tr>
              <a:tr h="940142">
                <a:tc gridSpan="3">
                  <a:txBody>
                    <a:bodyPr/>
                    <a:lstStyle/>
                    <a:p>
                      <a:r>
                        <a:rPr lang="en-US" sz="2200" dirty="0" smtClean="0"/>
                        <a:t>Plus sign denotes relative advantage , whereas minus</a:t>
                      </a:r>
                      <a:r>
                        <a:rPr lang="en-US" sz="2200" baseline="0" dirty="0" smtClean="0"/>
                        <a:t> sign denotes relative disadvantage</a:t>
                      </a:r>
                      <a:endParaRPr lang="en-US" sz="2200" dirty="0"/>
                    </a:p>
                  </a:txBody>
                  <a:tcPr/>
                </a:tc>
                <a:tc hMerge="1">
                  <a:txBody>
                    <a:bodyPr/>
                    <a:lstStyle/>
                    <a:p>
                      <a:endParaRPr lang="en-US" dirty="0"/>
                    </a:p>
                  </a:txBody>
                  <a:tcPr/>
                </a:tc>
                <a:tc hMerge="1">
                  <a:txBody>
                    <a:bodyPr/>
                    <a:lstStyle/>
                    <a:p>
                      <a:endParaRPr lang="en-US" dirty="0"/>
                    </a:p>
                  </a:txBody>
                  <a:tcPr/>
                </a:tc>
              </a:tr>
            </a:tbl>
          </a:graphicData>
        </a:graphic>
      </p:graphicFrame>
    </p:spTree>
    <p:extLst>
      <p:ext uri="{BB962C8B-B14F-4D97-AF65-F5344CB8AC3E}">
        <p14:creationId xmlns:p14="http://schemas.microsoft.com/office/powerpoint/2010/main" xmlns="" val="18409633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 and disadvantages of Panel</a:t>
            </a:r>
            <a:endParaRPr lang="en-US" dirty="0"/>
          </a:p>
        </p:txBody>
      </p:sp>
      <p:sp>
        <p:nvSpPr>
          <p:cNvPr id="3" name="Content Placeholder 2"/>
          <p:cNvSpPr>
            <a:spLocks noGrp="1"/>
          </p:cNvSpPr>
          <p:nvPr>
            <p:ph idx="1"/>
          </p:nvPr>
        </p:nvSpPr>
        <p:spPr/>
        <p:txBody>
          <a:bodyPr/>
          <a:lstStyle/>
          <a:p>
            <a:r>
              <a:rPr lang="en-US" dirty="0" smtClean="0"/>
              <a:t>Advantages;</a:t>
            </a:r>
          </a:p>
          <a:p>
            <a:pPr lvl="1"/>
            <a:r>
              <a:rPr lang="en-US" dirty="0" smtClean="0"/>
              <a:t>Relatively large amount of data can be collected. Panel members are usually compensated so they are willing for lengthy and demanding interviews.</a:t>
            </a:r>
          </a:p>
          <a:p>
            <a:pPr lvl="1"/>
            <a:endParaRPr lang="en-US" dirty="0"/>
          </a:p>
        </p:txBody>
      </p:sp>
    </p:spTree>
    <p:extLst>
      <p:ext uri="{BB962C8B-B14F-4D97-AF65-F5344CB8AC3E}">
        <p14:creationId xmlns:p14="http://schemas.microsoft.com/office/powerpoint/2010/main" xmlns="" val="15769905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 and disadvantages of Panel (Contd.)</a:t>
            </a: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smtClean="0"/>
              <a:t>Panel data is more accurate than cross sectional data. </a:t>
            </a:r>
          </a:p>
          <a:p>
            <a:pPr marL="742950" lvl="2" indent="-342900"/>
            <a:r>
              <a:rPr lang="en-US" dirty="0" smtClean="0"/>
              <a:t>Example;</a:t>
            </a:r>
          </a:p>
          <a:p>
            <a:pPr marL="1200150" lvl="3" indent="-342900"/>
            <a:r>
              <a:rPr lang="en-US" dirty="0" smtClean="0"/>
              <a:t>A typical cross sectional survey requires the respondent to recall past purchases and behavior, these data can be inaccurate because of memory lapses.</a:t>
            </a:r>
          </a:p>
          <a:p>
            <a:pPr marL="1200150" lvl="3" indent="-342900"/>
            <a:r>
              <a:rPr lang="en-US" dirty="0" smtClean="0"/>
              <a:t>Panel data which rely on continuous recording of purchases in a diary, place less reliance on the respondent’s memory.</a:t>
            </a:r>
          </a:p>
          <a:p>
            <a:endParaRPr lang="en-US" dirty="0"/>
          </a:p>
        </p:txBody>
      </p:sp>
    </p:spTree>
    <p:extLst>
      <p:ext uri="{BB962C8B-B14F-4D97-AF65-F5344CB8AC3E}">
        <p14:creationId xmlns:p14="http://schemas.microsoft.com/office/powerpoint/2010/main" xmlns="" val="39565119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 and disadvantages of Panel (Contd.)</a:t>
            </a:r>
            <a:endParaRPr lang="en-US" dirty="0"/>
          </a:p>
        </p:txBody>
      </p:sp>
      <p:sp>
        <p:nvSpPr>
          <p:cNvPr id="3" name="Content Placeholder 2"/>
          <p:cNvSpPr>
            <a:spLocks noGrp="1"/>
          </p:cNvSpPr>
          <p:nvPr>
            <p:ph idx="1"/>
          </p:nvPr>
        </p:nvSpPr>
        <p:spPr/>
        <p:txBody>
          <a:bodyPr/>
          <a:lstStyle/>
          <a:p>
            <a:r>
              <a:rPr lang="en-US" dirty="0" smtClean="0"/>
              <a:t>Disadvantages;</a:t>
            </a:r>
          </a:p>
          <a:p>
            <a:pPr lvl="1"/>
            <a:r>
              <a:rPr lang="en-US" dirty="0" smtClean="0"/>
              <a:t>Refusal to Cooperate:</a:t>
            </a:r>
          </a:p>
          <a:p>
            <a:pPr lvl="2"/>
            <a:r>
              <a:rPr lang="en-US" dirty="0" smtClean="0"/>
              <a:t>Many individuals or households do not wish to be bothered with the panel operation and refuse to participate. Consumer panels requiring members to keep a record of purchases have a cooperation rate of 60 % or less.</a:t>
            </a:r>
            <a:endParaRPr lang="en-US" dirty="0"/>
          </a:p>
        </p:txBody>
      </p:sp>
    </p:spTree>
    <p:extLst>
      <p:ext uri="{BB962C8B-B14F-4D97-AF65-F5344CB8AC3E}">
        <p14:creationId xmlns:p14="http://schemas.microsoft.com/office/powerpoint/2010/main" xmlns="" val="23097611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 and disadvantages of Panel (Contd.)</a:t>
            </a:r>
            <a:endParaRPr lang="en-US" dirty="0"/>
          </a:p>
        </p:txBody>
      </p:sp>
      <p:sp>
        <p:nvSpPr>
          <p:cNvPr id="3" name="Content Placeholder 2"/>
          <p:cNvSpPr>
            <a:spLocks noGrp="1"/>
          </p:cNvSpPr>
          <p:nvPr>
            <p:ph idx="1"/>
          </p:nvPr>
        </p:nvSpPr>
        <p:spPr/>
        <p:txBody>
          <a:bodyPr/>
          <a:lstStyle/>
          <a:p>
            <a:r>
              <a:rPr lang="en-US" dirty="0" smtClean="0"/>
              <a:t>Disadvantages;</a:t>
            </a:r>
          </a:p>
          <a:p>
            <a:pPr lvl="1"/>
            <a:r>
              <a:rPr lang="en-US" dirty="0" smtClean="0"/>
              <a:t>Mortality;</a:t>
            </a:r>
          </a:p>
          <a:p>
            <a:pPr lvl="2"/>
            <a:r>
              <a:rPr lang="en-US" dirty="0" smtClean="0"/>
              <a:t>Panel members who agree to participate may subsequently drop out because they move away or loose interest.</a:t>
            </a:r>
            <a:endParaRPr lang="en-US" dirty="0"/>
          </a:p>
        </p:txBody>
      </p:sp>
    </p:spTree>
    <p:extLst>
      <p:ext uri="{BB962C8B-B14F-4D97-AF65-F5344CB8AC3E}">
        <p14:creationId xmlns:p14="http://schemas.microsoft.com/office/powerpoint/2010/main" xmlns="" val="39047281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 and disadvantages of Panel (Contd.)</a:t>
            </a:r>
            <a:endParaRPr lang="en-US" dirty="0"/>
          </a:p>
        </p:txBody>
      </p:sp>
      <p:sp>
        <p:nvSpPr>
          <p:cNvPr id="3" name="Content Placeholder 2"/>
          <p:cNvSpPr>
            <a:spLocks noGrp="1"/>
          </p:cNvSpPr>
          <p:nvPr>
            <p:ph idx="1"/>
          </p:nvPr>
        </p:nvSpPr>
        <p:spPr/>
        <p:txBody>
          <a:bodyPr/>
          <a:lstStyle/>
          <a:p>
            <a:r>
              <a:rPr lang="en-US" dirty="0" smtClean="0"/>
              <a:t>Disadvantages;</a:t>
            </a:r>
          </a:p>
          <a:p>
            <a:pPr lvl="1"/>
            <a:r>
              <a:rPr lang="en-US" dirty="0" smtClean="0"/>
              <a:t>Payment;</a:t>
            </a:r>
          </a:p>
          <a:p>
            <a:pPr lvl="2"/>
            <a:r>
              <a:rPr lang="en-US" dirty="0" smtClean="0"/>
              <a:t>Payment may cause certain types of people to be attracted, making the group unrepresentative of the population.</a:t>
            </a:r>
            <a:endParaRPr lang="en-US" dirty="0"/>
          </a:p>
        </p:txBody>
      </p:sp>
    </p:spTree>
    <p:extLst>
      <p:ext uri="{BB962C8B-B14F-4D97-AF65-F5344CB8AC3E}">
        <p14:creationId xmlns:p14="http://schemas.microsoft.com/office/powerpoint/2010/main" xmlns="" val="39047281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 and disadvantages of Panel (Contd.)</a:t>
            </a:r>
            <a:endParaRPr lang="en-US" dirty="0"/>
          </a:p>
        </p:txBody>
      </p:sp>
      <p:sp>
        <p:nvSpPr>
          <p:cNvPr id="3" name="Content Placeholder 2"/>
          <p:cNvSpPr>
            <a:spLocks noGrp="1"/>
          </p:cNvSpPr>
          <p:nvPr>
            <p:ph idx="1"/>
          </p:nvPr>
        </p:nvSpPr>
        <p:spPr/>
        <p:txBody>
          <a:bodyPr/>
          <a:lstStyle/>
          <a:p>
            <a:r>
              <a:rPr lang="en-US" dirty="0" smtClean="0"/>
              <a:t>Disadvantages;</a:t>
            </a:r>
          </a:p>
          <a:p>
            <a:pPr lvl="1"/>
            <a:r>
              <a:rPr lang="en-US" dirty="0" smtClean="0"/>
              <a:t>Response Bias;</a:t>
            </a:r>
          </a:p>
          <a:p>
            <a:pPr lvl="2"/>
            <a:r>
              <a:rPr lang="en-US" dirty="0" smtClean="0"/>
              <a:t>New panel members are often biased in their initial responses. They tend to increase the </a:t>
            </a:r>
            <a:r>
              <a:rPr lang="en-US" dirty="0" err="1" smtClean="0"/>
              <a:t>behaviour</a:t>
            </a:r>
            <a:r>
              <a:rPr lang="en-US" dirty="0" smtClean="0"/>
              <a:t> being measured.</a:t>
            </a:r>
          </a:p>
          <a:p>
            <a:pPr lvl="2"/>
            <a:r>
              <a:rPr lang="en-US" dirty="0" smtClean="0"/>
              <a:t>Seasonal members may also give biased responses because they believe they are experts or want to look good or give the right answers.</a:t>
            </a:r>
            <a:endParaRPr lang="en-US" dirty="0"/>
          </a:p>
        </p:txBody>
      </p:sp>
    </p:spTree>
    <p:extLst>
      <p:ext uri="{BB962C8B-B14F-4D97-AF65-F5344CB8AC3E}">
        <p14:creationId xmlns:p14="http://schemas.microsoft.com/office/powerpoint/2010/main" xmlns="" val="26404896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Causal Research</a:t>
            </a:r>
            <a:endParaRPr lang="en-US" dirty="0"/>
          </a:p>
        </p:txBody>
      </p:sp>
      <p:sp>
        <p:nvSpPr>
          <p:cNvPr id="3" name="Content Placeholder 2"/>
          <p:cNvSpPr>
            <a:spLocks noGrp="1"/>
          </p:cNvSpPr>
          <p:nvPr>
            <p:ph idx="1"/>
          </p:nvPr>
        </p:nvSpPr>
        <p:spPr/>
        <p:txBody>
          <a:bodyPr/>
          <a:lstStyle/>
          <a:p>
            <a:r>
              <a:rPr lang="en-US" dirty="0" smtClean="0"/>
              <a:t>It is used to obtain evidence of cause and effect relationships.</a:t>
            </a:r>
          </a:p>
          <a:p>
            <a:r>
              <a:rPr lang="en-US" dirty="0" smtClean="0"/>
              <a:t>Marketing Managers continually make decisions based on assumed causal relationships. </a:t>
            </a:r>
          </a:p>
        </p:txBody>
      </p:sp>
    </p:spTree>
    <p:extLst>
      <p:ext uri="{BB962C8B-B14F-4D97-AF65-F5344CB8AC3E}">
        <p14:creationId xmlns:p14="http://schemas.microsoft.com/office/powerpoint/2010/main" xmlns="" val="25354864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Causal Research (Contd.)</a:t>
            </a:r>
            <a:endParaRPr lang="en-US" dirty="0"/>
          </a:p>
        </p:txBody>
      </p:sp>
      <p:sp>
        <p:nvSpPr>
          <p:cNvPr id="3" name="Content Placeholder 2"/>
          <p:cNvSpPr>
            <a:spLocks noGrp="1"/>
          </p:cNvSpPr>
          <p:nvPr>
            <p:ph idx="1"/>
          </p:nvPr>
        </p:nvSpPr>
        <p:spPr/>
        <p:txBody>
          <a:bodyPr/>
          <a:lstStyle/>
          <a:p>
            <a:r>
              <a:rPr lang="en-US" dirty="0" smtClean="0"/>
              <a:t>Example;</a:t>
            </a:r>
          </a:p>
          <a:p>
            <a:pPr lvl="1"/>
            <a:r>
              <a:rPr lang="en-US" dirty="0" smtClean="0"/>
              <a:t>A decrease in price will lead to increased sales and market share.</a:t>
            </a:r>
            <a:endParaRPr lang="en-US" dirty="0"/>
          </a:p>
        </p:txBody>
      </p:sp>
    </p:spTree>
    <p:extLst>
      <p:ext uri="{BB962C8B-B14F-4D97-AF65-F5344CB8AC3E}">
        <p14:creationId xmlns:p14="http://schemas.microsoft.com/office/powerpoint/2010/main" xmlns="" val="23326068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Causal Research (Contd.)</a:t>
            </a:r>
            <a:endParaRPr lang="en-US" dirty="0"/>
          </a:p>
        </p:txBody>
      </p:sp>
      <p:sp>
        <p:nvSpPr>
          <p:cNvPr id="3" name="Content Placeholder 2"/>
          <p:cNvSpPr>
            <a:spLocks noGrp="1"/>
          </p:cNvSpPr>
          <p:nvPr>
            <p:ph idx="1"/>
          </p:nvPr>
        </p:nvSpPr>
        <p:spPr/>
        <p:txBody>
          <a:bodyPr/>
          <a:lstStyle/>
          <a:p>
            <a:r>
              <a:rPr lang="en-US" dirty="0" smtClean="0"/>
              <a:t>Is Appropriate for the following purposes;</a:t>
            </a:r>
          </a:p>
          <a:p>
            <a:pPr lvl="1"/>
            <a:r>
              <a:rPr lang="en-US" dirty="0" smtClean="0"/>
              <a:t>To understand which variables are the cause (independent variables) and which variables are the effect (dependent variables).</a:t>
            </a:r>
          </a:p>
          <a:p>
            <a:pPr lvl="1"/>
            <a:r>
              <a:rPr lang="en-US" dirty="0" smtClean="0"/>
              <a:t>To determine the nature of the relationship between the causal variables and the effects to be predicted.</a:t>
            </a:r>
            <a:endParaRPr lang="en-US" dirty="0"/>
          </a:p>
        </p:txBody>
      </p:sp>
    </p:spTree>
    <p:extLst>
      <p:ext uri="{BB962C8B-B14F-4D97-AF65-F5344CB8AC3E}">
        <p14:creationId xmlns:p14="http://schemas.microsoft.com/office/powerpoint/2010/main" xmlns="" val="22139725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Research design</a:t>
            </a:r>
          </a:p>
          <a:p>
            <a:r>
              <a:rPr lang="en-US" dirty="0" smtClean="0"/>
              <a:t>Classifications of Research design</a:t>
            </a:r>
          </a:p>
          <a:p>
            <a:r>
              <a:rPr lang="en-US" dirty="0" smtClean="0"/>
              <a:t>Discussed and compared;</a:t>
            </a:r>
          </a:p>
          <a:p>
            <a:pPr lvl="1"/>
            <a:r>
              <a:rPr lang="en-US" dirty="0" smtClean="0"/>
              <a:t>Exploratory research designs</a:t>
            </a:r>
          </a:p>
          <a:p>
            <a:pPr lvl="1"/>
            <a:r>
              <a:rPr lang="en-US" dirty="0" smtClean="0"/>
              <a:t>Descriptive research designs</a:t>
            </a:r>
          </a:p>
          <a:p>
            <a:pPr lvl="1"/>
            <a:r>
              <a:rPr lang="en-US" dirty="0" smtClean="0"/>
              <a:t>Causal research designs</a:t>
            </a:r>
            <a:endParaRPr lang="en-US" dirty="0"/>
          </a:p>
        </p:txBody>
      </p:sp>
    </p:spTree>
    <p:extLst>
      <p:ext uri="{BB962C8B-B14F-4D97-AF65-F5344CB8AC3E}">
        <p14:creationId xmlns:p14="http://schemas.microsoft.com/office/powerpoint/2010/main" xmlns="" val="1909481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8229600" cy="1143000"/>
          </a:xfrm>
        </p:spPr>
        <p:txBody>
          <a:bodyPr/>
          <a:lstStyle/>
          <a:p>
            <a:r>
              <a:rPr lang="en-US" dirty="0" smtClean="0"/>
              <a:t>Thanks</a:t>
            </a:r>
            <a:endParaRPr lang="en-US" dirty="0"/>
          </a:p>
        </p:txBody>
      </p:sp>
    </p:spTree>
    <p:extLst>
      <p:ext uri="{BB962C8B-B14F-4D97-AF65-F5344CB8AC3E}">
        <p14:creationId xmlns:p14="http://schemas.microsoft.com/office/powerpoint/2010/main" xmlns="" val="961204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883</TotalTime>
  <Words>1683</Words>
  <Application>Microsoft Office PowerPoint</Application>
  <PresentationFormat>On-screen Show (4:3)</PresentationFormat>
  <Paragraphs>225</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MGT-491 QUANTITATIVE ANALYSIS AND RESEARCH FOR MANAGEMENT</vt:lpstr>
      <vt:lpstr>Summary of Last Session</vt:lpstr>
      <vt:lpstr>Summary of Last Session (Contd.)</vt:lpstr>
      <vt:lpstr>Research DESIGN</vt:lpstr>
      <vt:lpstr>Research DESIGN (Contd.)</vt:lpstr>
      <vt:lpstr>Research DESIGN (Contd.)</vt:lpstr>
      <vt:lpstr>Research DESIGN (Contd.)</vt:lpstr>
      <vt:lpstr>Classification</vt:lpstr>
      <vt:lpstr>Classification (Contd.)</vt:lpstr>
      <vt:lpstr>Classification (Contd.)</vt:lpstr>
      <vt:lpstr>Classification (Contd.)</vt:lpstr>
      <vt:lpstr>Classification (Contd.)</vt:lpstr>
      <vt:lpstr>Classification (Contd.)</vt:lpstr>
      <vt:lpstr>Research Design (Contd.)</vt:lpstr>
      <vt:lpstr>Exploratory Research</vt:lpstr>
      <vt:lpstr>Exploratory Research (Contd.)</vt:lpstr>
      <vt:lpstr>Exploratory Research (Contd.)</vt:lpstr>
      <vt:lpstr>Exploratory Research (Contd.)</vt:lpstr>
      <vt:lpstr>Descriptive Research</vt:lpstr>
      <vt:lpstr>Descriptive Research (Contd.)</vt:lpstr>
      <vt:lpstr>Descriptive Research (Contd.)</vt:lpstr>
      <vt:lpstr>Descriptive Research (Contd.)</vt:lpstr>
      <vt:lpstr>Descriptive Research (Contd.)</vt:lpstr>
      <vt:lpstr>Descriptive Research (Contd.)</vt:lpstr>
      <vt:lpstr>Descriptive Research (Contd.)</vt:lpstr>
      <vt:lpstr>Cross Sectional Designs</vt:lpstr>
      <vt:lpstr>Cross Sectional Designs (Contd.)</vt:lpstr>
      <vt:lpstr>Cohort Analysis</vt:lpstr>
      <vt:lpstr>Cohort Analysis (Contd.)</vt:lpstr>
      <vt:lpstr>Longitudinal Design</vt:lpstr>
      <vt:lpstr>Longitudinal Design (Contd.)</vt:lpstr>
      <vt:lpstr>Longitudinal Design (Contd.)</vt:lpstr>
      <vt:lpstr>Relative Advantage or Disadvantage of Longitudinal and cross sectional designs</vt:lpstr>
      <vt:lpstr>Advantage and disadvantages of Panel</vt:lpstr>
      <vt:lpstr>Advantage and disadvantages of Panel (Contd.)</vt:lpstr>
      <vt:lpstr>Advantage and disadvantages of Panel (Contd.)</vt:lpstr>
      <vt:lpstr>Advantage and disadvantages of Panel (Contd.)</vt:lpstr>
      <vt:lpstr>Advantage and disadvantages of Panel (Contd.)</vt:lpstr>
      <vt:lpstr>Advantage and disadvantages of Panel (Contd.)</vt:lpstr>
      <vt:lpstr>Causal Research</vt:lpstr>
      <vt:lpstr>Causal Research (Contd.)</vt:lpstr>
      <vt:lpstr>Causal Research (Contd.)</vt:lpstr>
      <vt:lpstr>Summary of This Session</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Osman</dc:creator>
  <cp:lastModifiedBy>NTS</cp:lastModifiedBy>
  <cp:revision>30</cp:revision>
  <dcterms:created xsi:type="dcterms:W3CDTF">2013-06-19T17:38:40Z</dcterms:created>
  <dcterms:modified xsi:type="dcterms:W3CDTF">2013-06-20T08:29:26Z</dcterms:modified>
</cp:coreProperties>
</file>