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sldIdLst>
    <p:sldId id="303" r:id="rId2"/>
    <p:sldId id="304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258" r:id="rId14"/>
    <p:sldId id="257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8" r:id="rId24"/>
    <p:sldId id="269" r:id="rId25"/>
    <p:sldId id="270" r:id="rId26"/>
    <p:sldId id="271" r:id="rId27"/>
    <p:sldId id="267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305" r:id="rId50"/>
    <p:sldId id="306" r:id="rId51"/>
    <p:sldId id="307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D34E8-B967-4532-9AD2-C066D99D83B8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6F73F-6778-44A1-B20B-46C1B2F339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768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25B1C56-CCA5-4C8E-AB7A-21ACFF31521A}" type="slidenum">
              <a:rPr lang="ja-JP" altLang="en-US" smtClean="0"/>
              <a:pPr eaLnBrk="1" hangingPunct="1"/>
              <a:t>3</a:t>
            </a:fld>
            <a:endParaRPr lang="en-US" altLang="ja-JP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ACA3-2262-4928-BDA4-42D9D1175F31}" type="slidenum">
              <a:rPr lang="ja-JP" altLang="en-US" smtClean="0"/>
              <a:pPr eaLnBrk="1" hangingPunct="1"/>
              <a:t>4</a:t>
            </a:fld>
            <a:endParaRPr lang="en-US" altLang="ja-JP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2B07B38-3788-473E-8D5D-33B888671554}" type="slidenum">
              <a:rPr lang="ja-JP" altLang="en-US" smtClean="0"/>
              <a:pPr eaLnBrk="1" hangingPunct="1"/>
              <a:t>5</a:t>
            </a:fld>
            <a:endParaRPr lang="en-US" altLang="ja-JP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E061847-1AF4-4E97-A7A6-96736903ACD1}" type="slidenum">
              <a:rPr lang="ja-JP" altLang="en-US" smtClean="0"/>
              <a:pPr eaLnBrk="1" hangingPunct="1"/>
              <a:t>6</a:t>
            </a:fld>
            <a:endParaRPr lang="en-US" altLang="ja-JP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2E01504-88D6-45B0-9D5D-6A7B3E56174E}" type="slidenum">
              <a:rPr lang="ja-JP" altLang="en-US" smtClean="0"/>
              <a:pPr eaLnBrk="1" hangingPunct="1"/>
              <a:t>7</a:t>
            </a:fld>
            <a:endParaRPr lang="en-US" altLang="ja-JP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51E0588-09C5-42F2-8E76-67CFF08AA376}" type="slidenum">
              <a:rPr lang="ja-JP" altLang="en-US" smtClean="0"/>
              <a:pPr eaLnBrk="1" hangingPunct="1"/>
              <a:t>8</a:t>
            </a:fld>
            <a:endParaRPr lang="en-US" altLang="ja-JP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247F622-FDBD-407D-9AAE-59EBCEF19A5B}" type="slidenum">
              <a:rPr lang="ja-JP" altLang="en-US" smtClean="0"/>
              <a:pPr eaLnBrk="1" hangingPunct="1"/>
              <a:t>9</a:t>
            </a:fld>
            <a:endParaRPr lang="en-US" altLang="ja-JP" smtClean="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8BB3412-8299-493C-A72B-FDDBB464B396}" type="slidenum">
              <a:rPr lang="ja-JP" altLang="en-US" smtClean="0"/>
              <a:pPr eaLnBrk="1" hangingPunct="1"/>
              <a:t>10</a:t>
            </a:fld>
            <a:endParaRPr lang="en-US" altLang="ja-JP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86F6ED-91A5-4904-8E90-C5A3D9A19AEB}" type="slidenum">
              <a:rPr lang="ja-JP" altLang="en-US" smtClean="0"/>
              <a:pPr eaLnBrk="1" hangingPunct="1"/>
              <a:t>11</a:t>
            </a:fld>
            <a:endParaRPr lang="en-US" altLang="ja-JP" smtClean="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F96E2-949A-44B0-87CD-EE346F7C33EF}" type="datetime1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381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54AC-09F9-40F5-91B7-DB04870F752D}" type="datetime1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742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0ABEC-2180-406D-927E-B7BB7BC343A0}" type="datetime1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37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CAD9B-DCD2-45AA-8821-5F511CDE853A}" type="datetime1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731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F7CC-E090-46DD-B811-BBD53A9B2A11}" type="datetime1">
              <a:rPr lang="en-US" smtClean="0"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377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4969-ED78-4F58-B8A1-4C82E34D55B2}" type="datetime1">
              <a:rPr lang="en-US" smtClean="0"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8970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D9E4E-1D1D-464E-A98A-CACE05AB35B2}" type="datetime1">
              <a:rPr lang="en-US" smtClean="0"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8069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B2122-5F71-4F43-B6C4-0E2F1EC7C5EE}" type="datetime1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782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C7E98-4FD7-4F60-8C04-10E427FAD67C}" type="datetime1">
              <a:rPr lang="en-US" smtClean="0"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31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156DC-7966-48A3-9404-66327095F13E}" type="datetime1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166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6C84-605A-4146-B8CB-B428671B0985}" type="datetime1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8878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3500" y="1600200"/>
            <a:ext cx="35433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3500" y="3938588"/>
            <a:ext cx="35433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840D-5F71-41A4-8858-B5568F578179}" type="datetime1">
              <a:rPr lang="en-US" altLang="ja-JP" smtClean="0"/>
              <a:t>7/20/2013</a:t>
            </a:fld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02972-C68E-4A78-8E2B-CFCA6F0EAC71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344297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47800" y="1600200"/>
            <a:ext cx="3543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600200"/>
            <a:ext cx="3543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B43FE-E197-4B01-A5F1-54938739D0D0}" type="datetime1">
              <a:rPr lang="en-US" altLang="ja-JP" smtClean="0"/>
              <a:t>7/20/2013</a:t>
            </a:fld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9BF89-9180-44C2-85AA-A268332191E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356835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47800" y="1600200"/>
            <a:ext cx="72390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800" y="3938588"/>
            <a:ext cx="72390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50C9A-EA3C-4B6C-BB07-05AD0DEB4536}" type="datetime1">
              <a:rPr lang="en-US" altLang="ja-JP" smtClean="0"/>
              <a:t>7/20/2013</a:t>
            </a:fld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CE709-8868-4EDC-9DB3-0BD2DA4A648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18393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469D7-2E36-4247-B908-5E7559C82310}" type="datetime1">
              <a:rPr lang="en-US" smtClean="0"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1665F-D093-4630-A13B-743BC8F4C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57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 rtlCol="0">
            <a:normAutofit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6172200" y="457200"/>
            <a:ext cx="2362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400" b="1" dirty="0"/>
              <a:t>Session </a:t>
            </a:r>
            <a:r>
              <a:rPr lang="en-US" sz="2400" b="1" dirty="0" smtClean="0"/>
              <a:t>30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71654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Excel practice</a:t>
            </a:r>
          </a:p>
          <a:p>
            <a:pPr lvl="1"/>
            <a:r>
              <a:rPr lang="en-US" dirty="0" smtClean="0"/>
              <a:t>Descriptive statistics</a:t>
            </a:r>
          </a:p>
          <a:p>
            <a:pPr lvl="1"/>
            <a:r>
              <a:rPr lang="en-US" dirty="0" smtClean="0"/>
              <a:t>Correlation</a:t>
            </a:r>
          </a:p>
          <a:p>
            <a:pPr lvl="1"/>
            <a:r>
              <a:rPr lang="en-US" dirty="0" smtClean="0"/>
              <a:t>T test (paired, unpaired)</a:t>
            </a:r>
          </a:p>
          <a:p>
            <a:pPr lvl="1"/>
            <a:r>
              <a:rPr lang="en-US" dirty="0" err="1" smtClean="0"/>
              <a:t>Annova</a:t>
            </a:r>
            <a:endParaRPr lang="en-US" dirty="0" smtClean="0"/>
          </a:p>
          <a:p>
            <a:r>
              <a:rPr lang="en-US" dirty="0" smtClean="0"/>
              <a:t>Report Writing</a:t>
            </a:r>
          </a:p>
          <a:p>
            <a:r>
              <a:rPr lang="en-US" dirty="0" smtClean="0"/>
              <a:t>Principles of Report Writing</a:t>
            </a:r>
          </a:p>
          <a:p>
            <a:r>
              <a:rPr lang="en-US" dirty="0" smtClean="0"/>
              <a:t>Formal Format</a:t>
            </a:r>
          </a:p>
          <a:p>
            <a:pPr lvl="1"/>
            <a:r>
              <a:rPr lang="en-US" dirty="0" smtClean="0"/>
              <a:t>Dissertation</a:t>
            </a:r>
          </a:p>
          <a:p>
            <a:pPr lvl="1"/>
            <a:r>
              <a:rPr lang="en-US" dirty="0" smtClean="0"/>
              <a:t>Report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93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000" smtClean="0">
                <a:latin typeface="Arial" charset="0"/>
              </a:rPr>
              <a:t>	</a:t>
            </a:r>
            <a:r>
              <a:rPr lang="en-US" altLang="ja-JP" sz="4000" smtClean="0">
                <a:latin typeface="Arial" charset="0"/>
              </a:rPr>
              <a:t>Opening the sample data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00200"/>
            <a:ext cx="7010400" cy="4525963"/>
          </a:xfrm>
        </p:spPr>
        <p:txBody>
          <a:bodyPr/>
          <a:lstStyle/>
          <a:p>
            <a:r>
              <a:rPr lang="en-US" altLang="ja-JP" sz="2000" smtClean="0">
                <a:latin typeface="Arial" charset="0"/>
              </a:rPr>
              <a:t>Open ‘Employee data.sav’ from the SPSS</a:t>
            </a:r>
          </a:p>
          <a:p>
            <a:pPr lvl="1"/>
            <a:r>
              <a:rPr lang="en-US" altLang="ja-JP" sz="2000" smtClean="0">
                <a:latin typeface="Arial" charset="0"/>
              </a:rPr>
              <a:t>Go to “File,” “Open,” and Click Data</a:t>
            </a:r>
          </a:p>
        </p:txBody>
      </p:sp>
      <p:graphicFrame>
        <p:nvGraphicFramePr>
          <p:cNvPr id="36868" name="Object 12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33400" y="2438400"/>
          <a:ext cx="8305800" cy="4387850"/>
        </p:xfrm>
        <a:graphic>
          <a:graphicData uri="http://schemas.openxmlformats.org/presentationml/2006/ole">
            <p:oleObj spid="_x0000_s9221" name="Bitmap Image" r:id="rId4" imgW="0" imgH="0" progId="PBrush">
              <p:embed/>
            </p:oleObj>
          </a:graphicData>
        </a:graphic>
      </p:graphicFrame>
      <p:sp>
        <p:nvSpPr>
          <p:cNvPr id="3686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8A7480A-89BB-44EB-BB44-CB3DBF01F636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3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398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>
                <a:latin typeface="Arial" charset="0"/>
              </a:rPr>
              <a:t>Opening the sample data</a:t>
            </a:r>
            <a:endParaRPr lang="ja-JP" altLang="en-US" smtClean="0">
              <a:latin typeface="Arial" charset="0"/>
            </a:endParaRPr>
          </a:p>
        </p:txBody>
      </p:sp>
      <p:sp>
        <p:nvSpPr>
          <p:cNvPr id="37891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00200"/>
            <a:ext cx="7315200" cy="4525963"/>
          </a:xfrm>
        </p:spPr>
        <p:txBody>
          <a:bodyPr/>
          <a:lstStyle/>
          <a:p>
            <a:r>
              <a:rPr lang="en-US" altLang="ja-JP" sz="2400" smtClean="0">
                <a:latin typeface="Arial" charset="0"/>
              </a:rPr>
              <a:t>Go to Program Files,” “SPSSInc,” “SPSS16,” and “Samples” folder.</a:t>
            </a:r>
          </a:p>
          <a:p>
            <a:r>
              <a:rPr lang="en-US" altLang="ja-JP" sz="2400" smtClean="0">
                <a:latin typeface="Arial" charset="0"/>
              </a:rPr>
              <a:t>Open “Employee Data.sav” file</a:t>
            </a:r>
          </a:p>
        </p:txBody>
      </p:sp>
      <p:graphicFrame>
        <p:nvGraphicFramePr>
          <p:cNvPr id="3789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71600" y="3246438"/>
          <a:ext cx="3810000" cy="2813050"/>
        </p:xfrm>
        <a:graphic>
          <a:graphicData uri="http://schemas.openxmlformats.org/presentationml/2006/ole">
            <p:oleObj spid="_x0000_s10245" name="Bitmap Image" r:id="rId4" imgW="5495238" imgH="4057143" progId="PBrush">
              <p:embed/>
            </p:oleObj>
          </a:graphicData>
        </a:graphic>
      </p:graphicFrame>
      <p:pic>
        <p:nvPicPr>
          <p:cNvPr id="37893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434013" y="3048000"/>
            <a:ext cx="3176587" cy="3200400"/>
          </a:xfrm>
          <a:noFill/>
        </p:spPr>
      </p:pic>
      <p:sp>
        <p:nvSpPr>
          <p:cNvPr id="3789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B5F902B-D5FA-4176-8B7F-06F0D854868E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4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06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 smtClean="0">
                <a:latin typeface="Arial" charset="0"/>
              </a:rPr>
              <a:t>Frequencies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371600"/>
            <a:ext cx="6705600" cy="4754563"/>
          </a:xfrm>
        </p:spPr>
        <p:txBody>
          <a:bodyPr/>
          <a:lstStyle/>
          <a:p>
            <a:r>
              <a:rPr lang="en-US" altLang="ja-JP" sz="2400" smtClean="0">
                <a:latin typeface="Arial" charset="0"/>
              </a:rPr>
              <a:t>Click ‘Analyze,’ ‘Descriptive statistics,’ then click ‘Frequencies’</a:t>
            </a:r>
          </a:p>
        </p:txBody>
      </p:sp>
      <p:graphicFrame>
        <p:nvGraphicFramePr>
          <p:cNvPr id="38916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1905000" y="2422525"/>
          <a:ext cx="5942013" cy="3689350"/>
        </p:xfrm>
        <a:graphic>
          <a:graphicData uri="http://schemas.openxmlformats.org/presentationml/2006/ole">
            <p:oleObj spid="_x0000_s11269" name="Bitmap Image" r:id="rId4" imgW="6628571" imgH="4114286" progId="PBrush">
              <p:embed/>
            </p:oleObj>
          </a:graphicData>
        </a:graphic>
      </p:graphicFrame>
      <p:sp>
        <p:nvSpPr>
          <p:cNvPr id="3891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7776B69-7A0A-4A55-9D63-6BE2A6AC4F21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5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810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 smtClean="0">
                <a:latin typeface="Arial" charset="0"/>
              </a:rPr>
              <a:t>Frequencies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00200"/>
            <a:ext cx="7162800" cy="4525963"/>
          </a:xfrm>
        </p:spPr>
        <p:txBody>
          <a:bodyPr/>
          <a:lstStyle/>
          <a:p>
            <a:r>
              <a:rPr lang="en-US" altLang="ja-JP" sz="2600" smtClean="0">
                <a:latin typeface="Arial" charset="0"/>
              </a:rPr>
              <a:t>Click gender and put it into the variable box.</a:t>
            </a:r>
          </a:p>
          <a:p>
            <a:r>
              <a:rPr lang="en-US" altLang="ja-JP" sz="2600" smtClean="0">
                <a:latin typeface="Arial" charset="0"/>
              </a:rPr>
              <a:t>Click ‘Charts.’ </a:t>
            </a:r>
          </a:p>
          <a:p>
            <a:r>
              <a:rPr lang="en-US" altLang="ja-JP" sz="2600" smtClean="0">
                <a:latin typeface="Arial" charset="0"/>
              </a:rPr>
              <a:t>Then click ‘Bar charts’ and click ‘Continue.’</a:t>
            </a:r>
          </a:p>
        </p:txBody>
      </p:sp>
      <p:pic>
        <p:nvPicPr>
          <p:cNvPr id="39940" name="Picture 1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0" y="3429000"/>
            <a:ext cx="3543300" cy="2668588"/>
          </a:xfrm>
          <a:noFill/>
        </p:spPr>
      </p:pic>
      <p:pic>
        <p:nvPicPr>
          <p:cNvPr id="32793" name="Picture 2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257800" y="3429000"/>
            <a:ext cx="3124200" cy="2620963"/>
          </a:xfrm>
          <a:noFill/>
        </p:spPr>
      </p:pic>
      <p:sp>
        <p:nvSpPr>
          <p:cNvPr id="39942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9745071-ACF0-4916-8140-6CA098CCDF9A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6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200400" y="4191000"/>
            <a:ext cx="1447800" cy="671513"/>
            <a:chOff x="1968" y="2640"/>
            <a:chExt cx="912" cy="423"/>
          </a:xfrm>
        </p:grpSpPr>
        <p:sp>
          <p:nvSpPr>
            <p:cNvPr id="39947" name="Line 22"/>
            <p:cNvSpPr>
              <a:spLocks noChangeShapeType="1"/>
            </p:cNvSpPr>
            <p:nvPr/>
          </p:nvSpPr>
          <p:spPr bwMode="auto">
            <a:xfrm flipV="1">
              <a:off x="2400" y="2640"/>
              <a:ext cx="48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Text Box 23"/>
            <p:cNvSpPr txBox="1">
              <a:spLocks noChangeArrowheads="1"/>
            </p:cNvSpPr>
            <p:nvPr/>
          </p:nvSpPr>
          <p:spPr bwMode="auto">
            <a:xfrm>
              <a:off x="1968" y="2832"/>
              <a:ext cx="7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ja-JP" b="1">
                  <a:latin typeface="Verdana" pitchFamily="34" charset="0"/>
                </a:rPr>
                <a:t>Click</a:t>
              </a:r>
              <a:r>
                <a:rPr lang="en-US" altLang="ja-JP" b="1">
                  <a:solidFill>
                    <a:srgbClr val="CC6600"/>
                  </a:solidFill>
                  <a:latin typeface="Verdana" pitchFamily="34" charset="0"/>
                </a:rPr>
                <a:t> </a:t>
              </a:r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5943600" y="4495800"/>
            <a:ext cx="1752600" cy="1295400"/>
            <a:chOff x="3744" y="2832"/>
            <a:chExt cx="1104" cy="816"/>
          </a:xfrm>
        </p:grpSpPr>
        <p:sp>
          <p:nvSpPr>
            <p:cNvPr id="39945" name="Line 30"/>
            <p:cNvSpPr>
              <a:spLocks noChangeShapeType="1"/>
            </p:cNvSpPr>
            <p:nvPr/>
          </p:nvSpPr>
          <p:spPr bwMode="auto">
            <a:xfrm flipV="1">
              <a:off x="3744" y="3024"/>
              <a:ext cx="576" cy="62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6" name="Text Box 31"/>
            <p:cNvSpPr txBox="1">
              <a:spLocks noChangeArrowheads="1"/>
            </p:cNvSpPr>
            <p:nvPr/>
          </p:nvSpPr>
          <p:spPr bwMode="auto">
            <a:xfrm>
              <a:off x="4272" y="2832"/>
              <a:ext cx="5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b="1">
                  <a:latin typeface="Verdana" pitchFamily="34" charset="0"/>
                </a:rPr>
                <a:t>Click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9773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>
                <a:latin typeface="Arial" charset="0"/>
              </a:rPr>
              <a:t>Frequencies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600200"/>
            <a:ext cx="6934200" cy="4525963"/>
          </a:xfrm>
        </p:spPr>
        <p:txBody>
          <a:bodyPr/>
          <a:lstStyle/>
          <a:p>
            <a:r>
              <a:rPr lang="en-US" altLang="ja-JP" sz="2800" smtClean="0">
                <a:latin typeface="Arial" charset="0"/>
              </a:rPr>
              <a:t>Finally Click OK in the Frequencies box.</a:t>
            </a:r>
          </a:p>
          <a:p>
            <a:endParaRPr lang="ja-JP" altLang="en-US" sz="2800" smtClean="0"/>
          </a:p>
        </p:txBody>
      </p:sp>
      <p:pic>
        <p:nvPicPr>
          <p:cNvPr id="40964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905000" y="2438400"/>
            <a:ext cx="6172200" cy="3719513"/>
          </a:xfrm>
          <a:noFill/>
        </p:spPr>
      </p:pic>
      <p:sp>
        <p:nvSpPr>
          <p:cNvPr id="40965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FE1D88-6985-4F5B-BC10-1A3EC2F4F321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7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124200" y="4343400"/>
            <a:ext cx="4495800" cy="1524000"/>
            <a:chOff x="1968" y="2736"/>
            <a:chExt cx="2832" cy="960"/>
          </a:xfrm>
        </p:grpSpPr>
        <p:sp>
          <p:nvSpPr>
            <p:cNvPr id="40967" name="Line 14"/>
            <p:cNvSpPr>
              <a:spLocks noChangeShapeType="1"/>
            </p:cNvSpPr>
            <p:nvPr/>
          </p:nvSpPr>
          <p:spPr bwMode="auto">
            <a:xfrm flipH="1">
              <a:off x="1968" y="2928"/>
              <a:ext cx="1392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8" name="Text Box 15"/>
            <p:cNvSpPr txBox="1">
              <a:spLocks noChangeArrowheads="1"/>
            </p:cNvSpPr>
            <p:nvPr/>
          </p:nvSpPr>
          <p:spPr bwMode="auto">
            <a:xfrm>
              <a:off x="3312" y="2736"/>
              <a:ext cx="148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ja-JP" sz="2000" b="1">
                  <a:latin typeface="Verdana" pitchFamily="34" charset="0"/>
                </a:rPr>
                <a:t>Click</a:t>
              </a:r>
              <a:r>
                <a:rPr lang="en-US" altLang="ja-JP" sz="2000" b="1">
                  <a:solidFill>
                    <a:srgbClr val="CC6600"/>
                  </a:solidFill>
                  <a:latin typeface="Verdana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6862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4343400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6400"/>
            <a:ext cx="3762375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1288AC-47DD-471B-9E80-69DBA21849F0}" type="slidenum">
              <a:rPr lang="ja-JP" altLang="en-US">
                <a:solidFill>
                  <a:schemeClr val="tx2"/>
                </a:solidFill>
                <a:latin typeface="Garamond" pitchFamily="18" charset="0"/>
              </a:rPr>
              <a:pPr eaLnBrk="1" hangingPunct="1"/>
              <a:t>8</a:t>
            </a:fld>
            <a:endParaRPr lang="en-US" altLang="ja-JP">
              <a:solidFill>
                <a:schemeClr val="tx2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34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 smtClean="0">
                <a:latin typeface="Arial" charset="0"/>
              </a:rPr>
              <a:t>Regression Analysis</a:t>
            </a:r>
          </a:p>
        </p:txBody>
      </p:sp>
      <p:sp>
        <p:nvSpPr>
          <p:cNvPr id="512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600200"/>
            <a:ext cx="7543800" cy="2185988"/>
          </a:xfrm>
        </p:spPr>
        <p:txBody>
          <a:bodyPr/>
          <a:lstStyle/>
          <a:p>
            <a:r>
              <a:rPr lang="en-US" altLang="ja-JP" sz="2800" smtClean="0">
                <a:latin typeface="Arial" charset="0"/>
              </a:rPr>
              <a:t>Click ‘Analyze,’ ‘Regression,’ then click ‘Linear’ from the main menu.</a:t>
            </a:r>
          </a:p>
          <a:p>
            <a:endParaRPr lang="ja-JP" altLang="en-US" sz="2800" smtClean="0"/>
          </a:p>
        </p:txBody>
      </p:sp>
      <p:graphicFrame>
        <p:nvGraphicFramePr>
          <p:cNvPr id="51204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152400" y="2667000"/>
          <a:ext cx="8763000" cy="4038600"/>
        </p:xfrm>
        <a:graphic>
          <a:graphicData uri="http://schemas.openxmlformats.org/presentationml/2006/ole">
            <p:oleObj spid="_x0000_s12293" name="Bitmap Image" r:id="rId4" imgW="6590476" imgH="4105848" progId="PBrush">
              <p:embed/>
            </p:oleObj>
          </a:graphicData>
        </a:graphic>
      </p:graphicFrame>
      <p:sp>
        <p:nvSpPr>
          <p:cNvPr id="5120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EDB6F9F-38DB-4634-A6DC-8A5A5CE2B338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9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335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smtClean="0">
                <a:latin typeface="Arial" charset="0"/>
              </a:rPr>
              <a:t>Regression Analysis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524000"/>
            <a:ext cx="7848600" cy="4525963"/>
          </a:xfrm>
        </p:spPr>
        <p:txBody>
          <a:bodyPr/>
          <a:lstStyle/>
          <a:p>
            <a:r>
              <a:rPr lang="en-US" altLang="ja-JP" sz="2000" smtClean="0">
                <a:latin typeface="Arial" charset="0"/>
              </a:rPr>
              <a:t>For example let’s analyze the model </a:t>
            </a:r>
            <a:endParaRPr lang="ja-JP" altLang="en-US" sz="2000" smtClean="0">
              <a:latin typeface="Arial" charset="0"/>
            </a:endParaRPr>
          </a:p>
          <a:p>
            <a:r>
              <a:rPr lang="en-US" altLang="ja-JP" sz="2000" smtClean="0">
                <a:latin typeface="Arial" charset="0"/>
              </a:rPr>
              <a:t>Put ‘Beginning Salary’ as Dependent and ‘Educational Level’ as Independent.</a:t>
            </a:r>
          </a:p>
          <a:p>
            <a:endParaRPr lang="ja-JP" altLang="en-US" sz="2000" smtClean="0"/>
          </a:p>
        </p:txBody>
      </p:sp>
      <p:pic>
        <p:nvPicPr>
          <p:cNvPr id="52228" name="Picture 2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62000" y="2895600"/>
            <a:ext cx="3543300" cy="3276600"/>
          </a:xfrm>
        </p:spPr>
      </p:pic>
      <p:graphicFrame>
        <p:nvGraphicFramePr>
          <p:cNvPr id="52229" name="Object 1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735638" y="1524000"/>
          <a:ext cx="2624137" cy="381000"/>
        </p:xfrm>
        <a:graphic>
          <a:graphicData uri="http://schemas.openxmlformats.org/presentationml/2006/ole">
            <p:oleObj spid="_x0000_s13317" name="Equation" r:id="rId5" imgW="1574800" imgH="228600" progId="Equation.3">
              <p:embed/>
            </p:oleObj>
          </a:graphicData>
        </a:graphic>
      </p:graphicFrame>
      <p:sp>
        <p:nvSpPr>
          <p:cNvPr id="52230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7DB512-5885-4911-AB92-CAABD7C43FDB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10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52231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895600"/>
            <a:ext cx="41529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232" name="Group 24"/>
          <p:cNvGrpSpPr>
            <a:grpSpLocks/>
          </p:cNvGrpSpPr>
          <p:nvPr/>
        </p:nvGrpSpPr>
        <p:grpSpPr bwMode="auto">
          <a:xfrm>
            <a:off x="1981200" y="3276600"/>
            <a:ext cx="1676400" cy="1281113"/>
            <a:chOff x="1248" y="2064"/>
            <a:chExt cx="1056" cy="807"/>
          </a:xfrm>
        </p:grpSpPr>
        <p:sp>
          <p:nvSpPr>
            <p:cNvPr id="52236" name="Line 22"/>
            <p:cNvSpPr>
              <a:spLocks noChangeShapeType="1"/>
            </p:cNvSpPr>
            <p:nvPr/>
          </p:nvSpPr>
          <p:spPr bwMode="auto">
            <a:xfrm>
              <a:off x="1248" y="2064"/>
              <a:ext cx="576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7" name="Text Box 23"/>
            <p:cNvSpPr txBox="1">
              <a:spLocks noChangeArrowheads="1"/>
            </p:cNvSpPr>
            <p:nvPr/>
          </p:nvSpPr>
          <p:spPr bwMode="auto">
            <a:xfrm>
              <a:off x="1776" y="2640"/>
              <a:ext cx="5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/>
                <a:t>Click</a:t>
              </a:r>
            </a:p>
          </p:txBody>
        </p:sp>
      </p:grpSp>
      <p:grpSp>
        <p:nvGrpSpPr>
          <p:cNvPr id="52233" name="Group 27"/>
          <p:cNvGrpSpPr>
            <a:grpSpLocks/>
          </p:cNvGrpSpPr>
          <p:nvPr/>
        </p:nvGrpSpPr>
        <p:grpSpPr bwMode="auto">
          <a:xfrm>
            <a:off x="5562600" y="4343400"/>
            <a:ext cx="1143000" cy="1600200"/>
            <a:chOff x="3504" y="2736"/>
            <a:chExt cx="720" cy="1008"/>
          </a:xfrm>
        </p:grpSpPr>
        <p:sp>
          <p:nvSpPr>
            <p:cNvPr id="52234" name="Line 25"/>
            <p:cNvSpPr>
              <a:spLocks noChangeShapeType="1"/>
            </p:cNvSpPr>
            <p:nvPr/>
          </p:nvSpPr>
          <p:spPr bwMode="auto">
            <a:xfrm flipH="1">
              <a:off x="3504" y="2976"/>
              <a:ext cx="288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5" name="Text Box 26"/>
            <p:cNvSpPr txBox="1">
              <a:spLocks noChangeArrowheads="1"/>
            </p:cNvSpPr>
            <p:nvPr/>
          </p:nvSpPr>
          <p:spPr bwMode="auto">
            <a:xfrm>
              <a:off x="3648" y="2736"/>
              <a:ext cx="5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/>
                <a:t>Click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1615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smtClean="0">
                <a:latin typeface="Arial" charset="0"/>
              </a:rPr>
              <a:t>Regression Analysis</a:t>
            </a:r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371600"/>
            <a:ext cx="6629400" cy="4525963"/>
          </a:xfrm>
        </p:spPr>
        <p:txBody>
          <a:bodyPr/>
          <a:lstStyle/>
          <a:p>
            <a:r>
              <a:rPr lang="en-US" altLang="ja-JP" sz="2000" smtClean="0">
                <a:latin typeface="Arial" charset="0"/>
              </a:rPr>
              <a:t>Clicking OK gives the result</a:t>
            </a:r>
          </a:p>
        </p:txBody>
      </p:sp>
      <p:graphicFrame>
        <p:nvGraphicFramePr>
          <p:cNvPr id="53252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" y="2133600"/>
          <a:ext cx="8001000" cy="3962400"/>
        </p:xfrm>
        <a:graphic>
          <a:graphicData uri="http://schemas.openxmlformats.org/presentationml/2006/ole">
            <p:oleObj spid="_x0000_s14341" name="Bitmap Image" r:id="rId4" imgW="5952381" imgH="4285714" progId="PBrush">
              <p:embed/>
            </p:oleObj>
          </a:graphicData>
        </a:graphic>
      </p:graphicFrame>
      <p:sp>
        <p:nvSpPr>
          <p:cNvPr id="5325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01E5A93-DB29-4D96-B240-EEAE6DE765E9}" type="slidenum">
              <a:rPr lang="ja-JP" altLang="en-US" smtClean="0">
                <a:solidFill>
                  <a:schemeClr val="tx2"/>
                </a:solidFill>
                <a:latin typeface="Garamond" pitchFamily="18" charset="0"/>
              </a:rPr>
              <a:pPr eaLnBrk="1" hangingPunct="1"/>
              <a:t>11</a:t>
            </a:fld>
            <a:endParaRPr lang="en-US" altLang="ja-JP" smtClean="0">
              <a:solidFill>
                <a:schemeClr val="tx2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72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Section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74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Section 4; Business Research Problems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Nature of business research problems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Steps in solving business research problems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Solutions through graphical method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Formulation of Linear programming equation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Introduction to sensitivity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05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Development of Operations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Operations research has its beginning in World War II.</a:t>
            </a:r>
          </a:p>
          <a:p>
            <a:r>
              <a:rPr lang="en-US" dirty="0" smtClean="0"/>
              <a:t>The term, operations research, was coined by </a:t>
            </a:r>
            <a:r>
              <a:rPr lang="en-US" dirty="0" err="1" smtClean="0"/>
              <a:t>McClosky</a:t>
            </a:r>
            <a:r>
              <a:rPr lang="en-US" dirty="0" smtClean="0"/>
              <a:t> and </a:t>
            </a:r>
            <a:r>
              <a:rPr lang="en-US" dirty="0" err="1" smtClean="0"/>
              <a:t>Trefthen</a:t>
            </a:r>
            <a:r>
              <a:rPr lang="en-US" dirty="0" smtClean="0"/>
              <a:t> in 1940 in the U.K.</a:t>
            </a:r>
          </a:p>
          <a:p>
            <a:r>
              <a:rPr lang="en-US" dirty="0" smtClean="0"/>
              <a:t>British scientists set up the first field installation of radars during the war and observed the air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175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analysis of these led to suggestions that greatly improved and increased the effectiveness of British Fighters and contributed to the success of British Defense.</a:t>
            </a:r>
          </a:p>
          <a:p>
            <a:r>
              <a:rPr lang="en-US" dirty="0" smtClean="0"/>
              <a:t>Operations research was then extended to anti-submarine warfare and to all the phases of military, naval and air operations, both in Britain and United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77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effectiveness of operations research was instrumental in spreading interest in it to other governmental departments and Industry.</a:t>
            </a:r>
          </a:p>
          <a:p>
            <a:r>
              <a:rPr lang="en-US" dirty="0" smtClean="0"/>
              <a:t>In USA, the national research council formed a committee on operations research in 1951.</a:t>
            </a:r>
          </a:p>
          <a:p>
            <a:r>
              <a:rPr lang="en-US" dirty="0" smtClean="0"/>
              <a:t>And the first book on the subject was published.</a:t>
            </a:r>
          </a:p>
          <a:p>
            <a:r>
              <a:rPr lang="en-US" dirty="0" smtClean="0"/>
              <a:t>Success of Operations research in Military attracted the attention of industrial managers who were seeking solutions to their complex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582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 almost every organization or corporation has staff applying operations research or business research. </a:t>
            </a:r>
            <a:endParaRPr lang="en-US" dirty="0"/>
          </a:p>
          <a:p>
            <a:r>
              <a:rPr lang="en-US" dirty="0" smtClean="0"/>
              <a:t>The general acceptance to operations research has come as the managers have learned the advantage of the scientific approach.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463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Operations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Operations research or business research</a:t>
            </a:r>
          </a:p>
          <a:p>
            <a:endParaRPr lang="en-US" dirty="0"/>
          </a:p>
          <a:p>
            <a:r>
              <a:rPr lang="en-US" dirty="0" smtClean="0"/>
              <a:t>“operations research is  a scientific method of providing executive departments with a quantitative basis for decision s regarding the operations under their control”. – Morse and Kimball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111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Necessity of Operational Research in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already discussed, science of operational research came into existence in connection with war operations, to decide a strategy by which enemy could be harmed to the maximum possible extent with the help of the available warfare.</a:t>
            </a:r>
          </a:p>
          <a:p>
            <a:r>
              <a:rPr lang="en-US" dirty="0" smtClean="0"/>
              <a:t>War situation required reliable decision making.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66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need of the business or operational research has been equally felt by the industry due to the following reasons’</a:t>
            </a:r>
          </a:p>
          <a:p>
            <a:pPr lvl="1"/>
            <a:r>
              <a:rPr lang="en-US" dirty="0" smtClean="0"/>
              <a:t>Complexity;</a:t>
            </a:r>
          </a:p>
          <a:p>
            <a:pPr lvl="2"/>
            <a:r>
              <a:rPr lang="en-US" dirty="0" smtClean="0"/>
              <a:t>In a big industry, the number of factors influencing a decision have increased.</a:t>
            </a:r>
          </a:p>
          <a:p>
            <a:pPr lvl="2"/>
            <a:r>
              <a:rPr lang="en-US" dirty="0" smtClean="0"/>
              <a:t>Situation has become big and complex because these factors interact with each other in a complicated manner.</a:t>
            </a:r>
          </a:p>
          <a:p>
            <a:pPr lvl="2"/>
            <a:r>
              <a:rPr lang="en-US" dirty="0" smtClean="0"/>
              <a:t>There is thus great uncertainty about the outcome of the interaction of factors like technology, environment, competition and so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42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Scattered responsibility and Authority;</a:t>
            </a:r>
          </a:p>
          <a:p>
            <a:pPr lvl="2"/>
            <a:r>
              <a:rPr lang="en-US" dirty="0" smtClean="0"/>
              <a:t>In a big industry, responsibility and authority of decision making is scattered throughout the organization and thus the organization, if it is not conscious , may be following inconsistent goals.</a:t>
            </a:r>
          </a:p>
          <a:p>
            <a:pPr lvl="1"/>
            <a:r>
              <a:rPr lang="en-US" dirty="0" smtClean="0"/>
              <a:t>Uncertainty</a:t>
            </a:r>
          </a:p>
          <a:p>
            <a:pPr lvl="2"/>
            <a:r>
              <a:rPr lang="en-US" dirty="0" smtClean="0"/>
              <a:t>There is great uncertainty about economic and general environment. </a:t>
            </a:r>
            <a:endParaRPr lang="en-US" dirty="0"/>
          </a:p>
          <a:p>
            <a:pPr lvl="2"/>
            <a:r>
              <a:rPr lang="en-US" dirty="0" smtClean="0"/>
              <a:t>With economic growth, uncertainty is also growing.</a:t>
            </a:r>
          </a:p>
          <a:p>
            <a:pPr lvl="2"/>
            <a:r>
              <a:rPr lang="en-US" dirty="0" smtClean="0"/>
              <a:t>This makes each decision costlier and time consuming</a:t>
            </a:r>
          </a:p>
          <a:p>
            <a:pPr lvl="2"/>
            <a:r>
              <a:rPr lang="en-US" dirty="0" smtClean="0"/>
              <a:t>Operations research is thus, quite essential from reliability point of 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440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/>
            <a:r>
              <a:rPr lang="en-US" dirty="0" smtClean="0"/>
              <a:t>Knowledge Explosion</a:t>
            </a:r>
          </a:p>
          <a:p>
            <a:pPr marL="742950" lvl="2" indent="-342900"/>
            <a:r>
              <a:rPr lang="en-US" dirty="0" smtClean="0"/>
              <a:t>Knowledge is increasing at a very fast rate.</a:t>
            </a:r>
          </a:p>
          <a:p>
            <a:pPr marL="742950" lvl="2" indent="-342900"/>
            <a:r>
              <a:rPr lang="en-US" dirty="0" smtClean="0"/>
              <a:t>Majority of the industries are not up to date with the latest knowledge and are therefore at a disadvantage.</a:t>
            </a:r>
          </a:p>
          <a:p>
            <a:pPr marL="742950" lvl="2" indent="-342900"/>
            <a:r>
              <a:rPr lang="en-US" dirty="0" smtClean="0"/>
              <a:t>Operations research teams collect the latest information for analysis purpose which is quite useful for the industries.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1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Scope / Applications of Operations Research</a:t>
            </a:r>
            <a:endParaRPr lang="en-US" dirty="0"/>
          </a:p>
        </p:txBody>
      </p:sp>
      <p:pic>
        <p:nvPicPr>
          <p:cNvPr id="1026" name="Picture 2" descr="C:\Users\Usman\Desktop\lecture 30\scan0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1"/>
            <a:ext cx="8458200" cy="49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105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man\Desktop\lecture 30\scan0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229599" cy="617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Operations Research in Modern Management</a:t>
            </a:r>
            <a:endParaRPr lang="en-US" dirty="0"/>
          </a:p>
        </p:txBody>
      </p:sp>
      <p:pic>
        <p:nvPicPr>
          <p:cNvPr id="3074" name="Picture 2" descr="C:\Users\Usman\Desktop\lecture 30\scan0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6424613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man\Desktop\lecture 30\scan01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291" y="4052455"/>
            <a:ext cx="520930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831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man\Desktop\lecture 30\scan01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5184775" cy="57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552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involved in developing a Operational Research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Operations research is a logical and systematic approach to provide a rational basis for decision-making.</a:t>
            </a:r>
          </a:p>
          <a:p>
            <a:r>
              <a:rPr lang="en-US" dirty="0" smtClean="0"/>
              <a:t>There are six important steps in an operational research study, but it is not necessary that in all the studies each and every step is invariably present.</a:t>
            </a:r>
          </a:p>
          <a:p>
            <a:r>
              <a:rPr lang="en-US" dirty="0" smtClean="0"/>
              <a:t>These steps are arranged in the following logical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257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1. Observe the problem environment;</a:t>
            </a:r>
          </a:p>
          <a:p>
            <a:pPr lvl="1"/>
            <a:r>
              <a:rPr lang="en-US" dirty="0" smtClean="0"/>
              <a:t>The activities that constitute this step are visits, conferences, observations, research and so on.</a:t>
            </a:r>
          </a:p>
          <a:p>
            <a:pPr lvl="1"/>
            <a:r>
              <a:rPr lang="en-US" dirty="0" smtClean="0"/>
              <a:t>With the help of such activities, the Operational Research scientist gets sufficient information and support to proceed and is better prepared to formulate the problem.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369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2. Analyze and Define the problem;</a:t>
            </a:r>
          </a:p>
          <a:p>
            <a:pPr lvl="1"/>
            <a:r>
              <a:rPr lang="en-US" dirty="0" smtClean="0"/>
              <a:t>In this step not only the problem is defined but also uses, objectives and limitations of the study are stressed in the light of the problem.</a:t>
            </a:r>
          </a:p>
          <a:p>
            <a:pPr lvl="1"/>
            <a:r>
              <a:rPr lang="en-US" dirty="0" smtClean="0"/>
              <a:t>The end result of this step is a clear grasp of need for developing a solution and understanding its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894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Step 3. Develop a Model;</a:t>
            </a:r>
          </a:p>
          <a:p>
            <a:pPr lvl="1"/>
            <a:r>
              <a:rPr lang="en-US" dirty="0" smtClean="0"/>
              <a:t>A model is a representation of some real or abstract situation.</a:t>
            </a:r>
          </a:p>
          <a:p>
            <a:pPr lvl="1"/>
            <a:r>
              <a:rPr lang="en-US" dirty="0" smtClean="0"/>
              <a:t>Operations research models are basically mathematical models representing systems. Processes or environment in the form of equations, relationships or formulae.</a:t>
            </a:r>
          </a:p>
          <a:p>
            <a:pPr lvl="1"/>
            <a:r>
              <a:rPr lang="en-US" dirty="0" smtClean="0"/>
              <a:t>The activities in this step include defining, inter-relationship, among variables, formulating equations, using known Operational research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8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4. Select an Appropriate Data Input;</a:t>
            </a:r>
          </a:p>
          <a:p>
            <a:pPr lvl="1"/>
            <a:r>
              <a:rPr lang="en-US" dirty="0" smtClean="0"/>
              <a:t>Garbage in and garbage out is a famous saying.</a:t>
            </a:r>
          </a:p>
          <a:p>
            <a:pPr lvl="1"/>
            <a:r>
              <a:rPr lang="en-US" dirty="0" smtClean="0"/>
              <a:t>No model will work appropriately if data input is not appropriate.</a:t>
            </a:r>
          </a:p>
          <a:p>
            <a:pPr lvl="1"/>
            <a:r>
              <a:rPr lang="en-US" dirty="0" smtClean="0"/>
              <a:t>Hence taping the right kind of data is the vital step.</a:t>
            </a:r>
          </a:p>
          <a:p>
            <a:pPr lvl="1"/>
            <a:r>
              <a:rPr lang="en-US" dirty="0" smtClean="0"/>
              <a:t>Important activity in this step are analyzing internal – external data and facts.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41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Step 5. Provide a Solution and test reasonableness;</a:t>
            </a:r>
          </a:p>
          <a:p>
            <a:pPr lvl="1"/>
            <a:r>
              <a:rPr lang="en-US" dirty="0" smtClean="0"/>
              <a:t>This step involves getting a solution with the help of a model and data input.</a:t>
            </a:r>
          </a:p>
          <a:p>
            <a:pPr lvl="1"/>
            <a:r>
              <a:rPr lang="en-US" dirty="0" smtClean="0"/>
              <a:t>Such a solution is not implemented immediately.</a:t>
            </a:r>
          </a:p>
          <a:p>
            <a:pPr lvl="1"/>
            <a:r>
              <a:rPr lang="en-US" dirty="0" smtClean="0"/>
              <a:t>First it is tested and limitations are found.</a:t>
            </a:r>
          </a:p>
          <a:p>
            <a:pPr lvl="1"/>
            <a:r>
              <a:rPr lang="en-US" dirty="0" smtClean="0"/>
              <a:t>If the solution is not reasonable or if the model is not behaving properly, updating and modifications of the model is considered.</a:t>
            </a:r>
          </a:p>
          <a:p>
            <a:pPr lvl="1"/>
            <a:r>
              <a:rPr lang="en-US" dirty="0" smtClean="0"/>
              <a:t>The end result of this step is a solution that is desirable and supports the current organizational objective.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104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6. Implement the Solution;</a:t>
            </a:r>
          </a:p>
          <a:p>
            <a:pPr lvl="1"/>
            <a:r>
              <a:rPr lang="en-US" dirty="0" smtClean="0"/>
              <a:t>In operational research the decision making is scientific and implementation of decision involves so many behavioral issues.</a:t>
            </a:r>
          </a:p>
          <a:p>
            <a:pPr lvl="1"/>
            <a:r>
              <a:rPr lang="en-US" dirty="0" smtClean="0"/>
              <a:t>Therefore the implementation authority has to resolve the behavioral issues, sell the idea of use operational research not only to workers but also to superiors.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099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Operational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Magnitude of Computation;</a:t>
            </a:r>
          </a:p>
          <a:p>
            <a:pPr lvl="1"/>
            <a:r>
              <a:rPr lang="en-US" dirty="0" smtClean="0"/>
              <a:t>Operations research tries to find out the optimal solution taking all the factors into account.</a:t>
            </a:r>
          </a:p>
          <a:p>
            <a:pPr lvl="1"/>
            <a:r>
              <a:rPr lang="en-US" dirty="0" smtClean="0"/>
              <a:t>In modern society, these factors are numerous and expressing them in quantity and establishing relationship among these, require huge calculations.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0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 quantifiable Factors;</a:t>
            </a:r>
          </a:p>
          <a:p>
            <a:pPr lvl="1"/>
            <a:r>
              <a:rPr lang="en-US" dirty="0" smtClean="0"/>
              <a:t>Operations research provides solution only when all elements related to a problem can be quantified.</a:t>
            </a:r>
          </a:p>
          <a:p>
            <a:pPr lvl="1"/>
            <a:r>
              <a:rPr lang="en-US" dirty="0" smtClean="0"/>
              <a:t>All relevant variables do not lend themselves to quantification.</a:t>
            </a:r>
          </a:p>
          <a:p>
            <a:pPr lvl="1"/>
            <a:r>
              <a:rPr lang="en-US" dirty="0" smtClean="0"/>
              <a:t>Factors which cannot be quantified, find no place in Operations research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36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Distance between a manager and operations researcher;</a:t>
            </a:r>
          </a:p>
          <a:p>
            <a:pPr lvl="1"/>
            <a:r>
              <a:rPr lang="en-US" dirty="0" smtClean="0"/>
              <a:t>Operation research being a specialist’s job requires a mathematician or a statistician who might not be aware of the business problem.</a:t>
            </a:r>
          </a:p>
          <a:p>
            <a:pPr lvl="1"/>
            <a:r>
              <a:rPr lang="en-US" dirty="0" smtClean="0"/>
              <a:t>Similarly a manager fails to understand the complex working of operations research.</a:t>
            </a:r>
          </a:p>
          <a:p>
            <a:pPr lvl="1"/>
            <a:r>
              <a:rPr lang="en-US" dirty="0" smtClean="0"/>
              <a:t>Thus there is a gap between the two.</a:t>
            </a:r>
          </a:p>
          <a:p>
            <a:pPr lvl="1"/>
            <a:r>
              <a:rPr lang="en-US" dirty="0" smtClean="0"/>
              <a:t>Management itself may offer a lot of resistance due to conventional thinking.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674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Money and Time Cost;</a:t>
            </a:r>
          </a:p>
          <a:p>
            <a:pPr lvl="1"/>
            <a:r>
              <a:rPr lang="en-US" dirty="0" smtClean="0"/>
              <a:t>When the basic data is frequently changed, incorporating them into the operations research model is a costly affair.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107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Implementation;</a:t>
            </a:r>
          </a:p>
          <a:p>
            <a:pPr lvl="1"/>
            <a:r>
              <a:rPr lang="en-US" dirty="0" smtClean="0"/>
              <a:t>Implementation of decision is a delicate task</a:t>
            </a:r>
          </a:p>
          <a:p>
            <a:pPr lvl="1"/>
            <a:r>
              <a:rPr lang="en-US" dirty="0" smtClean="0"/>
              <a:t>It must take into account the complexities of human relations and behavior.</a:t>
            </a:r>
          </a:p>
          <a:p>
            <a:pPr lvl="1"/>
            <a:r>
              <a:rPr lang="en-US" dirty="0" smtClean="0"/>
              <a:t>Sometimes resistance is offered only due to psychological factors.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776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Linear programming is a technique for determining an optimum schedule of independent activities in view of the available resources.</a:t>
            </a:r>
          </a:p>
          <a:p>
            <a:r>
              <a:rPr lang="en-US" dirty="0" smtClean="0"/>
              <a:t>Linear relationship between the two or more variables is the one in which the variables are directly or precisely proportional.</a:t>
            </a:r>
          </a:p>
          <a:p>
            <a:r>
              <a:rPr lang="en-US" dirty="0" smtClean="0"/>
              <a:t>The general linear programming problem calls for optimizing (maximizing/minimizing) a linear function of the variables called ‘objective function’ subject to a set of linear equations and or inequalities called the constraints or restrictions.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555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Mathematical formulation of Linear Programming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procedure for mathematical formulation of </a:t>
            </a:r>
            <a:r>
              <a:rPr lang="en-US" dirty="0" smtClean="0"/>
              <a:t>LPP </a:t>
            </a:r>
            <a:r>
              <a:rPr lang="en-US" dirty="0" smtClean="0"/>
              <a:t>consists of the following steps;</a:t>
            </a:r>
          </a:p>
          <a:p>
            <a:r>
              <a:rPr lang="en-US" dirty="0" smtClean="0"/>
              <a:t>Step 1;</a:t>
            </a:r>
          </a:p>
          <a:p>
            <a:pPr lvl="1"/>
            <a:r>
              <a:rPr lang="en-US" dirty="0" smtClean="0"/>
              <a:t>Identify the decision variable of the problem</a:t>
            </a:r>
          </a:p>
          <a:p>
            <a:r>
              <a:rPr lang="en-US" dirty="0" smtClean="0"/>
              <a:t>Step 2;</a:t>
            </a:r>
          </a:p>
          <a:p>
            <a:pPr lvl="1"/>
            <a:r>
              <a:rPr lang="en-US" dirty="0" smtClean="0"/>
              <a:t>Formulate the objective function to be optimized (maximized/minimized) as a linear function of the decision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186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Step 3;</a:t>
            </a:r>
          </a:p>
          <a:p>
            <a:pPr lvl="1"/>
            <a:r>
              <a:rPr lang="en-US" dirty="0" smtClean="0"/>
              <a:t>Formulate the constraints of the problem such as resource limitations, market conditions, interrelations between variables and others as linear equation or in-equations in terms of the decision variables.</a:t>
            </a:r>
          </a:p>
          <a:p>
            <a:r>
              <a:rPr lang="en-US" dirty="0" smtClean="0"/>
              <a:t>Step 4;</a:t>
            </a:r>
          </a:p>
          <a:p>
            <a:pPr lvl="1"/>
            <a:r>
              <a:rPr lang="en-US" dirty="0" smtClean="0"/>
              <a:t>Add the non-negativity constraint so that negative values of the decisions variables do not have any valid physical interpretation.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909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man\Desktop\lecture 30\scan01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244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man\Desktop\lecture 30\scan01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18540"/>
            <a:ext cx="8763000" cy="268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man\Desktop\lecture 30\scan01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61059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66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man\Desktop\lecture 30\scan0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912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Desktop\lecture 30\scan0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144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Sensitivity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the linear programming problem is solved, it is useful to study the effects of changes in the parameters of the problem on the current optimal solution.</a:t>
            </a:r>
          </a:p>
          <a:p>
            <a:r>
              <a:rPr lang="en-US" dirty="0" smtClean="0"/>
              <a:t>Sensitivity analysis is concerned with studying possible changes in the available optimal solution as a result of making changes in the original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0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change in the parameters of the problem may be discrete or continuous.</a:t>
            </a:r>
          </a:p>
          <a:p>
            <a:r>
              <a:rPr lang="en-US" dirty="0" smtClean="0"/>
              <a:t>The study of the effect of discrete changes in parameters on the optimal solution is called sensitivity analysis or post optimality analysis.</a:t>
            </a:r>
          </a:p>
          <a:p>
            <a:r>
              <a:rPr lang="en-US" dirty="0" smtClean="0"/>
              <a:t>One way to determine the effects of parameter changes is solve the new problem a new, which may be computationally inefficient.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19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Alternatively, the current optimal solution may be investigated, making use of the properties of the simplex criteria.</a:t>
            </a:r>
          </a:p>
          <a:p>
            <a:r>
              <a:rPr lang="en-US" dirty="0" smtClean="0"/>
              <a:t>The second method reduces additional computations considerably and hence forms the sensitivity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99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SPSS</a:t>
            </a:r>
          </a:p>
          <a:p>
            <a:pPr lvl="1"/>
            <a:r>
              <a:rPr lang="en-US" dirty="0" smtClean="0"/>
              <a:t>Examples</a:t>
            </a:r>
          </a:p>
          <a:p>
            <a:r>
              <a:rPr lang="en-US" dirty="0" smtClean="0"/>
              <a:t>Section 4 of the Course</a:t>
            </a:r>
          </a:p>
          <a:p>
            <a:pPr lvl="1"/>
            <a:r>
              <a:rPr lang="en-US" dirty="0" smtClean="0"/>
              <a:t>Operation research </a:t>
            </a:r>
          </a:p>
          <a:p>
            <a:pPr lvl="2"/>
            <a:r>
              <a:rPr lang="en-US" dirty="0" smtClean="0"/>
              <a:t>Development</a:t>
            </a:r>
          </a:p>
          <a:p>
            <a:pPr lvl="2"/>
            <a:r>
              <a:rPr lang="en-US" dirty="0" smtClean="0"/>
              <a:t>Definition</a:t>
            </a:r>
          </a:p>
          <a:p>
            <a:pPr lvl="2"/>
            <a:r>
              <a:rPr lang="en-US" dirty="0" smtClean="0"/>
              <a:t>Necessity</a:t>
            </a:r>
          </a:p>
          <a:p>
            <a:pPr lvl="2"/>
            <a:r>
              <a:rPr lang="en-US" dirty="0" smtClean="0"/>
              <a:t>Scope / Applications</a:t>
            </a:r>
          </a:p>
          <a:p>
            <a:pPr lvl="2"/>
            <a:r>
              <a:rPr lang="en-US" dirty="0" smtClean="0"/>
              <a:t>Roles in </a:t>
            </a:r>
            <a:r>
              <a:rPr lang="en-US" smtClean="0"/>
              <a:t>Modern Management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4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Steps involved in developing an operational study</a:t>
            </a:r>
          </a:p>
          <a:p>
            <a:pPr lvl="1"/>
            <a:r>
              <a:rPr lang="en-US" dirty="0" smtClean="0"/>
              <a:t>Limitations of Operational Research</a:t>
            </a:r>
          </a:p>
          <a:p>
            <a:pPr lvl="1"/>
            <a:r>
              <a:rPr lang="en-US" dirty="0" smtClean="0"/>
              <a:t>Linear Programming</a:t>
            </a:r>
          </a:p>
          <a:p>
            <a:pPr lvl="2"/>
            <a:r>
              <a:rPr lang="en-US" dirty="0" smtClean="0"/>
              <a:t>Mathematical form of LLP</a:t>
            </a:r>
          </a:p>
          <a:p>
            <a:pPr lvl="1"/>
            <a:r>
              <a:rPr lang="en-US" dirty="0" smtClean="0"/>
              <a:t>Sensitivity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479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1665F-D093-4630-A13B-743BC8F4CC2E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248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1822</Words>
  <Application>Microsoft Office PowerPoint</Application>
  <PresentationFormat>On-screen Show (4:3)</PresentationFormat>
  <Paragraphs>229</Paragraphs>
  <Slides>51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Office Theme</vt:lpstr>
      <vt:lpstr>Bitmap Image</vt:lpstr>
      <vt:lpstr>Equation</vt:lpstr>
      <vt:lpstr>MGT-491 QUANTITATIVE ANALYSIS AND RESEARCH FOR MANAGEMENT</vt:lpstr>
      <vt:lpstr>Summary of Last Session</vt:lpstr>
      <vt:lpstr> Opening the sample data</vt:lpstr>
      <vt:lpstr>Opening the sample data</vt:lpstr>
      <vt:lpstr>Frequencies</vt:lpstr>
      <vt:lpstr>Frequencies</vt:lpstr>
      <vt:lpstr>Frequencies</vt:lpstr>
      <vt:lpstr>Slide 8</vt:lpstr>
      <vt:lpstr>Regression Analysis</vt:lpstr>
      <vt:lpstr>Regression Analysis</vt:lpstr>
      <vt:lpstr>Regression Analysis</vt:lpstr>
      <vt:lpstr>Section 4</vt:lpstr>
      <vt:lpstr>Brief Course Contents</vt:lpstr>
      <vt:lpstr>Development of Operations Research</vt:lpstr>
      <vt:lpstr>Slide 15</vt:lpstr>
      <vt:lpstr>Slide 16</vt:lpstr>
      <vt:lpstr>Slide 17</vt:lpstr>
      <vt:lpstr>Definition of Operations Research</vt:lpstr>
      <vt:lpstr>Necessity of Operational Research in Industry</vt:lpstr>
      <vt:lpstr>Slide 20</vt:lpstr>
      <vt:lpstr>Slide 21</vt:lpstr>
      <vt:lpstr>Slide 22</vt:lpstr>
      <vt:lpstr>Scope / Applications of Operations Research</vt:lpstr>
      <vt:lpstr>Slide 24</vt:lpstr>
      <vt:lpstr>Operations Research in Modern Management</vt:lpstr>
      <vt:lpstr>Slide 26</vt:lpstr>
      <vt:lpstr>Steps involved in developing a Operational Research study</vt:lpstr>
      <vt:lpstr>Slide 28</vt:lpstr>
      <vt:lpstr>Slide 29</vt:lpstr>
      <vt:lpstr>Slide 30</vt:lpstr>
      <vt:lpstr>Slide 31</vt:lpstr>
      <vt:lpstr>Slide 32</vt:lpstr>
      <vt:lpstr>Slide 33</vt:lpstr>
      <vt:lpstr>Limitations of Operational Research</vt:lpstr>
      <vt:lpstr>Slide 35</vt:lpstr>
      <vt:lpstr>Slide 36</vt:lpstr>
      <vt:lpstr>Slide 37</vt:lpstr>
      <vt:lpstr>Slide 38</vt:lpstr>
      <vt:lpstr>Linear programming</vt:lpstr>
      <vt:lpstr>Mathematical formulation of Linear Programming problem</vt:lpstr>
      <vt:lpstr>Slide 41</vt:lpstr>
      <vt:lpstr>Slide 42</vt:lpstr>
      <vt:lpstr>Slide 43</vt:lpstr>
      <vt:lpstr>Slide 44</vt:lpstr>
      <vt:lpstr>Slide 45</vt:lpstr>
      <vt:lpstr>Introduction to Sensitivity Analysis</vt:lpstr>
      <vt:lpstr>Slide 47</vt:lpstr>
      <vt:lpstr>Slide 48</vt:lpstr>
      <vt:lpstr>Summary of This Session</vt:lpstr>
      <vt:lpstr>Slide 50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Usman</dc:creator>
  <cp:lastModifiedBy>NTS</cp:lastModifiedBy>
  <cp:revision>28</cp:revision>
  <dcterms:created xsi:type="dcterms:W3CDTF">2013-07-20T00:14:08Z</dcterms:created>
  <dcterms:modified xsi:type="dcterms:W3CDTF">2013-07-20T08:05:57Z</dcterms:modified>
</cp:coreProperties>
</file>