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6" r:id="rId2"/>
    <p:sldId id="293" r:id="rId3"/>
    <p:sldId id="294" r:id="rId4"/>
    <p:sldId id="257" r:id="rId5"/>
    <p:sldId id="258" r:id="rId6"/>
    <p:sldId id="259" r:id="rId7"/>
    <p:sldId id="260" r:id="rId8"/>
    <p:sldId id="261" r:id="rId9"/>
    <p:sldId id="262" r:id="rId10"/>
    <p:sldId id="263" r:id="rId11"/>
    <p:sldId id="264" r:id="rId12"/>
    <p:sldId id="265" r:id="rId13"/>
    <p:sldId id="292"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7" r:id="rId41"/>
    <p:sldId id="298" r:id="rId42"/>
    <p:sldId id="299" r:id="rId43"/>
    <p:sldId id="300" r:id="rId44"/>
    <p:sldId id="301" r:id="rId45"/>
    <p:sldId id="302" r:id="rId46"/>
    <p:sldId id="295"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8" d="100"/>
          <a:sy n="38" d="100"/>
        </p:scale>
        <p:origin x="-1603" y="-8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9D5011-D0F7-4EE0-A9D1-AFEBF298F7AB}"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US"/>
        </a:p>
      </dgm:t>
    </dgm:pt>
    <dgm:pt modelId="{3B8F4473-951B-49CB-8FD6-9067603EFAF3}">
      <dgm:prSet phldrT="[Text]"/>
      <dgm:spPr/>
      <dgm:t>
        <a:bodyPr/>
        <a:lstStyle/>
        <a:p>
          <a:r>
            <a:rPr lang="en-US" dirty="0" smtClean="0"/>
            <a:t>Phase I</a:t>
          </a:r>
          <a:endParaRPr lang="en-US" dirty="0"/>
        </a:p>
      </dgm:t>
    </dgm:pt>
    <dgm:pt modelId="{7A921DAE-6E30-4C81-98BF-BAFD10B52D0F}" type="parTrans" cxnId="{AD7AE37C-EDCD-48D3-BC86-06F8890C489F}">
      <dgm:prSet/>
      <dgm:spPr/>
      <dgm:t>
        <a:bodyPr/>
        <a:lstStyle/>
        <a:p>
          <a:endParaRPr lang="en-US"/>
        </a:p>
      </dgm:t>
    </dgm:pt>
    <dgm:pt modelId="{E503B3AF-86AD-431D-B803-D4F544307F3E}" type="sibTrans" cxnId="{AD7AE37C-EDCD-48D3-BC86-06F8890C489F}">
      <dgm:prSet/>
      <dgm:spPr/>
      <dgm:t>
        <a:bodyPr/>
        <a:lstStyle/>
        <a:p>
          <a:endParaRPr lang="en-US"/>
        </a:p>
      </dgm:t>
    </dgm:pt>
    <dgm:pt modelId="{2B42CDEA-D6C8-4BFA-BF16-134A0E5925CB}">
      <dgm:prSet phldrT="[Text]"/>
      <dgm:spPr/>
      <dgm:t>
        <a:bodyPr/>
        <a:lstStyle/>
        <a:p>
          <a:r>
            <a:rPr lang="en-US" dirty="0" smtClean="0"/>
            <a:t>Formulate your hunch or assumption</a:t>
          </a:r>
          <a:endParaRPr lang="en-US" dirty="0"/>
        </a:p>
      </dgm:t>
    </dgm:pt>
    <dgm:pt modelId="{036C7235-E140-442E-938E-0EE602BFE9E4}" type="parTrans" cxnId="{B64B8D4B-905C-4948-88EF-735389290C24}">
      <dgm:prSet/>
      <dgm:spPr/>
      <dgm:t>
        <a:bodyPr/>
        <a:lstStyle/>
        <a:p>
          <a:endParaRPr lang="en-US"/>
        </a:p>
      </dgm:t>
    </dgm:pt>
    <dgm:pt modelId="{61437BCE-E208-4A7F-A919-BD0D4810D364}" type="sibTrans" cxnId="{B64B8D4B-905C-4948-88EF-735389290C24}">
      <dgm:prSet/>
      <dgm:spPr/>
      <dgm:t>
        <a:bodyPr/>
        <a:lstStyle/>
        <a:p>
          <a:endParaRPr lang="en-US"/>
        </a:p>
      </dgm:t>
    </dgm:pt>
    <dgm:pt modelId="{BDFE3830-B65B-4A48-8B2B-A0168C6CA9B5}">
      <dgm:prSet phldrT="[Text]"/>
      <dgm:spPr/>
      <dgm:t>
        <a:bodyPr/>
        <a:lstStyle/>
        <a:p>
          <a:r>
            <a:rPr lang="en-US" dirty="0" smtClean="0"/>
            <a:t>Phase II</a:t>
          </a:r>
          <a:endParaRPr lang="en-US" dirty="0"/>
        </a:p>
      </dgm:t>
    </dgm:pt>
    <dgm:pt modelId="{F5650CB8-8B27-4E0A-9E1C-F86D0C7025C7}" type="parTrans" cxnId="{33A2BACD-CC00-45BA-AAE1-C8DD178B2DE5}">
      <dgm:prSet/>
      <dgm:spPr/>
      <dgm:t>
        <a:bodyPr/>
        <a:lstStyle/>
        <a:p>
          <a:endParaRPr lang="en-US"/>
        </a:p>
      </dgm:t>
    </dgm:pt>
    <dgm:pt modelId="{2657090E-F847-4F75-99F2-77F9FF492A88}" type="sibTrans" cxnId="{33A2BACD-CC00-45BA-AAE1-C8DD178B2DE5}">
      <dgm:prSet/>
      <dgm:spPr/>
      <dgm:t>
        <a:bodyPr/>
        <a:lstStyle/>
        <a:p>
          <a:endParaRPr lang="en-US"/>
        </a:p>
      </dgm:t>
    </dgm:pt>
    <dgm:pt modelId="{324572E7-B67C-414F-9AC0-251F0404D0DE}">
      <dgm:prSet phldrT="[Text]"/>
      <dgm:spPr/>
      <dgm:t>
        <a:bodyPr/>
        <a:lstStyle/>
        <a:p>
          <a:r>
            <a:rPr lang="en-US" dirty="0" smtClean="0"/>
            <a:t>Collect the required data</a:t>
          </a:r>
          <a:endParaRPr lang="en-US" dirty="0"/>
        </a:p>
      </dgm:t>
    </dgm:pt>
    <dgm:pt modelId="{697A3F24-2DAD-416D-8342-D06BD18BE6A1}" type="parTrans" cxnId="{5E46893A-1158-4864-8B97-AAC9CC14F8D5}">
      <dgm:prSet/>
      <dgm:spPr/>
      <dgm:t>
        <a:bodyPr/>
        <a:lstStyle/>
        <a:p>
          <a:endParaRPr lang="en-US"/>
        </a:p>
      </dgm:t>
    </dgm:pt>
    <dgm:pt modelId="{0A5050BA-0F7A-47D2-BEFB-5E2A7CAD8E22}" type="sibTrans" cxnId="{5E46893A-1158-4864-8B97-AAC9CC14F8D5}">
      <dgm:prSet/>
      <dgm:spPr/>
      <dgm:t>
        <a:bodyPr/>
        <a:lstStyle/>
        <a:p>
          <a:endParaRPr lang="en-US"/>
        </a:p>
      </dgm:t>
    </dgm:pt>
    <dgm:pt modelId="{A93CEC4C-8994-4FBE-911A-A34C8BA0AC3F}">
      <dgm:prSet phldrT="[Text]"/>
      <dgm:spPr/>
      <dgm:t>
        <a:bodyPr/>
        <a:lstStyle/>
        <a:p>
          <a:r>
            <a:rPr lang="en-US" dirty="0" smtClean="0"/>
            <a:t>Phase III</a:t>
          </a:r>
          <a:endParaRPr lang="en-US" dirty="0"/>
        </a:p>
      </dgm:t>
    </dgm:pt>
    <dgm:pt modelId="{159D09C0-A3EE-41D6-96C8-F7A871CC5197}" type="parTrans" cxnId="{6C00B332-EBCF-4A58-B5FB-F4F696D22344}">
      <dgm:prSet/>
      <dgm:spPr/>
      <dgm:t>
        <a:bodyPr/>
        <a:lstStyle/>
        <a:p>
          <a:endParaRPr lang="en-US"/>
        </a:p>
      </dgm:t>
    </dgm:pt>
    <dgm:pt modelId="{7DBC80C6-6E9F-4749-9B90-3BF1305971E9}" type="sibTrans" cxnId="{6C00B332-EBCF-4A58-B5FB-F4F696D22344}">
      <dgm:prSet/>
      <dgm:spPr/>
      <dgm:t>
        <a:bodyPr/>
        <a:lstStyle/>
        <a:p>
          <a:endParaRPr lang="en-US"/>
        </a:p>
      </dgm:t>
    </dgm:pt>
    <dgm:pt modelId="{9DACBFB3-16FD-4C31-B064-5098D326D0FA}">
      <dgm:prSet phldrT="[Text]"/>
      <dgm:spPr/>
      <dgm:t>
        <a:bodyPr/>
        <a:lstStyle/>
        <a:p>
          <a:r>
            <a:rPr lang="en-US" dirty="0" smtClean="0"/>
            <a:t>Analyze data to draw conclusions about the hunch– true or false</a:t>
          </a:r>
          <a:endParaRPr lang="en-US" dirty="0"/>
        </a:p>
      </dgm:t>
    </dgm:pt>
    <dgm:pt modelId="{30030136-0062-46C1-8690-ADDB69CFE73A}" type="parTrans" cxnId="{4EAD6037-EFA7-4D30-8708-0FF905E49E41}">
      <dgm:prSet/>
      <dgm:spPr/>
      <dgm:t>
        <a:bodyPr/>
        <a:lstStyle/>
        <a:p>
          <a:endParaRPr lang="en-US"/>
        </a:p>
      </dgm:t>
    </dgm:pt>
    <dgm:pt modelId="{F2792A9F-D81E-4DF5-ABF9-67065BF3626D}" type="sibTrans" cxnId="{4EAD6037-EFA7-4D30-8708-0FF905E49E41}">
      <dgm:prSet/>
      <dgm:spPr/>
      <dgm:t>
        <a:bodyPr/>
        <a:lstStyle/>
        <a:p>
          <a:endParaRPr lang="en-US"/>
        </a:p>
      </dgm:t>
    </dgm:pt>
    <dgm:pt modelId="{8FDB879B-3AA9-4B8F-A4E7-81486D6F8DEA}" type="pres">
      <dgm:prSet presAssocID="{2F9D5011-D0F7-4EE0-A9D1-AFEBF298F7AB}" presName="Name0" presStyleCnt="0">
        <dgm:presLayoutVars>
          <dgm:dir/>
          <dgm:animLvl val="lvl"/>
          <dgm:resizeHandles val="exact"/>
        </dgm:presLayoutVars>
      </dgm:prSet>
      <dgm:spPr/>
      <dgm:t>
        <a:bodyPr/>
        <a:lstStyle/>
        <a:p>
          <a:endParaRPr lang="en-US"/>
        </a:p>
      </dgm:t>
    </dgm:pt>
    <dgm:pt modelId="{7F54B62F-5E63-47E7-ACED-93915C8B2CDC}" type="pres">
      <dgm:prSet presAssocID="{2F9D5011-D0F7-4EE0-A9D1-AFEBF298F7AB}" presName="tSp" presStyleCnt="0"/>
      <dgm:spPr/>
    </dgm:pt>
    <dgm:pt modelId="{EBA3A77B-C8F5-4966-ADC7-3902A59EFA86}" type="pres">
      <dgm:prSet presAssocID="{2F9D5011-D0F7-4EE0-A9D1-AFEBF298F7AB}" presName="bSp" presStyleCnt="0"/>
      <dgm:spPr/>
    </dgm:pt>
    <dgm:pt modelId="{61E50FF7-7BEB-4E79-8E20-75B447BBE237}" type="pres">
      <dgm:prSet presAssocID="{2F9D5011-D0F7-4EE0-A9D1-AFEBF298F7AB}" presName="process" presStyleCnt="0"/>
      <dgm:spPr/>
    </dgm:pt>
    <dgm:pt modelId="{4E33FFE5-A5A8-40B3-8473-F4ED38B8F449}" type="pres">
      <dgm:prSet presAssocID="{3B8F4473-951B-49CB-8FD6-9067603EFAF3}" presName="composite1" presStyleCnt="0"/>
      <dgm:spPr/>
    </dgm:pt>
    <dgm:pt modelId="{AA28FA0D-8E2C-4173-B536-0581B11352D5}" type="pres">
      <dgm:prSet presAssocID="{3B8F4473-951B-49CB-8FD6-9067603EFAF3}" presName="dummyNode1" presStyleLbl="node1" presStyleIdx="0" presStyleCnt="3"/>
      <dgm:spPr/>
    </dgm:pt>
    <dgm:pt modelId="{F57C4B1C-CFEE-4DF4-A45E-A2BBA3B70D9C}" type="pres">
      <dgm:prSet presAssocID="{3B8F4473-951B-49CB-8FD6-9067603EFAF3}" presName="childNode1" presStyleLbl="bgAcc1" presStyleIdx="0" presStyleCnt="3">
        <dgm:presLayoutVars>
          <dgm:bulletEnabled val="1"/>
        </dgm:presLayoutVars>
      </dgm:prSet>
      <dgm:spPr/>
      <dgm:t>
        <a:bodyPr/>
        <a:lstStyle/>
        <a:p>
          <a:endParaRPr lang="en-US"/>
        </a:p>
      </dgm:t>
    </dgm:pt>
    <dgm:pt modelId="{F1E69097-1D81-4DBD-AEA9-5609561601CF}" type="pres">
      <dgm:prSet presAssocID="{3B8F4473-951B-49CB-8FD6-9067603EFAF3}" presName="childNode1tx" presStyleLbl="bgAcc1" presStyleIdx="0" presStyleCnt="3">
        <dgm:presLayoutVars>
          <dgm:bulletEnabled val="1"/>
        </dgm:presLayoutVars>
      </dgm:prSet>
      <dgm:spPr/>
      <dgm:t>
        <a:bodyPr/>
        <a:lstStyle/>
        <a:p>
          <a:endParaRPr lang="en-US"/>
        </a:p>
      </dgm:t>
    </dgm:pt>
    <dgm:pt modelId="{B7D1BFAA-995E-436B-8558-26E1A0020DD2}" type="pres">
      <dgm:prSet presAssocID="{3B8F4473-951B-49CB-8FD6-9067603EFAF3}" presName="parentNode1" presStyleLbl="node1" presStyleIdx="0" presStyleCnt="3">
        <dgm:presLayoutVars>
          <dgm:chMax val="1"/>
          <dgm:bulletEnabled val="1"/>
        </dgm:presLayoutVars>
      </dgm:prSet>
      <dgm:spPr/>
      <dgm:t>
        <a:bodyPr/>
        <a:lstStyle/>
        <a:p>
          <a:endParaRPr lang="en-US"/>
        </a:p>
      </dgm:t>
    </dgm:pt>
    <dgm:pt modelId="{1BA621A9-9580-4B0D-A16F-24C6B2D461C9}" type="pres">
      <dgm:prSet presAssocID="{3B8F4473-951B-49CB-8FD6-9067603EFAF3}" presName="connSite1" presStyleCnt="0"/>
      <dgm:spPr/>
    </dgm:pt>
    <dgm:pt modelId="{5CBA25CA-FEAA-4A11-91B8-15D110DAD79B}" type="pres">
      <dgm:prSet presAssocID="{E503B3AF-86AD-431D-B803-D4F544307F3E}" presName="Name9" presStyleLbl="sibTrans2D1" presStyleIdx="0" presStyleCnt="2"/>
      <dgm:spPr/>
      <dgm:t>
        <a:bodyPr/>
        <a:lstStyle/>
        <a:p>
          <a:endParaRPr lang="en-US"/>
        </a:p>
      </dgm:t>
    </dgm:pt>
    <dgm:pt modelId="{B5F4813B-1FF0-4713-B9B2-355BC0117177}" type="pres">
      <dgm:prSet presAssocID="{BDFE3830-B65B-4A48-8B2B-A0168C6CA9B5}" presName="composite2" presStyleCnt="0"/>
      <dgm:spPr/>
    </dgm:pt>
    <dgm:pt modelId="{173890B3-8492-4DE4-B77C-E4843D3610DD}" type="pres">
      <dgm:prSet presAssocID="{BDFE3830-B65B-4A48-8B2B-A0168C6CA9B5}" presName="dummyNode2" presStyleLbl="node1" presStyleIdx="0" presStyleCnt="3"/>
      <dgm:spPr/>
    </dgm:pt>
    <dgm:pt modelId="{EDB5CBFA-DD43-4C06-8DC9-D24D0CC5B043}" type="pres">
      <dgm:prSet presAssocID="{BDFE3830-B65B-4A48-8B2B-A0168C6CA9B5}" presName="childNode2" presStyleLbl="bgAcc1" presStyleIdx="1" presStyleCnt="3">
        <dgm:presLayoutVars>
          <dgm:bulletEnabled val="1"/>
        </dgm:presLayoutVars>
      </dgm:prSet>
      <dgm:spPr/>
      <dgm:t>
        <a:bodyPr/>
        <a:lstStyle/>
        <a:p>
          <a:endParaRPr lang="en-US"/>
        </a:p>
      </dgm:t>
    </dgm:pt>
    <dgm:pt modelId="{8C4112AC-E2AB-4F7F-9BE5-C01DD18D3386}" type="pres">
      <dgm:prSet presAssocID="{BDFE3830-B65B-4A48-8B2B-A0168C6CA9B5}" presName="childNode2tx" presStyleLbl="bgAcc1" presStyleIdx="1" presStyleCnt="3">
        <dgm:presLayoutVars>
          <dgm:bulletEnabled val="1"/>
        </dgm:presLayoutVars>
      </dgm:prSet>
      <dgm:spPr/>
      <dgm:t>
        <a:bodyPr/>
        <a:lstStyle/>
        <a:p>
          <a:endParaRPr lang="en-US"/>
        </a:p>
      </dgm:t>
    </dgm:pt>
    <dgm:pt modelId="{9056CBAC-1B3E-4966-94DF-F75F8D7D4E3F}" type="pres">
      <dgm:prSet presAssocID="{BDFE3830-B65B-4A48-8B2B-A0168C6CA9B5}" presName="parentNode2" presStyleLbl="node1" presStyleIdx="1" presStyleCnt="3">
        <dgm:presLayoutVars>
          <dgm:chMax val="0"/>
          <dgm:bulletEnabled val="1"/>
        </dgm:presLayoutVars>
      </dgm:prSet>
      <dgm:spPr/>
      <dgm:t>
        <a:bodyPr/>
        <a:lstStyle/>
        <a:p>
          <a:endParaRPr lang="en-US"/>
        </a:p>
      </dgm:t>
    </dgm:pt>
    <dgm:pt modelId="{4C25C972-074C-4700-9869-DCBB38DB0D85}" type="pres">
      <dgm:prSet presAssocID="{BDFE3830-B65B-4A48-8B2B-A0168C6CA9B5}" presName="connSite2" presStyleCnt="0"/>
      <dgm:spPr/>
    </dgm:pt>
    <dgm:pt modelId="{2A7C2417-0453-4DA0-96CE-062B6835F91F}" type="pres">
      <dgm:prSet presAssocID="{2657090E-F847-4F75-99F2-77F9FF492A88}" presName="Name18" presStyleLbl="sibTrans2D1" presStyleIdx="1" presStyleCnt="2"/>
      <dgm:spPr/>
      <dgm:t>
        <a:bodyPr/>
        <a:lstStyle/>
        <a:p>
          <a:endParaRPr lang="en-US"/>
        </a:p>
      </dgm:t>
    </dgm:pt>
    <dgm:pt modelId="{8BA2986D-9DDF-4B31-ADB0-6EC84F8E1DF0}" type="pres">
      <dgm:prSet presAssocID="{A93CEC4C-8994-4FBE-911A-A34C8BA0AC3F}" presName="composite1" presStyleCnt="0"/>
      <dgm:spPr/>
    </dgm:pt>
    <dgm:pt modelId="{1480195B-7784-4EB0-AC23-910A92A782E6}" type="pres">
      <dgm:prSet presAssocID="{A93CEC4C-8994-4FBE-911A-A34C8BA0AC3F}" presName="dummyNode1" presStyleLbl="node1" presStyleIdx="1" presStyleCnt="3"/>
      <dgm:spPr/>
    </dgm:pt>
    <dgm:pt modelId="{EB2F67DF-FC88-494E-B6E5-1C80C7745428}" type="pres">
      <dgm:prSet presAssocID="{A93CEC4C-8994-4FBE-911A-A34C8BA0AC3F}" presName="childNode1" presStyleLbl="bgAcc1" presStyleIdx="2" presStyleCnt="3" custLinFactNeighborX="-79" custLinFactNeighborY="-1889">
        <dgm:presLayoutVars>
          <dgm:bulletEnabled val="1"/>
        </dgm:presLayoutVars>
      </dgm:prSet>
      <dgm:spPr/>
      <dgm:t>
        <a:bodyPr/>
        <a:lstStyle/>
        <a:p>
          <a:endParaRPr lang="en-US"/>
        </a:p>
      </dgm:t>
    </dgm:pt>
    <dgm:pt modelId="{B5039A1A-A0E8-4600-A8E6-1565FA837FA2}" type="pres">
      <dgm:prSet presAssocID="{A93CEC4C-8994-4FBE-911A-A34C8BA0AC3F}" presName="childNode1tx" presStyleLbl="bgAcc1" presStyleIdx="2" presStyleCnt="3">
        <dgm:presLayoutVars>
          <dgm:bulletEnabled val="1"/>
        </dgm:presLayoutVars>
      </dgm:prSet>
      <dgm:spPr/>
      <dgm:t>
        <a:bodyPr/>
        <a:lstStyle/>
        <a:p>
          <a:endParaRPr lang="en-US"/>
        </a:p>
      </dgm:t>
    </dgm:pt>
    <dgm:pt modelId="{D570014A-92DA-4A5C-B050-64EFAF71B5F8}" type="pres">
      <dgm:prSet presAssocID="{A93CEC4C-8994-4FBE-911A-A34C8BA0AC3F}" presName="parentNode1" presStyleLbl="node1" presStyleIdx="2" presStyleCnt="3">
        <dgm:presLayoutVars>
          <dgm:chMax val="1"/>
          <dgm:bulletEnabled val="1"/>
        </dgm:presLayoutVars>
      </dgm:prSet>
      <dgm:spPr/>
      <dgm:t>
        <a:bodyPr/>
        <a:lstStyle/>
        <a:p>
          <a:endParaRPr lang="en-US"/>
        </a:p>
      </dgm:t>
    </dgm:pt>
    <dgm:pt modelId="{EE814284-20D7-4E92-9280-475D11143177}" type="pres">
      <dgm:prSet presAssocID="{A93CEC4C-8994-4FBE-911A-A34C8BA0AC3F}" presName="connSite1" presStyleCnt="0"/>
      <dgm:spPr/>
    </dgm:pt>
  </dgm:ptLst>
  <dgm:cxnLst>
    <dgm:cxn modelId="{6C00B332-EBCF-4A58-B5FB-F4F696D22344}" srcId="{2F9D5011-D0F7-4EE0-A9D1-AFEBF298F7AB}" destId="{A93CEC4C-8994-4FBE-911A-A34C8BA0AC3F}" srcOrd="2" destOrd="0" parTransId="{159D09C0-A3EE-41D6-96C8-F7A871CC5197}" sibTransId="{7DBC80C6-6E9F-4749-9B90-3BF1305971E9}"/>
    <dgm:cxn modelId="{A404FD95-5203-4F11-8B60-B9DED29C61BF}" type="presOf" srcId="{2F9D5011-D0F7-4EE0-A9D1-AFEBF298F7AB}" destId="{8FDB879B-3AA9-4B8F-A4E7-81486D6F8DEA}" srcOrd="0" destOrd="0" presId="urn:microsoft.com/office/officeart/2005/8/layout/hProcess4"/>
    <dgm:cxn modelId="{4EAD6037-EFA7-4D30-8708-0FF905E49E41}" srcId="{A93CEC4C-8994-4FBE-911A-A34C8BA0AC3F}" destId="{9DACBFB3-16FD-4C31-B064-5098D326D0FA}" srcOrd="0" destOrd="0" parTransId="{30030136-0062-46C1-8690-ADDB69CFE73A}" sibTransId="{F2792A9F-D81E-4DF5-ABF9-67065BF3626D}"/>
    <dgm:cxn modelId="{AC57CCA7-3D81-4FA2-8C14-A6B3B3341F55}" type="presOf" srcId="{E503B3AF-86AD-431D-B803-D4F544307F3E}" destId="{5CBA25CA-FEAA-4A11-91B8-15D110DAD79B}" srcOrd="0" destOrd="0" presId="urn:microsoft.com/office/officeart/2005/8/layout/hProcess4"/>
    <dgm:cxn modelId="{B64B8D4B-905C-4948-88EF-735389290C24}" srcId="{3B8F4473-951B-49CB-8FD6-9067603EFAF3}" destId="{2B42CDEA-D6C8-4BFA-BF16-134A0E5925CB}" srcOrd="0" destOrd="0" parTransId="{036C7235-E140-442E-938E-0EE602BFE9E4}" sibTransId="{61437BCE-E208-4A7F-A919-BD0D4810D364}"/>
    <dgm:cxn modelId="{A2265B2C-5E3C-4AF8-BD26-767A27F0DEED}" type="presOf" srcId="{3B8F4473-951B-49CB-8FD6-9067603EFAF3}" destId="{B7D1BFAA-995E-436B-8558-26E1A0020DD2}" srcOrd="0" destOrd="0" presId="urn:microsoft.com/office/officeart/2005/8/layout/hProcess4"/>
    <dgm:cxn modelId="{726FF2A2-FF9B-4FF9-9E24-7929D4322785}" type="presOf" srcId="{A93CEC4C-8994-4FBE-911A-A34C8BA0AC3F}" destId="{D570014A-92DA-4A5C-B050-64EFAF71B5F8}" srcOrd="0" destOrd="0" presId="urn:microsoft.com/office/officeart/2005/8/layout/hProcess4"/>
    <dgm:cxn modelId="{5E46893A-1158-4864-8B97-AAC9CC14F8D5}" srcId="{BDFE3830-B65B-4A48-8B2B-A0168C6CA9B5}" destId="{324572E7-B67C-414F-9AC0-251F0404D0DE}" srcOrd="0" destOrd="0" parTransId="{697A3F24-2DAD-416D-8342-D06BD18BE6A1}" sibTransId="{0A5050BA-0F7A-47D2-BEFB-5E2A7CAD8E22}"/>
    <dgm:cxn modelId="{33A2BACD-CC00-45BA-AAE1-C8DD178B2DE5}" srcId="{2F9D5011-D0F7-4EE0-A9D1-AFEBF298F7AB}" destId="{BDFE3830-B65B-4A48-8B2B-A0168C6CA9B5}" srcOrd="1" destOrd="0" parTransId="{F5650CB8-8B27-4E0A-9E1C-F86D0C7025C7}" sibTransId="{2657090E-F847-4F75-99F2-77F9FF492A88}"/>
    <dgm:cxn modelId="{AD7AE37C-EDCD-48D3-BC86-06F8890C489F}" srcId="{2F9D5011-D0F7-4EE0-A9D1-AFEBF298F7AB}" destId="{3B8F4473-951B-49CB-8FD6-9067603EFAF3}" srcOrd="0" destOrd="0" parTransId="{7A921DAE-6E30-4C81-98BF-BAFD10B52D0F}" sibTransId="{E503B3AF-86AD-431D-B803-D4F544307F3E}"/>
    <dgm:cxn modelId="{E557D8B0-A63F-48A0-8F3E-C30938E21C6D}" type="presOf" srcId="{2B42CDEA-D6C8-4BFA-BF16-134A0E5925CB}" destId="{F1E69097-1D81-4DBD-AEA9-5609561601CF}" srcOrd="1" destOrd="0" presId="urn:microsoft.com/office/officeart/2005/8/layout/hProcess4"/>
    <dgm:cxn modelId="{DF14A18E-F039-4AEE-85DB-E450360F2073}" type="presOf" srcId="{9DACBFB3-16FD-4C31-B064-5098D326D0FA}" destId="{B5039A1A-A0E8-4600-A8E6-1565FA837FA2}" srcOrd="1" destOrd="0" presId="urn:microsoft.com/office/officeart/2005/8/layout/hProcess4"/>
    <dgm:cxn modelId="{8BA5A2B4-B2DC-4A8E-8F9C-EEA549D38230}" type="presOf" srcId="{324572E7-B67C-414F-9AC0-251F0404D0DE}" destId="{EDB5CBFA-DD43-4C06-8DC9-D24D0CC5B043}" srcOrd="0" destOrd="0" presId="urn:microsoft.com/office/officeart/2005/8/layout/hProcess4"/>
    <dgm:cxn modelId="{9244AE66-A7C0-48EC-BB3A-53A7C7761E43}" type="presOf" srcId="{324572E7-B67C-414F-9AC0-251F0404D0DE}" destId="{8C4112AC-E2AB-4F7F-9BE5-C01DD18D3386}" srcOrd="1" destOrd="0" presId="urn:microsoft.com/office/officeart/2005/8/layout/hProcess4"/>
    <dgm:cxn modelId="{B198949F-6FD9-4BAC-8221-EAD06091B249}" type="presOf" srcId="{2657090E-F847-4F75-99F2-77F9FF492A88}" destId="{2A7C2417-0453-4DA0-96CE-062B6835F91F}" srcOrd="0" destOrd="0" presId="urn:microsoft.com/office/officeart/2005/8/layout/hProcess4"/>
    <dgm:cxn modelId="{FDF42A1D-F059-449A-A504-499CA62FFBC7}" type="presOf" srcId="{2B42CDEA-D6C8-4BFA-BF16-134A0E5925CB}" destId="{F57C4B1C-CFEE-4DF4-A45E-A2BBA3B70D9C}" srcOrd="0" destOrd="0" presId="urn:microsoft.com/office/officeart/2005/8/layout/hProcess4"/>
    <dgm:cxn modelId="{F3FA9A1B-6554-4ECA-8536-AC6ABC09C21C}" type="presOf" srcId="{9DACBFB3-16FD-4C31-B064-5098D326D0FA}" destId="{EB2F67DF-FC88-494E-B6E5-1C80C7745428}" srcOrd="0" destOrd="0" presId="urn:microsoft.com/office/officeart/2005/8/layout/hProcess4"/>
    <dgm:cxn modelId="{B4DCC151-84CF-4EA6-AF72-8C9F8927C9C9}" type="presOf" srcId="{BDFE3830-B65B-4A48-8B2B-A0168C6CA9B5}" destId="{9056CBAC-1B3E-4966-94DF-F75F8D7D4E3F}" srcOrd="0" destOrd="0" presId="urn:microsoft.com/office/officeart/2005/8/layout/hProcess4"/>
    <dgm:cxn modelId="{C8017C0F-24CE-4E0B-8454-C3BE67763C67}" type="presParOf" srcId="{8FDB879B-3AA9-4B8F-A4E7-81486D6F8DEA}" destId="{7F54B62F-5E63-47E7-ACED-93915C8B2CDC}" srcOrd="0" destOrd="0" presId="urn:microsoft.com/office/officeart/2005/8/layout/hProcess4"/>
    <dgm:cxn modelId="{12AD9FBC-F717-4C9F-AB17-BD08668FE459}" type="presParOf" srcId="{8FDB879B-3AA9-4B8F-A4E7-81486D6F8DEA}" destId="{EBA3A77B-C8F5-4966-ADC7-3902A59EFA86}" srcOrd="1" destOrd="0" presId="urn:microsoft.com/office/officeart/2005/8/layout/hProcess4"/>
    <dgm:cxn modelId="{510CE06E-328E-4EB0-AE6B-FB80F3FA1C13}" type="presParOf" srcId="{8FDB879B-3AA9-4B8F-A4E7-81486D6F8DEA}" destId="{61E50FF7-7BEB-4E79-8E20-75B447BBE237}" srcOrd="2" destOrd="0" presId="urn:microsoft.com/office/officeart/2005/8/layout/hProcess4"/>
    <dgm:cxn modelId="{3359D967-BD53-4CE6-BA82-4454625ADE8A}" type="presParOf" srcId="{61E50FF7-7BEB-4E79-8E20-75B447BBE237}" destId="{4E33FFE5-A5A8-40B3-8473-F4ED38B8F449}" srcOrd="0" destOrd="0" presId="urn:microsoft.com/office/officeart/2005/8/layout/hProcess4"/>
    <dgm:cxn modelId="{11282DEC-3FB6-4BF0-BEAC-6520C83235FD}" type="presParOf" srcId="{4E33FFE5-A5A8-40B3-8473-F4ED38B8F449}" destId="{AA28FA0D-8E2C-4173-B536-0581B11352D5}" srcOrd="0" destOrd="0" presId="urn:microsoft.com/office/officeart/2005/8/layout/hProcess4"/>
    <dgm:cxn modelId="{9E8D6AE9-B907-4CD7-8371-1A72D9E8D1C1}" type="presParOf" srcId="{4E33FFE5-A5A8-40B3-8473-F4ED38B8F449}" destId="{F57C4B1C-CFEE-4DF4-A45E-A2BBA3B70D9C}" srcOrd="1" destOrd="0" presId="urn:microsoft.com/office/officeart/2005/8/layout/hProcess4"/>
    <dgm:cxn modelId="{D31BBF05-4C69-4A44-9FC0-954521F389AB}" type="presParOf" srcId="{4E33FFE5-A5A8-40B3-8473-F4ED38B8F449}" destId="{F1E69097-1D81-4DBD-AEA9-5609561601CF}" srcOrd="2" destOrd="0" presId="urn:microsoft.com/office/officeart/2005/8/layout/hProcess4"/>
    <dgm:cxn modelId="{26CB358B-7BE9-4414-8257-79BECDD59919}" type="presParOf" srcId="{4E33FFE5-A5A8-40B3-8473-F4ED38B8F449}" destId="{B7D1BFAA-995E-436B-8558-26E1A0020DD2}" srcOrd="3" destOrd="0" presId="urn:microsoft.com/office/officeart/2005/8/layout/hProcess4"/>
    <dgm:cxn modelId="{1C49F6EF-C715-49D1-B0B9-2067A0615931}" type="presParOf" srcId="{4E33FFE5-A5A8-40B3-8473-F4ED38B8F449}" destId="{1BA621A9-9580-4B0D-A16F-24C6B2D461C9}" srcOrd="4" destOrd="0" presId="urn:microsoft.com/office/officeart/2005/8/layout/hProcess4"/>
    <dgm:cxn modelId="{DDCD2617-965B-49CF-8CD0-2A542429F796}" type="presParOf" srcId="{61E50FF7-7BEB-4E79-8E20-75B447BBE237}" destId="{5CBA25CA-FEAA-4A11-91B8-15D110DAD79B}" srcOrd="1" destOrd="0" presId="urn:microsoft.com/office/officeart/2005/8/layout/hProcess4"/>
    <dgm:cxn modelId="{DCA089B8-5DB0-49EA-8822-5C95C29EA071}" type="presParOf" srcId="{61E50FF7-7BEB-4E79-8E20-75B447BBE237}" destId="{B5F4813B-1FF0-4713-B9B2-355BC0117177}" srcOrd="2" destOrd="0" presId="urn:microsoft.com/office/officeart/2005/8/layout/hProcess4"/>
    <dgm:cxn modelId="{F9B6AD4F-BD90-4557-A4CB-EE156545290A}" type="presParOf" srcId="{B5F4813B-1FF0-4713-B9B2-355BC0117177}" destId="{173890B3-8492-4DE4-B77C-E4843D3610DD}" srcOrd="0" destOrd="0" presId="urn:microsoft.com/office/officeart/2005/8/layout/hProcess4"/>
    <dgm:cxn modelId="{1964C609-7B8E-41DD-BC0B-9E6A6D0AC165}" type="presParOf" srcId="{B5F4813B-1FF0-4713-B9B2-355BC0117177}" destId="{EDB5CBFA-DD43-4C06-8DC9-D24D0CC5B043}" srcOrd="1" destOrd="0" presId="urn:microsoft.com/office/officeart/2005/8/layout/hProcess4"/>
    <dgm:cxn modelId="{612C629C-5951-49C6-8A0F-7BA766A538C5}" type="presParOf" srcId="{B5F4813B-1FF0-4713-B9B2-355BC0117177}" destId="{8C4112AC-E2AB-4F7F-9BE5-C01DD18D3386}" srcOrd="2" destOrd="0" presId="urn:microsoft.com/office/officeart/2005/8/layout/hProcess4"/>
    <dgm:cxn modelId="{03154CB0-8C9F-4B0D-822C-6F373F4A938D}" type="presParOf" srcId="{B5F4813B-1FF0-4713-B9B2-355BC0117177}" destId="{9056CBAC-1B3E-4966-94DF-F75F8D7D4E3F}" srcOrd="3" destOrd="0" presId="urn:microsoft.com/office/officeart/2005/8/layout/hProcess4"/>
    <dgm:cxn modelId="{E51AF8E9-83D9-444E-9092-6CAC494E2482}" type="presParOf" srcId="{B5F4813B-1FF0-4713-B9B2-355BC0117177}" destId="{4C25C972-074C-4700-9869-DCBB38DB0D85}" srcOrd="4" destOrd="0" presId="urn:microsoft.com/office/officeart/2005/8/layout/hProcess4"/>
    <dgm:cxn modelId="{D052D8C3-0638-4FC4-9496-568DBF9CB201}" type="presParOf" srcId="{61E50FF7-7BEB-4E79-8E20-75B447BBE237}" destId="{2A7C2417-0453-4DA0-96CE-062B6835F91F}" srcOrd="3" destOrd="0" presId="urn:microsoft.com/office/officeart/2005/8/layout/hProcess4"/>
    <dgm:cxn modelId="{097D95BE-ACCD-4A41-98A1-843CE8CA38CE}" type="presParOf" srcId="{61E50FF7-7BEB-4E79-8E20-75B447BBE237}" destId="{8BA2986D-9DDF-4B31-ADB0-6EC84F8E1DF0}" srcOrd="4" destOrd="0" presId="urn:microsoft.com/office/officeart/2005/8/layout/hProcess4"/>
    <dgm:cxn modelId="{ACB6F140-3111-4FD6-A01D-755B7E4F168C}" type="presParOf" srcId="{8BA2986D-9DDF-4B31-ADB0-6EC84F8E1DF0}" destId="{1480195B-7784-4EB0-AC23-910A92A782E6}" srcOrd="0" destOrd="0" presId="urn:microsoft.com/office/officeart/2005/8/layout/hProcess4"/>
    <dgm:cxn modelId="{43E3B2A0-ADB3-470B-A238-E4BE8FD22DFE}" type="presParOf" srcId="{8BA2986D-9DDF-4B31-ADB0-6EC84F8E1DF0}" destId="{EB2F67DF-FC88-494E-B6E5-1C80C7745428}" srcOrd="1" destOrd="0" presId="urn:microsoft.com/office/officeart/2005/8/layout/hProcess4"/>
    <dgm:cxn modelId="{F0448F71-DC19-4C7D-BC6F-411DE23362FD}" type="presParOf" srcId="{8BA2986D-9DDF-4B31-ADB0-6EC84F8E1DF0}" destId="{B5039A1A-A0E8-4600-A8E6-1565FA837FA2}" srcOrd="2" destOrd="0" presId="urn:microsoft.com/office/officeart/2005/8/layout/hProcess4"/>
    <dgm:cxn modelId="{99B45A66-6386-455A-8EF9-304F95EBAFC6}" type="presParOf" srcId="{8BA2986D-9DDF-4B31-ADB0-6EC84F8E1DF0}" destId="{D570014A-92DA-4A5C-B050-64EFAF71B5F8}" srcOrd="3" destOrd="0" presId="urn:microsoft.com/office/officeart/2005/8/layout/hProcess4"/>
    <dgm:cxn modelId="{6A6184DA-944F-4EAB-8D91-FE31744DFFE7}" type="presParOf" srcId="{8BA2986D-9DDF-4B31-ADB0-6EC84F8E1DF0}" destId="{EE814284-20D7-4E92-9280-475D11143177}" srcOrd="4" destOrd="0" presId="urn:microsoft.com/office/officeart/2005/8/layout/h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57C4B1C-CFEE-4DF4-A45E-A2BBA3B70D9C}">
      <dsp:nvSpPr>
        <dsp:cNvPr id="0" name=""/>
        <dsp:cNvSpPr/>
      </dsp:nvSpPr>
      <dsp:spPr>
        <a:xfrm>
          <a:off x="782" y="1330628"/>
          <a:ext cx="2260822" cy="186470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Formulate your hunch or assumption</a:t>
          </a:r>
          <a:endParaRPr lang="en-US" sz="2000" kern="1200" dirty="0"/>
        </a:p>
      </dsp:txBody>
      <dsp:txXfrm>
        <a:off x="782" y="1330628"/>
        <a:ext cx="2260822" cy="1465125"/>
      </dsp:txXfrm>
    </dsp:sp>
    <dsp:sp modelId="{5CBA25CA-FEAA-4A11-91B8-15D110DAD79B}">
      <dsp:nvSpPr>
        <dsp:cNvPr id="0" name=""/>
        <dsp:cNvSpPr/>
      </dsp:nvSpPr>
      <dsp:spPr>
        <a:xfrm>
          <a:off x="1279934" y="1805736"/>
          <a:ext cx="2447481" cy="2447481"/>
        </a:xfrm>
        <a:prstGeom prst="leftCircularArrow">
          <a:avLst>
            <a:gd name="adj1" fmla="val 2969"/>
            <a:gd name="adj2" fmla="val 363730"/>
            <a:gd name="adj3" fmla="val 2139241"/>
            <a:gd name="adj4" fmla="val 9024489"/>
            <a:gd name="adj5" fmla="val 346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7D1BFAA-995E-436B-8558-26E1A0020DD2}">
      <dsp:nvSpPr>
        <dsp:cNvPr id="0" name=""/>
        <dsp:cNvSpPr/>
      </dsp:nvSpPr>
      <dsp:spPr>
        <a:xfrm>
          <a:off x="503186" y="2795754"/>
          <a:ext cx="2009619" cy="7991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105" tIns="52070" rIns="78105" bIns="52070" numCol="1" spcCol="1270" anchor="ctr" anchorCtr="0">
          <a:noAutofit/>
        </a:bodyPr>
        <a:lstStyle/>
        <a:p>
          <a:pPr lvl="0" algn="ctr" defTabSz="1822450">
            <a:lnSpc>
              <a:spcPct val="90000"/>
            </a:lnSpc>
            <a:spcBef>
              <a:spcPct val="0"/>
            </a:spcBef>
            <a:spcAft>
              <a:spcPct val="35000"/>
            </a:spcAft>
          </a:pPr>
          <a:r>
            <a:rPr lang="en-US" sz="4100" kern="1200" dirty="0" smtClean="0"/>
            <a:t>Phase I</a:t>
          </a:r>
          <a:endParaRPr lang="en-US" sz="4100" kern="1200" dirty="0"/>
        </a:p>
      </dsp:txBody>
      <dsp:txXfrm>
        <a:off x="503186" y="2795754"/>
        <a:ext cx="2009619" cy="799159"/>
      </dsp:txXfrm>
    </dsp:sp>
    <dsp:sp modelId="{EDB5CBFA-DD43-4C06-8DC9-D24D0CC5B043}">
      <dsp:nvSpPr>
        <dsp:cNvPr id="0" name=""/>
        <dsp:cNvSpPr/>
      </dsp:nvSpPr>
      <dsp:spPr>
        <a:xfrm>
          <a:off x="2858787" y="1330628"/>
          <a:ext cx="2260822" cy="186470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Collect the required data</a:t>
          </a:r>
          <a:endParaRPr lang="en-US" sz="2000" kern="1200" dirty="0"/>
        </a:p>
      </dsp:txBody>
      <dsp:txXfrm>
        <a:off x="2858787" y="1730208"/>
        <a:ext cx="2260822" cy="1465125"/>
      </dsp:txXfrm>
    </dsp:sp>
    <dsp:sp modelId="{2A7C2417-0453-4DA0-96CE-062B6835F91F}">
      <dsp:nvSpPr>
        <dsp:cNvPr id="0" name=""/>
        <dsp:cNvSpPr/>
      </dsp:nvSpPr>
      <dsp:spPr>
        <a:xfrm>
          <a:off x="4129076" y="182379"/>
          <a:ext cx="2734629" cy="2734629"/>
        </a:xfrm>
        <a:prstGeom prst="circularArrow">
          <a:avLst>
            <a:gd name="adj1" fmla="val 2657"/>
            <a:gd name="adj2" fmla="val 323172"/>
            <a:gd name="adj3" fmla="val 19447281"/>
            <a:gd name="adj4" fmla="val 12521475"/>
            <a:gd name="adj5" fmla="val 31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056CBAC-1B3E-4966-94DF-F75F8D7D4E3F}">
      <dsp:nvSpPr>
        <dsp:cNvPr id="0" name=""/>
        <dsp:cNvSpPr/>
      </dsp:nvSpPr>
      <dsp:spPr>
        <a:xfrm>
          <a:off x="3361192" y="931048"/>
          <a:ext cx="2009619" cy="7991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105" tIns="52070" rIns="78105" bIns="52070" numCol="1" spcCol="1270" anchor="ctr" anchorCtr="0">
          <a:noAutofit/>
        </a:bodyPr>
        <a:lstStyle/>
        <a:p>
          <a:pPr lvl="0" algn="ctr" defTabSz="1822450">
            <a:lnSpc>
              <a:spcPct val="90000"/>
            </a:lnSpc>
            <a:spcBef>
              <a:spcPct val="0"/>
            </a:spcBef>
            <a:spcAft>
              <a:spcPct val="35000"/>
            </a:spcAft>
          </a:pPr>
          <a:r>
            <a:rPr lang="en-US" sz="4100" kern="1200" dirty="0" smtClean="0"/>
            <a:t>Phase II</a:t>
          </a:r>
          <a:endParaRPr lang="en-US" sz="4100" kern="1200" dirty="0"/>
        </a:p>
      </dsp:txBody>
      <dsp:txXfrm>
        <a:off x="3361192" y="931048"/>
        <a:ext cx="2009619" cy="799159"/>
      </dsp:txXfrm>
    </dsp:sp>
    <dsp:sp modelId="{EB2F67DF-FC88-494E-B6E5-1C80C7745428}">
      <dsp:nvSpPr>
        <dsp:cNvPr id="0" name=""/>
        <dsp:cNvSpPr/>
      </dsp:nvSpPr>
      <dsp:spPr>
        <a:xfrm>
          <a:off x="5715007" y="1295404"/>
          <a:ext cx="2260822" cy="186470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Analyze data to draw conclusions about the hunch– true or false</a:t>
          </a:r>
          <a:endParaRPr lang="en-US" sz="2000" kern="1200" dirty="0"/>
        </a:p>
      </dsp:txBody>
      <dsp:txXfrm>
        <a:off x="5715007" y="1295404"/>
        <a:ext cx="2260822" cy="1465125"/>
      </dsp:txXfrm>
    </dsp:sp>
    <dsp:sp modelId="{D570014A-92DA-4A5C-B050-64EFAF71B5F8}">
      <dsp:nvSpPr>
        <dsp:cNvPr id="0" name=""/>
        <dsp:cNvSpPr/>
      </dsp:nvSpPr>
      <dsp:spPr>
        <a:xfrm>
          <a:off x="6219198" y="2795754"/>
          <a:ext cx="2009619" cy="7991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105" tIns="52070" rIns="78105" bIns="52070" numCol="1" spcCol="1270" anchor="ctr" anchorCtr="0">
          <a:noAutofit/>
        </a:bodyPr>
        <a:lstStyle/>
        <a:p>
          <a:pPr lvl="0" algn="ctr" defTabSz="1822450">
            <a:lnSpc>
              <a:spcPct val="90000"/>
            </a:lnSpc>
            <a:spcBef>
              <a:spcPct val="0"/>
            </a:spcBef>
            <a:spcAft>
              <a:spcPct val="35000"/>
            </a:spcAft>
          </a:pPr>
          <a:r>
            <a:rPr lang="en-US" sz="4100" kern="1200" dirty="0" smtClean="0"/>
            <a:t>Phase III</a:t>
          </a:r>
          <a:endParaRPr lang="en-US" sz="4100" kern="1200" dirty="0"/>
        </a:p>
      </dsp:txBody>
      <dsp:txXfrm>
        <a:off x="6219198" y="2795754"/>
        <a:ext cx="2009619" cy="799159"/>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B74064-B847-4CAA-A9BE-50926B90098A}" type="datetimeFigureOut">
              <a:rPr lang="en-US" smtClean="0"/>
              <a:pPr/>
              <a:t>6/19/2013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EDF5DE-7AF9-45A8-B244-E5F713128CA1}" type="slidenum">
              <a:rPr lang="en-US" smtClean="0"/>
              <a:pPr/>
              <a:t>‹#›</a:t>
            </a:fld>
            <a:endParaRPr lang="en-US"/>
          </a:p>
        </p:txBody>
      </p:sp>
    </p:spTree>
    <p:extLst>
      <p:ext uri="{BB962C8B-B14F-4D97-AF65-F5344CB8AC3E}">
        <p14:creationId xmlns:p14="http://schemas.microsoft.com/office/powerpoint/2010/main" xmlns="" val="2771505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B74064-B847-4CAA-A9BE-50926B90098A}" type="datetimeFigureOut">
              <a:rPr lang="en-US" smtClean="0"/>
              <a:pPr/>
              <a:t>6/19/2013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EDF5DE-7AF9-45A8-B244-E5F713128CA1}" type="slidenum">
              <a:rPr lang="en-US" smtClean="0"/>
              <a:pPr/>
              <a:t>‹#›</a:t>
            </a:fld>
            <a:endParaRPr lang="en-US"/>
          </a:p>
        </p:txBody>
      </p:sp>
    </p:spTree>
    <p:extLst>
      <p:ext uri="{BB962C8B-B14F-4D97-AF65-F5344CB8AC3E}">
        <p14:creationId xmlns:p14="http://schemas.microsoft.com/office/powerpoint/2010/main" xmlns="" val="3321768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B74064-B847-4CAA-A9BE-50926B90098A}" type="datetimeFigureOut">
              <a:rPr lang="en-US" smtClean="0"/>
              <a:pPr/>
              <a:t>6/19/2013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EDF5DE-7AF9-45A8-B244-E5F713128CA1}" type="slidenum">
              <a:rPr lang="en-US" smtClean="0"/>
              <a:pPr/>
              <a:t>‹#›</a:t>
            </a:fld>
            <a:endParaRPr lang="en-US"/>
          </a:p>
        </p:txBody>
      </p:sp>
    </p:spTree>
    <p:extLst>
      <p:ext uri="{BB962C8B-B14F-4D97-AF65-F5344CB8AC3E}">
        <p14:creationId xmlns:p14="http://schemas.microsoft.com/office/powerpoint/2010/main" xmlns="" val="2303756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B74064-B847-4CAA-A9BE-50926B90098A}" type="datetimeFigureOut">
              <a:rPr lang="en-US" smtClean="0"/>
              <a:pPr/>
              <a:t>6/19/2013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EDF5DE-7AF9-45A8-B244-E5F713128CA1}" type="slidenum">
              <a:rPr lang="en-US" smtClean="0"/>
              <a:pPr/>
              <a:t>‹#›</a:t>
            </a:fld>
            <a:endParaRPr lang="en-US"/>
          </a:p>
        </p:txBody>
      </p:sp>
    </p:spTree>
    <p:extLst>
      <p:ext uri="{BB962C8B-B14F-4D97-AF65-F5344CB8AC3E}">
        <p14:creationId xmlns:p14="http://schemas.microsoft.com/office/powerpoint/2010/main" xmlns="" val="2873312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B74064-B847-4CAA-A9BE-50926B90098A}" type="datetimeFigureOut">
              <a:rPr lang="en-US" smtClean="0"/>
              <a:pPr/>
              <a:t>6/19/2013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EDF5DE-7AF9-45A8-B244-E5F713128CA1}" type="slidenum">
              <a:rPr lang="en-US" smtClean="0"/>
              <a:pPr/>
              <a:t>‹#›</a:t>
            </a:fld>
            <a:endParaRPr lang="en-US"/>
          </a:p>
        </p:txBody>
      </p:sp>
    </p:spTree>
    <p:extLst>
      <p:ext uri="{BB962C8B-B14F-4D97-AF65-F5344CB8AC3E}">
        <p14:creationId xmlns:p14="http://schemas.microsoft.com/office/powerpoint/2010/main" xmlns="" val="3009061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B74064-B847-4CAA-A9BE-50926B90098A}" type="datetimeFigureOut">
              <a:rPr lang="en-US" smtClean="0"/>
              <a:pPr/>
              <a:t>6/19/2013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EDF5DE-7AF9-45A8-B244-E5F713128CA1}" type="slidenum">
              <a:rPr lang="en-US" smtClean="0"/>
              <a:pPr/>
              <a:t>‹#›</a:t>
            </a:fld>
            <a:endParaRPr lang="en-US"/>
          </a:p>
        </p:txBody>
      </p:sp>
    </p:spTree>
    <p:extLst>
      <p:ext uri="{BB962C8B-B14F-4D97-AF65-F5344CB8AC3E}">
        <p14:creationId xmlns:p14="http://schemas.microsoft.com/office/powerpoint/2010/main" xmlns="" val="321920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B74064-B847-4CAA-A9BE-50926B90098A}" type="datetimeFigureOut">
              <a:rPr lang="en-US" smtClean="0"/>
              <a:pPr/>
              <a:t>6/19/2013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EDF5DE-7AF9-45A8-B244-E5F713128CA1}" type="slidenum">
              <a:rPr lang="en-US" smtClean="0"/>
              <a:pPr/>
              <a:t>‹#›</a:t>
            </a:fld>
            <a:endParaRPr lang="en-US"/>
          </a:p>
        </p:txBody>
      </p:sp>
    </p:spTree>
    <p:extLst>
      <p:ext uri="{BB962C8B-B14F-4D97-AF65-F5344CB8AC3E}">
        <p14:creationId xmlns:p14="http://schemas.microsoft.com/office/powerpoint/2010/main" xmlns="" val="1592223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B74064-B847-4CAA-A9BE-50926B90098A}" type="datetimeFigureOut">
              <a:rPr lang="en-US" smtClean="0"/>
              <a:pPr/>
              <a:t>6/19/2013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EDF5DE-7AF9-45A8-B244-E5F713128CA1}" type="slidenum">
              <a:rPr lang="en-US" smtClean="0"/>
              <a:pPr/>
              <a:t>‹#›</a:t>
            </a:fld>
            <a:endParaRPr lang="en-US"/>
          </a:p>
        </p:txBody>
      </p:sp>
    </p:spTree>
    <p:extLst>
      <p:ext uri="{BB962C8B-B14F-4D97-AF65-F5344CB8AC3E}">
        <p14:creationId xmlns:p14="http://schemas.microsoft.com/office/powerpoint/2010/main" xmlns="" val="3150832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B74064-B847-4CAA-A9BE-50926B90098A}" type="datetimeFigureOut">
              <a:rPr lang="en-US" smtClean="0"/>
              <a:pPr/>
              <a:t>6/19/2013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EDF5DE-7AF9-45A8-B244-E5F713128CA1}" type="slidenum">
              <a:rPr lang="en-US" smtClean="0"/>
              <a:pPr/>
              <a:t>‹#›</a:t>
            </a:fld>
            <a:endParaRPr lang="en-US"/>
          </a:p>
        </p:txBody>
      </p:sp>
    </p:spTree>
    <p:extLst>
      <p:ext uri="{BB962C8B-B14F-4D97-AF65-F5344CB8AC3E}">
        <p14:creationId xmlns:p14="http://schemas.microsoft.com/office/powerpoint/2010/main" xmlns="" val="1832195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B74064-B847-4CAA-A9BE-50926B90098A}" type="datetimeFigureOut">
              <a:rPr lang="en-US" smtClean="0"/>
              <a:pPr/>
              <a:t>6/19/2013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EDF5DE-7AF9-45A8-B244-E5F713128CA1}" type="slidenum">
              <a:rPr lang="en-US" smtClean="0"/>
              <a:pPr/>
              <a:t>‹#›</a:t>
            </a:fld>
            <a:endParaRPr lang="en-US"/>
          </a:p>
        </p:txBody>
      </p:sp>
    </p:spTree>
    <p:extLst>
      <p:ext uri="{BB962C8B-B14F-4D97-AF65-F5344CB8AC3E}">
        <p14:creationId xmlns:p14="http://schemas.microsoft.com/office/powerpoint/2010/main" xmlns="" val="2460100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B74064-B847-4CAA-A9BE-50926B90098A}" type="datetimeFigureOut">
              <a:rPr lang="en-US" smtClean="0"/>
              <a:pPr/>
              <a:t>6/19/2013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EDF5DE-7AF9-45A8-B244-E5F713128CA1}" type="slidenum">
              <a:rPr lang="en-US" smtClean="0"/>
              <a:pPr/>
              <a:t>‹#›</a:t>
            </a:fld>
            <a:endParaRPr lang="en-US"/>
          </a:p>
        </p:txBody>
      </p:sp>
    </p:spTree>
    <p:extLst>
      <p:ext uri="{BB962C8B-B14F-4D97-AF65-F5344CB8AC3E}">
        <p14:creationId xmlns:p14="http://schemas.microsoft.com/office/powerpoint/2010/main" xmlns="" val="4136754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B74064-B847-4CAA-A9BE-50926B90098A}" type="datetimeFigureOut">
              <a:rPr lang="en-US" smtClean="0"/>
              <a:pPr/>
              <a:t>6/19/2013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EDF5DE-7AF9-45A8-B244-E5F713128CA1}" type="slidenum">
              <a:rPr lang="en-US" smtClean="0"/>
              <a:pPr/>
              <a:t>‹#›</a:t>
            </a:fld>
            <a:endParaRPr lang="en-US"/>
          </a:p>
        </p:txBody>
      </p:sp>
    </p:spTree>
    <p:extLst>
      <p:ext uri="{BB962C8B-B14F-4D97-AF65-F5344CB8AC3E}">
        <p14:creationId xmlns:p14="http://schemas.microsoft.com/office/powerpoint/2010/main" xmlns="" val="7228696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MGT-491</a:t>
            </a:r>
            <a:br>
              <a:rPr lang="en-US" dirty="0" smtClean="0"/>
            </a:br>
            <a:r>
              <a:rPr lang="en-US" dirty="0" smtClean="0"/>
              <a:t>QUANTITATIVE ANALYSIS AND RESEARCH FOR MANAGEMENT</a:t>
            </a:r>
            <a:endParaRPr lang="en-US" dirty="0"/>
          </a:p>
        </p:txBody>
      </p:sp>
      <p:sp>
        <p:nvSpPr>
          <p:cNvPr id="3" name="Subtitle 2"/>
          <p:cNvSpPr>
            <a:spLocks noGrp="1"/>
          </p:cNvSpPr>
          <p:nvPr>
            <p:ph type="subTitle" idx="1"/>
          </p:nvPr>
        </p:nvSpPr>
        <p:spPr>
          <a:xfrm>
            <a:off x="1447800" y="4648200"/>
            <a:ext cx="6400800" cy="762000"/>
          </a:xfrm>
        </p:spPr>
        <p:txBody>
          <a:bodyPr/>
          <a:lstStyle/>
          <a:p>
            <a:pPr algn="r"/>
            <a:r>
              <a:rPr lang="en-US" dirty="0" smtClean="0"/>
              <a:t>OSMAN BIN SAIF</a:t>
            </a:r>
            <a:endParaRPr lang="en-US" dirty="0"/>
          </a:p>
        </p:txBody>
      </p:sp>
      <p:sp>
        <p:nvSpPr>
          <p:cNvPr id="4" name="TextBox 3"/>
          <p:cNvSpPr txBox="1"/>
          <p:nvPr/>
        </p:nvSpPr>
        <p:spPr>
          <a:xfrm>
            <a:off x="6172200" y="457200"/>
            <a:ext cx="2362200" cy="461665"/>
          </a:xfrm>
          <a:prstGeom prst="rect">
            <a:avLst/>
          </a:prstGeom>
          <a:noFill/>
        </p:spPr>
        <p:txBody>
          <a:bodyPr wrap="square" rtlCol="0">
            <a:spAutoFit/>
          </a:bodyPr>
          <a:lstStyle/>
          <a:p>
            <a:pPr algn="ctr"/>
            <a:r>
              <a:rPr lang="en-US" sz="2400" b="1" dirty="0" smtClean="0"/>
              <a:t>Session 3</a:t>
            </a:r>
            <a:endParaRPr lang="en-US" sz="2400" b="1" dirty="0"/>
          </a:p>
        </p:txBody>
      </p:sp>
    </p:spTree>
    <p:extLst>
      <p:ext uri="{BB962C8B-B14F-4D97-AF65-F5344CB8AC3E}">
        <p14:creationId xmlns:p14="http://schemas.microsoft.com/office/powerpoint/2010/main" xmlns="" val="27507967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yesterday’s Lecture</a:t>
            </a:r>
            <a:endParaRPr lang="en-US" dirty="0"/>
          </a:p>
        </p:txBody>
      </p:sp>
      <p:sp>
        <p:nvSpPr>
          <p:cNvPr id="3" name="Content Placeholder 2"/>
          <p:cNvSpPr>
            <a:spLocks noGrp="1"/>
          </p:cNvSpPr>
          <p:nvPr>
            <p:ph idx="1"/>
          </p:nvPr>
        </p:nvSpPr>
        <p:spPr/>
        <p:txBody>
          <a:bodyPr/>
          <a:lstStyle/>
          <a:p>
            <a:r>
              <a:rPr lang="en-US" dirty="0" smtClean="0"/>
              <a:t>Place of literature review in research</a:t>
            </a:r>
          </a:p>
          <a:p>
            <a:r>
              <a:rPr lang="en-US" dirty="0" smtClean="0"/>
              <a:t>Procedure for reviewing literature</a:t>
            </a:r>
          </a:p>
          <a:p>
            <a:pPr lvl="1"/>
            <a:r>
              <a:rPr lang="en-US" dirty="0" smtClean="0"/>
              <a:t>Search for existing literature</a:t>
            </a:r>
          </a:p>
          <a:p>
            <a:pPr lvl="1"/>
            <a:r>
              <a:rPr lang="en-US" dirty="0" smtClean="0"/>
              <a:t>Review the literature selected</a:t>
            </a:r>
          </a:p>
          <a:p>
            <a:pPr lvl="1"/>
            <a:r>
              <a:rPr lang="en-US" dirty="0" smtClean="0"/>
              <a:t>Develop a theoretical framework</a:t>
            </a:r>
          </a:p>
          <a:p>
            <a:pPr lvl="1"/>
            <a:r>
              <a:rPr lang="en-US" dirty="0" smtClean="0"/>
              <a:t>Develop a conceptual framework</a:t>
            </a:r>
          </a:p>
          <a:p>
            <a:pPr lvl="1"/>
            <a:r>
              <a:rPr lang="en-US" dirty="0" smtClean="0"/>
              <a:t>Writing up the literature reviewed</a:t>
            </a:r>
            <a:endParaRPr lang="en-US" dirty="0"/>
          </a:p>
        </p:txBody>
      </p:sp>
    </p:spTree>
    <p:extLst>
      <p:ext uri="{BB962C8B-B14F-4D97-AF65-F5344CB8AC3E}">
        <p14:creationId xmlns:p14="http://schemas.microsoft.com/office/powerpoint/2010/main" xmlns="" val="2797710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Summary of yesterday’s Lecture (Contd.)</a:t>
            </a:r>
            <a:endParaRPr lang="en-US" dirty="0"/>
          </a:p>
        </p:txBody>
      </p:sp>
      <p:sp>
        <p:nvSpPr>
          <p:cNvPr id="3" name="Content Placeholder 2"/>
          <p:cNvSpPr>
            <a:spLocks noGrp="1"/>
          </p:cNvSpPr>
          <p:nvPr>
            <p:ph idx="1"/>
          </p:nvPr>
        </p:nvSpPr>
        <p:spPr/>
        <p:txBody>
          <a:bodyPr>
            <a:normAutofit lnSpcReduction="10000"/>
          </a:bodyPr>
          <a:lstStyle/>
          <a:p>
            <a:r>
              <a:rPr lang="en-US" dirty="0" smtClean="0"/>
              <a:t>The Research Process;- An Eight step MODEL</a:t>
            </a:r>
          </a:p>
          <a:p>
            <a:pPr marL="971550" lvl="1" indent="-514350">
              <a:buFont typeface="+mj-lt"/>
              <a:buAutoNum type="arabicPeriod"/>
            </a:pPr>
            <a:r>
              <a:rPr lang="en-US" dirty="0" smtClean="0"/>
              <a:t>Formulating a Research problem</a:t>
            </a:r>
          </a:p>
          <a:p>
            <a:pPr marL="971550" lvl="1" indent="-514350">
              <a:buFont typeface="+mj-lt"/>
              <a:buAutoNum type="arabicPeriod"/>
            </a:pPr>
            <a:r>
              <a:rPr lang="en-US" dirty="0" smtClean="0"/>
              <a:t>Conceptualizing a research design</a:t>
            </a:r>
          </a:p>
          <a:p>
            <a:pPr marL="971550" lvl="1" indent="-514350">
              <a:buFont typeface="+mj-lt"/>
              <a:buAutoNum type="arabicPeriod"/>
            </a:pPr>
            <a:r>
              <a:rPr lang="en-US" dirty="0" smtClean="0"/>
              <a:t>Constructing an instrument for data collection</a:t>
            </a:r>
          </a:p>
          <a:p>
            <a:pPr marL="971550" lvl="1" indent="-514350">
              <a:buFont typeface="+mj-lt"/>
              <a:buAutoNum type="arabicPeriod"/>
            </a:pPr>
            <a:r>
              <a:rPr lang="en-US" dirty="0" smtClean="0"/>
              <a:t>Selecting a sample</a:t>
            </a:r>
          </a:p>
          <a:p>
            <a:pPr marL="971550" lvl="1" indent="-514350">
              <a:buFont typeface="+mj-lt"/>
              <a:buAutoNum type="arabicPeriod"/>
            </a:pPr>
            <a:r>
              <a:rPr lang="en-US" dirty="0" smtClean="0"/>
              <a:t>Writing a research proposal</a:t>
            </a:r>
          </a:p>
          <a:p>
            <a:pPr marL="971550" lvl="1" indent="-514350">
              <a:buFont typeface="+mj-lt"/>
              <a:buAutoNum type="arabicPeriod"/>
            </a:pPr>
            <a:r>
              <a:rPr lang="en-US" dirty="0" smtClean="0"/>
              <a:t>Collecting data</a:t>
            </a:r>
          </a:p>
          <a:p>
            <a:pPr marL="971550" lvl="1" indent="-514350">
              <a:buFont typeface="+mj-lt"/>
              <a:buAutoNum type="arabicPeriod"/>
            </a:pPr>
            <a:r>
              <a:rPr lang="en-US" dirty="0" smtClean="0"/>
              <a:t>Processing data</a:t>
            </a:r>
          </a:p>
          <a:p>
            <a:pPr marL="971550" lvl="1" indent="-514350">
              <a:buFont typeface="+mj-lt"/>
              <a:buAutoNum type="arabicPeriod"/>
            </a:pPr>
            <a:r>
              <a:rPr lang="en-US" dirty="0" smtClean="0"/>
              <a:t>Writing a research report</a:t>
            </a:r>
          </a:p>
          <a:p>
            <a:pPr lvl="1"/>
            <a:endParaRPr lang="en-US" dirty="0" smtClean="0"/>
          </a:p>
          <a:p>
            <a:endParaRPr lang="en-US" dirty="0"/>
          </a:p>
        </p:txBody>
      </p:sp>
    </p:spTree>
    <p:extLst>
      <p:ext uri="{BB962C8B-B14F-4D97-AF65-F5344CB8AC3E}">
        <p14:creationId xmlns:p14="http://schemas.microsoft.com/office/powerpoint/2010/main" xmlns="" val="8767422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Defining a Research Question</a:t>
            </a:r>
            <a:endParaRPr lang="en-US" dirty="0"/>
          </a:p>
        </p:txBody>
      </p:sp>
      <p:sp>
        <p:nvSpPr>
          <p:cNvPr id="3" name="Content Placeholder 2"/>
          <p:cNvSpPr>
            <a:spLocks noGrp="1"/>
          </p:cNvSpPr>
          <p:nvPr>
            <p:ph idx="1"/>
          </p:nvPr>
        </p:nvSpPr>
        <p:spPr/>
        <p:txBody>
          <a:bodyPr/>
          <a:lstStyle/>
          <a:p>
            <a:r>
              <a:rPr lang="en-US" dirty="0" smtClean="0"/>
              <a:t>If you have a specific idea for the basis of your inquiry, your research question is already defined.</a:t>
            </a:r>
          </a:p>
          <a:p>
            <a:r>
              <a:rPr lang="en-US" dirty="0" smtClean="0"/>
              <a:t>But not every idea is researchable as not all problems lend themselves to research methodologies.</a:t>
            </a:r>
            <a:endParaRPr lang="en-US" dirty="0"/>
          </a:p>
        </p:txBody>
      </p:sp>
    </p:spTree>
    <p:extLst>
      <p:ext uri="{BB962C8B-B14F-4D97-AF65-F5344CB8AC3E}">
        <p14:creationId xmlns:p14="http://schemas.microsoft.com/office/powerpoint/2010/main" xmlns="" val="19230545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Defining a Research Question (Contd.)</a:t>
            </a:r>
            <a:endParaRPr lang="en-US" dirty="0"/>
          </a:p>
        </p:txBody>
      </p:sp>
      <p:sp>
        <p:nvSpPr>
          <p:cNvPr id="3" name="Content Placeholder 2"/>
          <p:cNvSpPr>
            <a:spLocks noGrp="1"/>
          </p:cNvSpPr>
          <p:nvPr>
            <p:ph idx="1"/>
          </p:nvPr>
        </p:nvSpPr>
        <p:spPr/>
        <p:txBody>
          <a:bodyPr/>
          <a:lstStyle/>
          <a:p>
            <a:r>
              <a:rPr lang="en-US" dirty="0" smtClean="0"/>
              <a:t>Broadly speaking, any question that you want answered and any assumption or assertion that you want to challenge or investigate can become a research problem or a research topic for your study.</a:t>
            </a:r>
            <a:endParaRPr lang="en-US" dirty="0"/>
          </a:p>
        </p:txBody>
      </p:sp>
    </p:spTree>
    <p:extLst>
      <p:ext uri="{BB962C8B-B14F-4D97-AF65-F5344CB8AC3E}">
        <p14:creationId xmlns:p14="http://schemas.microsoft.com/office/powerpoint/2010/main" xmlns="" val="41749622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Defining a Research Question (Contd.)</a:t>
            </a:r>
            <a:endParaRPr lang="en-US" dirty="0"/>
          </a:p>
        </p:txBody>
      </p:sp>
      <p:sp>
        <p:nvSpPr>
          <p:cNvPr id="3" name="Content Placeholder 2"/>
          <p:cNvSpPr>
            <a:spLocks noGrp="1"/>
          </p:cNvSpPr>
          <p:nvPr>
            <p:ph idx="1"/>
          </p:nvPr>
        </p:nvSpPr>
        <p:spPr/>
        <p:txBody>
          <a:bodyPr/>
          <a:lstStyle/>
          <a:p>
            <a:r>
              <a:rPr lang="en-US" dirty="0" smtClean="0"/>
              <a:t>However it is important to remember that not all questions can be transformed into research problems and some may prove to be extremely difficult to study.</a:t>
            </a:r>
          </a:p>
        </p:txBody>
      </p:sp>
    </p:spTree>
    <p:extLst>
      <p:ext uri="{BB962C8B-B14F-4D97-AF65-F5344CB8AC3E}">
        <p14:creationId xmlns:p14="http://schemas.microsoft.com/office/powerpoint/2010/main" xmlns="" val="37840154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Defining a Research Question (Contd.)</a:t>
            </a:r>
            <a:endParaRPr lang="en-US" dirty="0"/>
          </a:p>
        </p:txBody>
      </p:sp>
      <p:sp>
        <p:nvSpPr>
          <p:cNvPr id="3" name="Content Placeholder 2"/>
          <p:cNvSpPr>
            <a:spLocks noGrp="1"/>
          </p:cNvSpPr>
          <p:nvPr>
            <p:ph idx="1"/>
          </p:nvPr>
        </p:nvSpPr>
        <p:spPr/>
        <p:txBody>
          <a:bodyPr/>
          <a:lstStyle/>
          <a:p>
            <a:r>
              <a:rPr lang="en-US" dirty="0" smtClean="0"/>
              <a:t>As a newcomer it might seem easy to formulate a problem but it requires a considerable knowledge of both the subject area and research methodology.</a:t>
            </a:r>
          </a:p>
          <a:p>
            <a:endParaRPr lang="en-US" dirty="0"/>
          </a:p>
        </p:txBody>
      </p:sp>
    </p:spTree>
    <p:extLst>
      <p:ext uri="{BB962C8B-B14F-4D97-AF65-F5344CB8AC3E}">
        <p14:creationId xmlns:p14="http://schemas.microsoft.com/office/powerpoint/2010/main" xmlns="" val="23432705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Importance of Formulating a Research Problem</a:t>
            </a:r>
            <a:endParaRPr lang="en-US" dirty="0"/>
          </a:p>
        </p:txBody>
      </p:sp>
      <p:sp>
        <p:nvSpPr>
          <p:cNvPr id="3" name="Content Placeholder 2"/>
          <p:cNvSpPr>
            <a:spLocks noGrp="1"/>
          </p:cNvSpPr>
          <p:nvPr>
            <p:ph idx="1"/>
          </p:nvPr>
        </p:nvSpPr>
        <p:spPr/>
        <p:txBody>
          <a:bodyPr/>
          <a:lstStyle/>
          <a:p>
            <a:r>
              <a:rPr lang="en-US" dirty="0" smtClean="0"/>
              <a:t>The formation of a research problem is the first and most important step of the research process.</a:t>
            </a:r>
          </a:p>
          <a:p>
            <a:r>
              <a:rPr lang="en-US" dirty="0" smtClean="0"/>
              <a:t>It is like the identification of a destination before undertaking a journey.</a:t>
            </a:r>
            <a:endParaRPr lang="en-US" dirty="0"/>
          </a:p>
        </p:txBody>
      </p:sp>
    </p:spTree>
    <p:extLst>
      <p:ext uri="{BB962C8B-B14F-4D97-AF65-F5344CB8AC3E}">
        <p14:creationId xmlns:p14="http://schemas.microsoft.com/office/powerpoint/2010/main" xmlns="" val="2808305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Importance of Formulating a Research Problem (Contd.)</a:t>
            </a:r>
            <a:endParaRPr lang="en-US" dirty="0"/>
          </a:p>
        </p:txBody>
      </p:sp>
      <p:sp>
        <p:nvSpPr>
          <p:cNvPr id="3" name="Content Placeholder 2"/>
          <p:cNvSpPr>
            <a:spLocks noGrp="1"/>
          </p:cNvSpPr>
          <p:nvPr>
            <p:ph idx="1"/>
          </p:nvPr>
        </p:nvSpPr>
        <p:spPr/>
        <p:txBody>
          <a:bodyPr/>
          <a:lstStyle/>
          <a:p>
            <a:r>
              <a:rPr lang="en-US" dirty="0" smtClean="0"/>
              <a:t>As in the absence of a destination, it is impossible to identify the shortest – or indeed any – route, in the absence of a clear research problem, a clear economical plan is impossible.</a:t>
            </a:r>
            <a:endParaRPr lang="en-US" dirty="0"/>
          </a:p>
        </p:txBody>
      </p:sp>
    </p:spTree>
    <p:extLst>
      <p:ext uri="{BB962C8B-B14F-4D97-AF65-F5344CB8AC3E}">
        <p14:creationId xmlns:p14="http://schemas.microsoft.com/office/powerpoint/2010/main" xmlns="" val="32147039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Importance of Formulating a Research Problem (Contd.)</a:t>
            </a:r>
            <a:endParaRPr lang="en-US" dirty="0"/>
          </a:p>
        </p:txBody>
      </p:sp>
      <p:sp>
        <p:nvSpPr>
          <p:cNvPr id="3" name="Content Placeholder 2"/>
          <p:cNvSpPr>
            <a:spLocks noGrp="1"/>
          </p:cNvSpPr>
          <p:nvPr>
            <p:ph idx="1"/>
          </p:nvPr>
        </p:nvSpPr>
        <p:spPr/>
        <p:txBody>
          <a:bodyPr/>
          <a:lstStyle/>
          <a:p>
            <a:r>
              <a:rPr lang="en-US" dirty="0" smtClean="0"/>
              <a:t>A research problem is like the foundation of a building.</a:t>
            </a:r>
          </a:p>
          <a:p>
            <a:r>
              <a:rPr lang="en-US" dirty="0" smtClean="0"/>
              <a:t>The type and design of the building is dependent upon the foundation.</a:t>
            </a:r>
          </a:p>
          <a:p>
            <a:r>
              <a:rPr lang="en-US" dirty="0" smtClean="0"/>
              <a:t>If the foundation is well designed and strong you can expect the building to be also.</a:t>
            </a:r>
            <a:endParaRPr lang="en-US" dirty="0"/>
          </a:p>
        </p:txBody>
      </p:sp>
    </p:spTree>
    <p:extLst>
      <p:ext uri="{BB962C8B-B14F-4D97-AF65-F5344CB8AC3E}">
        <p14:creationId xmlns:p14="http://schemas.microsoft.com/office/powerpoint/2010/main" xmlns="" val="19228181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Importance of Formulating a Research Problem (Contd.)</a:t>
            </a:r>
            <a:endParaRPr lang="en-US" dirty="0"/>
          </a:p>
        </p:txBody>
      </p:sp>
      <p:sp>
        <p:nvSpPr>
          <p:cNvPr id="3" name="Content Placeholder 2"/>
          <p:cNvSpPr>
            <a:spLocks noGrp="1"/>
          </p:cNvSpPr>
          <p:nvPr>
            <p:ph idx="1"/>
          </p:nvPr>
        </p:nvSpPr>
        <p:spPr/>
        <p:txBody>
          <a:bodyPr/>
          <a:lstStyle/>
          <a:p>
            <a:r>
              <a:rPr lang="en-US" dirty="0" smtClean="0"/>
              <a:t>The way you formulate a problem determines almost every step that follows;</a:t>
            </a:r>
          </a:p>
          <a:p>
            <a:pPr lvl="1"/>
            <a:r>
              <a:rPr lang="en-US" dirty="0" smtClean="0"/>
              <a:t>The type of study design</a:t>
            </a:r>
          </a:p>
          <a:p>
            <a:pPr lvl="1"/>
            <a:r>
              <a:rPr lang="en-US" dirty="0" smtClean="0"/>
              <a:t>Sampling strategy that can be employed</a:t>
            </a:r>
          </a:p>
          <a:p>
            <a:pPr lvl="1"/>
            <a:r>
              <a:rPr lang="en-US" dirty="0" smtClean="0"/>
              <a:t>Research instrument that can be developed</a:t>
            </a:r>
          </a:p>
          <a:p>
            <a:pPr lvl="1"/>
            <a:r>
              <a:rPr lang="en-US" dirty="0" smtClean="0"/>
              <a:t>The type of analysis that can be undertaken.</a:t>
            </a:r>
            <a:endParaRPr lang="en-US" dirty="0"/>
          </a:p>
        </p:txBody>
      </p:sp>
    </p:spTree>
    <p:extLst>
      <p:ext uri="{BB962C8B-B14F-4D97-AF65-F5344CB8AC3E}">
        <p14:creationId xmlns:p14="http://schemas.microsoft.com/office/powerpoint/2010/main" xmlns="" val="39225144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Sources of Research Problem</a:t>
            </a:r>
            <a:endParaRPr lang="en-US" dirty="0"/>
          </a:p>
        </p:txBody>
      </p:sp>
      <p:sp>
        <p:nvSpPr>
          <p:cNvPr id="3" name="Content Placeholder 2"/>
          <p:cNvSpPr>
            <a:spLocks noGrp="1"/>
          </p:cNvSpPr>
          <p:nvPr>
            <p:ph idx="1"/>
          </p:nvPr>
        </p:nvSpPr>
        <p:spPr/>
        <p:txBody>
          <a:bodyPr>
            <a:normAutofit/>
          </a:bodyPr>
          <a:lstStyle/>
          <a:p>
            <a:r>
              <a:rPr lang="en-US" dirty="0" smtClean="0"/>
              <a:t>Most research in humanities revolves around FOUR ‘P’.;</a:t>
            </a:r>
          </a:p>
          <a:p>
            <a:pPr marL="971550" lvl="1" indent="-514350">
              <a:buFont typeface="+mj-lt"/>
              <a:buAutoNum type="arabicPeriod"/>
            </a:pPr>
            <a:r>
              <a:rPr lang="en-US" dirty="0" smtClean="0"/>
              <a:t>People</a:t>
            </a:r>
          </a:p>
          <a:p>
            <a:pPr marL="971550" lvl="1" indent="-514350">
              <a:buFont typeface="+mj-lt"/>
              <a:buAutoNum type="arabicPeriod"/>
            </a:pPr>
            <a:r>
              <a:rPr lang="en-US" dirty="0" smtClean="0"/>
              <a:t>Problems</a:t>
            </a:r>
          </a:p>
          <a:p>
            <a:pPr marL="971550" lvl="1" indent="-514350">
              <a:buFont typeface="+mj-lt"/>
              <a:buAutoNum type="arabicPeriod"/>
            </a:pPr>
            <a:r>
              <a:rPr lang="en-US" dirty="0" smtClean="0"/>
              <a:t>Programs	</a:t>
            </a:r>
          </a:p>
          <a:p>
            <a:pPr marL="971550" lvl="1" indent="-514350">
              <a:buFont typeface="+mj-lt"/>
              <a:buAutoNum type="arabicPeriod"/>
            </a:pPr>
            <a:r>
              <a:rPr lang="en-US" dirty="0" smtClean="0"/>
              <a:t>Phenomenon</a:t>
            </a:r>
          </a:p>
        </p:txBody>
      </p:sp>
    </p:spTree>
    <p:extLst>
      <p:ext uri="{BB962C8B-B14F-4D97-AF65-F5344CB8AC3E}">
        <p14:creationId xmlns:p14="http://schemas.microsoft.com/office/powerpoint/2010/main" xmlns="" val="20812532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Sources of Research Problem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Most research in humanities revolves around FOUR ‘P’s’.;</a:t>
            </a:r>
          </a:p>
          <a:p>
            <a:pPr marL="971550" lvl="1" indent="-514350">
              <a:buFont typeface="+mj-lt"/>
              <a:buAutoNum type="arabicPeriod"/>
            </a:pPr>
            <a:r>
              <a:rPr lang="en-US" dirty="0" smtClean="0"/>
              <a:t>People</a:t>
            </a:r>
          </a:p>
          <a:p>
            <a:pPr marL="1371600" lvl="2" indent="-514350">
              <a:buFont typeface="+mj-lt"/>
              <a:buAutoNum type="arabicPeriod"/>
            </a:pPr>
            <a:r>
              <a:rPr lang="en-US" dirty="0" smtClean="0"/>
              <a:t>Lives</a:t>
            </a:r>
          </a:p>
          <a:p>
            <a:pPr marL="1371600" lvl="2" indent="-514350">
              <a:buFont typeface="+mj-lt"/>
              <a:buAutoNum type="arabicPeriod"/>
            </a:pPr>
            <a:r>
              <a:rPr lang="en-US" dirty="0" smtClean="0"/>
              <a:t>attitudes</a:t>
            </a:r>
          </a:p>
          <a:p>
            <a:pPr marL="971550" lvl="1" indent="-514350">
              <a:buFont typeface="+mj-lt"/>
              <a:buAutoNum type="arabicPeriod"/>
            </a:pPr>
            <a:r>
              <a:rPr lang="en-US" dirty="0" smtClean="0"/>
              <a:t>Problems</a:t>
            </a:r>
          </a:p>
          <a:p>
            <a:pPr marL="1371600" lvl="2" indent="-514350">
              <a:buFont typeface="+mj-lt"/>
              <a:buAutoNum type="arabicPeriod"/>
            </a:pPr>
            <a:r>
              <a:rPr lang="en-US" dirty="0" smtClean="0"/>
              <a:t>issues</a:t>
            </a:r>
          </a:p>
          <a:p>
            <a:pPr marL="971550" lvl="1" indent="-514350">
              <a:buFont typeface="+mj-lt"/>
              <a:buAutoNum type="arabicPeriod"/>
            </a:pPr>
            <a:r>
              <a:rPr lang="en-US" dirty="0" smtClean="0"/>
              <a:t>Programs</a:t>
            </a:r>
          </a:p>
          <a:p>
            <a:pPr marL="1371600" lvl="2" indent="-514350">
              <a:buFont typeface="+mj-lt"/>
              <a:buAutoNum type="arabicPeriod"/>
            </a:pPr>
            <a:r>
              <a:rPr lang="en-US" dirty="0" smtClean="0"/>
              <a:t>Interventions	</a:t>
            </a:r>
          </a:p>
          <a:p>
            <a:pPr marL="971550" lvl="1" indent="-514350">
              <a:buFont typeface="+mj-lt"/>
              <a:buAutoNum type="arabicPeriod"/>
            </a:pPr>
            <a:r>
              <a:rPr lang="en-US" dirty="0" smtClean="0"/>
              <a:t>Phenomenon</a:t>
            </a:r>
          </a:p>
          <a:p>
            <a:pPr marL="1371600" lvl="2" indent="-514350">
              <a:buFont typeface="+mj-lt"/>
              <a:buAutoNum type="arabicPeriod"/>
            </a:pPr>
            <a:r>
              <a:rPr lang="en-US" dirty="0" smtClean="0"/>
              <a:t>Existence of Regularity</a:t>
            </a:r>
            <a:endParaRPr lang="en-US" dirty="0"/>
          </a:p>
        </p:txBody>
      </p:sp>
    </p:spTree>
    <p:extLst>
      <p:ext uri="{BB962C8B-B14F-4D97-AF65-F5344CB8AC3E}">
        <p14:creationId xmlns:p14="http://schemas.microsoft.com/office/powerpoint/2010/main" xmlns="" val="41225592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Sources of Research Problem (Contd.)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497496766"/>
              </p:ext>
            </p:extLst>
          </p:nvPr>
        </p:nvGraphicFramePr>
        <p:xfrm>
          <a:off x="457200" y="1600200"/>
          <a:ext cx="8229600" cy="3489960"/>
        </p:xfrm>
        <a:graphic>
          <a:graphicData uri="http://schemas.openxmlformats.org/drawingml/2006/table">
            <a:tbl>
              <a:tblPr firstRow="1" bandRow="1">
                <a:tableStyleId>{073A0DAA-6AF3-43AB-8588-CEC1D06C72B9}</a:tableStyleId>
              </a:tblPr>
              <a:tblGrid>
                <a:gridCol w="2743200"/>
                <a:gridCol w="2743200"/>
                <a:gridCol w="2743200"/>
              </a:tblGrid>
              <a:tr h="370840">
                <a:tc>
                  <a:txBody>
                    <a:bodyPr/>
                    <a:lstStyle/>
                    <a:p>
                      <a:r>
                        <a:rPr lang="en-US" dirty="0" smtClean="0"/>
                        <a:t>Aspects of a Study</a:t>
                      </a:r>
                      <a:endParaRPr lang="en-US" dirty="0"/>
                    </a:p>
                  </a:txBody>
                  <a:tcPr/>
                </a:tc>
                <a:tc>
                  <a:txBody>
                    <a:bodyPr/>
                    <a:lstStyle/>
                    <a:p>
                      <a:r>
                        <a:rPr lang="en-US" dirty="0" smtClean="0"/>
                        <a:t>About</a:t>
                      </a:r>
                      <a:endParaRPr lang="en-US" dirty="0"/>
                    </a:p>
                  </a:txBody>
                  <a:tcPr/>
                </a:tc>
                <a:tc>
                  <a:txBody>
                    <a:bodyPr/>
                    <a:lstStyle/>
                    <a:p>
                      <a:r>
                        <a:rPr lang="en-US" dirty="0" smtClean="0"/>
                        <a:t>Study of</a:t>
                      </a:r>
                      <a:endParaRPr lang="en-US" dirty="0"/>
                    </a:p>
                  </a:txBody>
                  <a:tcPr/>
                </a:tc>
              </a:tr>
              <a:tr h="924560">
                <a:tc>
                  <a:txBody>
                    <a:bodyPr/>
                    <a:lstStyle/>
                    <a:p>
                      <a:r>
                        <a:rPr lang="en-US" dirty="0" smtClean="0"/>
                        <a:t>Study Population</a:t>
                      </a:r>
                      <a:endParaRPr lang="en-US" dirty="0"/>
                    </a:p>
                  </a:txBody>
                  <a:tcPr/>
                </a:tc>
                <a:tc>
                  <a:txBody>
                    <a:bodyPr/>
                    <a:lstStyle/>
                    <a:p>
                      <a:r>
                        <a:rPr lang="en-US" dirty="0" smtClean="0"/>
                        <a:t>People</a:t>
                      </a:r>
                      <a:endParaRPr lang="en-US" dirty="0"/>
                    </a:p>
                  </a:txBody>
                  <a:tcPr/>
                </a:tc>
                <a:tc>
                  <a:txBody>
                    <a:bodyPr/>
                    <a:lstStyle/>
                    <a:p>
                      <a:r>
                        <a:rPr lang="en-US" dirty="0" smtClean="0"/>
                        <a:t>Individuals, Organizations, Groups, Communities</a:t>
                      </a:r>
                      <a:endParaRPr lang="en-US" dirty="0"/>
                    </a:p>
                  </a:txBody>
                  <a:tcPr/>
                </a:tc>
              </a:tr>
              <a:tr h="370840">
                <a:tc rowSpan="3">
                  <a:txBody>
                    <a:bodyPr/>
                    <a:lstStyle/>
                    <a:p>
                      <a:r>
                        <a:rPr lang="en-US" dirty="0" smtClean="0"/>
                        <a:t>Subject Area</a:t>
                      </a:r>
                      <a:endParaRPr lang="en-US" dirty="0"/>
                    </a:p>
                  </a:txBody>
                  <a:tcPr anchor="ctr"/>
                </a:tc>
                <a:tc>
                  <a:txBody>
                    <a:bodyPr/>
                    <a:lstStyle/>
                    <a:p>
                      <a:r>
                        <a:rPr lang="en-US" dirty="0" smtClean="0"/>
                        <a:t>Problem</a:t>
                      </a:r>
                      <a:endParaRPr lang="en-US" dirty="0"/>
                    </a:p>
                  </a:txBody>
                  <a:tcPr/>
                </a:tc>
                <a:tc>
                  <a:txBody>
                    <a:bodyPr/>
                    <a:lstStyle/>
                    <a:p>
                      <a:r>
                        <a:rPr lang="en-US" dirty="0" smtClean="0"/>
                        <a:t>Issues, Situations, associations</a:t>
                      </a:r>
                      <a:endParaRPr lang="en-US" dirty="0"/>
                    </a:p>
                  </a:txBody>
                  <a:tcPr/>
                </a:tc>
              </a:tr>
              <a:tr h="370840">
                <a:tc vMerge="1">
                  <a:txBody>
                    <a:bodyPr/>
                    <a:lstStyle/>
                    <a:p>
                      <a:endParaRPr lang="en-US" dirty="0"/>
                    </a:p>
                  </a:txBody>
                  <a:tcPr/>
                </a:tc>
                <a:tc>
                  <a:txBody>
                    <a:bodyPr/>
                    <a:lstStyle/>
                    <a:p>
                      <a:r>
                        <a:rPr lang="en-US" dirty="0" smtClean="0"/>
                        <a:t>Program</a:t>
                      </a:r>
                      <a:endParaRPr lang="en-US" dirty="0"/>
                    </a:p>
                  </a:txBody>
                  <a:tcPr/>
                </a:tc>
                <a:tc>
                  <a:txBody>
                    <a:bodyPr/>
                    <a:lstStyle/>
                    <a:p>
                      <a:r>
                        <a:rPr lang="en-US" dirty="0" smtClean="0"/>
                        <a:t>Contents, structure, outcomes</a:t>
                      </a:r>
                      <a:endParaRPr lang="en-US" dirty="0"/>
                    </a:p>
                  </a:txBody>
                  <a:tcPr/>
                </a:tc>
              </a:tr>
              <a:tr h="370840">
                <a:tc vMerge="1">
                  <a:txBody>
                    <a:bodyPr/>
                    <a:lstStyle/>
                    <a:p>
                      <a:endParaRPr lang="en-US" dirty="0"/>
                    </a:p>
                  </a:txBody>
                  <a:tcPr/>
                </a:tc>
                <a:tc>
                  <a:txBody>
                    <a:bodyPr/>
                    <a:lstStyle/>
                    <a:p>
                      <a:r>
                        <a:rPr lang="en-US" dirty="0" smtClean="0"/>
                        <a:t>Phenomenon</a:t>
                      </a:r>
                      <a:endParaRPr lang="en-US" dirty="0"/>
                    </a:p>
                  </a:txBody>
                  <a:tcPr/>
                </a:tc>
                <a:tc>
                  <a:txBody>
                    <a:bodyPr/>
                    <a:lstStyle/>
                    <a:p>
                      <a:r>
                        <a:rPr lang="en-US" dirty="0" smtClean="0"/>
                        <a:t>Cause and effect relationships,</a:t>
                      </a:r>
                      <a:r>
                        <a:rPr lang="en-US" baseline="0" dirty="0" smtClean="0"/>
                        <a:t> study of phenomenon itself</a:t>
                      </a:r>
                      <a:endParaRPr lang="en-US" dirty="0"/>
                    </a:p>
                  </a:txBody>
                  <a:tcPr/>
                </a:tc>
              </a:tr>
            </a:tbl>
          </a:graphicData>
        </a:graphic>
      </p:graphicFrame>
    </p:spTree>
    <p:extLst>
      <p:ext uri="{BB962C8B-B14F-4D97-AF65-F5344CB8AC3E}">
        <p14:creationId xmlns:p14="http://schemas.microsoft.com/office/powerpoint/2010/main" xmlns="" val="763861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Considerations in selecting a Research Problem</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dirty="0" smtClean="0"/>
              <a:t>These help to ensure that your study will be manageable and that you will remain motivated.</a:t>
            </a:r>
          </a:p>
          <a:p>
            <a:r>
              <a:rPr lang="en-US" b="1" dirty="0" smtClean="0"/>
              <a:t>Interest;</a:t>
            </a:r>
          </a:p>
          <a:p>
            <a:pPr lvl="1"/>
            <a:r>
              <a:rPr lang="en-US" dirty="0" smtClean="0"/>
              <a:t>A research endeavor is usually time consuming, and involves hard work and possibly unforeseen problems.</a:t>
            </a:r>
          </a:p>
          <a:p>
            <a:pPr lvl="1"/>
            <a:r>
              <a:rPr lang="en-US" dirty="0" smtClean="0"/>
              <a:t>If you select a topic which does not greatly interest you, it could become extremely difficult to sustain the required motivation and hence its completion as well as the amount of time taken could be affected.</a:t>
            </a:r>
            <a:endParaRPr lang="en-US" dirty="0"/>
          </a:p>
        </p:txBody>
      </p:sp>
    </p:spTree>
    <p:extLst>
      <p:ext uri="{BB962C8B-B14F-4D97-AF65-F5344CB8AC3E}">
        <p14:creationId xmlns:p14="http://schemas.microsoft.com/office/powerpoint/2010/main" xmlns="" val="10083231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Considerations in selecting a Research Problem (Contd.)</a:t>
            </a:r>
            <a:endParaRPr lang="en-US" dirty="0"/>
          </a:p>
        </p:txBody>
      </p:sp>
      <p:sp>
        <p:nvSpPr>
          <p:cNvPr id="3" name="Content Placeholder 2"/>
          <p:cNvSpPr>
            <a:spLocks noGrp="1"/>
          </p:cNvSpPr>
          <p:nvPr>
            <p:ph idx="1"/>
          </p:nvPr>
        </p:nvSpPr>
        <p:spPr/>
        <p:txBody>
          <a:bodyPr/>
          <a:lstStyle/>
          <a:p>
            <a:r>
              <a:rPr lang="en-US" b="1" dirty="0" smtClean="0"/>
              <a:t>Magnitude;</a:t>
            </a:r>
          </a:p>
          <a:p>
            <a:pPr lvl="1"/>
            <a:r>
              <a:rPr lang="en-US" dirty="0" smtClean="0"/>
              <a:t>It is extremely important to select a topic that you can manage within the time and resources at you disposal.</a:t>
            </a:r>
          </a:p>
          <a:p>
            <a:pPr lvl="1"/>
            <a:r>
              <a:rPr lang="en-US" dirty="0" smtClean="0"/>
              <a:t>Even if you are undertaking a descriptive study, you need to carefully consider its magnitude.</a:t>
            </a:r>
            <a:endParaRPr lang="en-US" dirty="0"/>
          </a:p>
        </p:txBody>
      </p:sp>
    </p:spTree>
    <p:extLst>
      <p:ext uri="{BB962C8B-B14F-4D97-AF65-F5344CB8AC3E}">
        <p14:creationId xmlns:p14="http://schemas.microsoft.com/office/powerpoint/2010/main" xmlns="" val="19903346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Considerations in selecting a Research Problem (Contd.)</a:t>
            </a:r>
            <a:endParaRPr lang="en-US" dirty="0"/>
          </a:p>
        </p:txBody>
      </p:sp>
      <p:sp>
        <p:nvSpPr>
          <p:cNvPr id="3" name="Content Placeholder 2"/>
          <p:cNvSpPr>
            <a:spLocks noGrp="1"/>
          </p:cNvSpPr>
          <p:nvPr>
            <p:ph idx="1"/>
          </p:nvPr>
        </p:nvSpPr>
        <p:spPr/>
        <p:txBody>
          <a:bodyPr/>
          <a:lstStyle/>
          <a:p>
            <a:r>
              <a:rPr lang="en-US" b="1" dirty="0" smtClean="0"/>
              <a:t>Measurement of Concepts;</a:t>
            </a:r>
          </a:p>
          <a:p>
            <a:pPr lvl="1"/>
            <a:r>
              <a:rPr lang="en-US" dirty="0" smtClean="0"/>
              <a:t>If you are using a concept in your study, make sure you are clear about its indicators and their measurement.</a:t>
            </a:r>
          </a:p>
          <a:p>
            <a:endParaRPr lang="en-US" dirty="0"/>
          </a:p>
        </p:txBody>
      </p:sp>
    </p:spTree>
    <p:extLst>
      <p:ext uri="{BB962C8B-B14F-4D97-AF65-F5344CB8AC3E}">
        <p14:creationId xmlns:p14="http://schemas.microsoft.com/office/powerpoint/2010/main" xmlns="" val="19059895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Considerations in selecting a Research Problem (Contd.)</a:t>
            </a:r>
            <a:endParaRPr lang="en-US" dirty="0"/>
          </a:p>
        </p:txBody>
      </p:sp>
      <p:sp>
        <p:nvSpPr>
          <p:cNvPr id="3" name="Content Placeholder 2"/>
          <p:cNvSpPr>
            <a:spLocks noGrp="1"/>
          </p:cNvSpPr>
          <p:nvPr>
            <p:ph idx="1"/>
          </p:nvPr>
        </p:nvSpPr>
        <p:spPr/>
        <p:txBody>
          <a:bodyPr/>
          <a:lstStyle/>
          <a:p>
            <a:r>
              <a:rPr lang="en-US" b="1" dirty="0" smtClean="0"/>
              <a:t>Level of Expertise;</a:t>
            </a:r>
          </a:p>
          <a:p>
            <a:pPr lvl="1"/>
            <a:r>
              <a:rPr lang="en-US" dirty="0" smtClean="0"/>
              <a:t>Make sure you have an adequate level of expertise for the task you are proposing.</a:t>
            </a:r>
          </a:p>
          <a:p>
            <a:pPr lvl="1"/>
            <a:r>
              <a:rPr lang="en-US" dirty="0" smtClean="0"/>
              <a:t>Also allow for the fact of learning during the study and help from supervisor.</a:t>
            </a:r>
          </a:p>
          <a:p>
            <a:pPr lvl="1"/>
            <a:r>
              <a:rPr lang="en-US" dirty="0" smtClean="0"/>
              <a:t>But you need to do most of the work yourself.</a:t>
            </a:r>
            <a:endParaRPr lang="en-US" dirty="0"/>
          </a:p>
        </p:txBody>
      </p:sp>
    </p:spTree>
    <p:extLst>
      <p:ext uri="{BB962C8B-B14F-4D97-AF65-F5344CB8AC3E}">
        <p14:creationId xmlns:p14="http://schemas.microsoft.com/office/powerpoint/2010/main" xmlns="" val="36813059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Considerations in selecting a Research Problem (Contd.)</a:t>
            </a:r>
            <a:endParaRPr lang="en-US" dirty="0"/>
          </a:p>
        </p:txBody>
      </p:sp>
      <p:sp>
        <p:nvSpPr>
          <p:cNvPr id="3" name="Content Placeholder 2"/>
          <p:cNvSpPr>
            <a:spLocks noGrp="1"/>
          </p:cNvSpPr>
          <p:nvPr>
            <p:ph idx="1"/>
          </p:nvPr>
        </p:nvSpPr>
        <p:spPr/>
        <p:txBody>
          <a:bodyPr/>
          <a:lstStyle/>
          <a:p>
            <a:r>
              <a:rPr lang="en-US" b="1" dirty="0" smtClean="0"/>
              <a:t>Relevance;</a:t>
            </a:r>
          </a:p>
          <a:p>
            <a:pPr lvl="1"/>
            <a:r>
              <a:rPr lang="en-US" dirty="0" smtClean="0"/>
              <a:t>Ensure that you study is relevant and adds to the existing body of knowledge, bridges current gaps or is useful for policy formulation.</a:t>
            </a:r>
            <a:endParaRPr lang="en-US" dirty="0"/>
          </a:p>
        </p:txBody>
      </p:sp>
    </p:spTree>
    <p:extLst>
      <p:ext uri="{BB962C8B-B14F-4D97-AF65-F5344CB8AC3E}">
        <p14:creationId xmlns:p14="http://schemas.microsoft.com/office/powerpoint/2010/main" xmlns="" val="13208643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Considerations in selecting a Research Problem (Contd.)</a:t>
            </a:r>
            <a:endParaRPr lang="en-US" dirty="0"/>
          </a:p>
        </p:txBody>
      </p:sp>
      <p:sp>
        <p:nvSpPr>
          <p:cNvPr id="3" name="Content Placeholder 2"/>
          <p:cNvSpPr>
            <a:spLocks noGrp="1"/>
          </p:cNvSpPr>
          <p:nvPr>
            <p:ph idx="1"/>
          </p:nvPr>
        </p:nvSpPr>
        <p:spPr/>
        <p:txBody>
          <a:bodyPr/>
          <a:lstStyle/>
          <a:p>
            <a:r>
              <a:rPr lang="en-US" b="1" dirty="0" smtClean="0"/>
              <a:t>Availability of data;</a:t>
            </a:r>
          </a:p>
          <a:p>
            <a:pPr lvl="1"/>
            <a:r>
              <a:rPr lang="en-US" dirty="0" smtClean="0"/>
              <a:t>If your topic entails collection of information from secondary sources, before finalizing your topic, make sure that these data are available and in the format that you want.</a:t>
            </a:r>
            <a:endParaRPr lang="en-US" dirty="0"/>
          </a:p>
        </p:txBody>
      </p:sp>
    </p:spTree>
    <p:extLst>
      <p:ext uri="{BB962C8B-B14F-4D97-AF65-F5344CB8AC3E}">
        <p14:creationId xmlns:p14="http://schemas.microsoft.com/office/powerpoint/2010/main" xmlns="" val="34342463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Considerations in selecting a Research Problem (Contd.)</a:t>
            </a:r>
            <a:endParaRPr lang="en-US" dirty="0"/>
          </a:p>
        </p:txBody>
      </p:sp>
      <p:sp>
        <p:nvSpPr>
          <p:cNvPr id="3" name="Content Placeholder 2"/>
          <p:cNvSpPr>
            <a:spLocks noGrp="1"/>
          </p:cNvSpPr>
          <p:nvPr>
            <p:ph idx="1"/>
          </p:nvPr>
        </p:nvSpPr>
        <p:spPr/>
        <p:txBody>
          <a:bodyPr/>
          <a:lstStyle/>
          <a:p>
            <a:r>
              <a:rPr lang="en-US" b="1" dirty="0" smtClean="0"/>
              <a:t>Ethical issues;</a:t>
            </a:r>
          </a:p>
          <a:p>
            <a:pPr lvl="1"/>
            <a:r>
              <a:rPr lang="en-US" dirty="0" smtClean="0"/>
              <a:t>How ethical issues can effect the study population and how ethical problems can be overcome should be thoroughly examined at the problem- formulation stage.</a:t>
            </a:r>
          </a:p>
          <a:p>
            <a:pPr lvl="1"/>
            <a:r>
              <a:rPr lang="en-US" dirty="0" smtClean="0"/>
              <a:t>Example;</a:t>
            </a:r>
          </a:p>
          <a:p>
            <a:pPr lvl="2"/>
            <a:r>
              <a:rPr lang="en-US" dirty="0" smtClean="0"/>
              <a:t>Adverse effects of direct or indirect information</a:t>
            </a:r>
          </a:p>
          <a:p>
            <a:pPr lvl="2"/>
            <a:r>
              <a:rPr lang="en-US" dirty="0" smtClean="0"/>
              <a:t>Expectation to share sensitive or private information.</a:t>
            </a:r>
            <a:endParaRPr lang="en-US" dirty="0"/>
          </a:p>
        </p:txBody>
      </p:sp>
    </p:spTree>
    <p:extLst>
      <p:ext uri="{BB962C8B-B14F-4D97-AF65-F5344CB8AC3E}">
        <p14:creationId xmlns:p14="http://schemas.microsoft.com/office/powerpoint/2010/main" xmlns="" val="41602105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in Formulation of Research Problem</a:t>
            </a:r>
            <a:endParaRPr lang="en-US" dirty="0"/>
          </a:p>
        </p:txBody>
      </p:sp>
      <p:sp>
        <p:nvSpPr>
          <p:cNvPr id="3" name="Content Placeholder 2"/>
          <p:cNvSpPr>
            <a:spLocks noGrp="1"/>
          </p:cNvSpPr>
          <p:nvPr>
            <p:ph idx="1"/>
          </p:nvPr>
        </p:nvSpPr>
        <p:spPr/>
        <p:txBody>
          <a:bodyPr>
            <a:normAutofit lnSpcReduction="10000"/>
          </a:bodyPr>
          <a:lstStyle/>
          <a:p>
            <a:r>
              <a:rPr lang="en-US" dirty="0" smtClean="0"/>
              <a:t>7 – STEP PROCESS;</a:t>
            </a:r>
          </a:p>
          <a:p>
            <a:pPr marL="971550" lvl="1" indent="-514350">
              <a:buFont typeface="+mj-lt"/>
              <a:buAutoNum type="arabicPeriod"/>
            </a:pPr>
            <a:r>
              <a:rPr lang="en-US" dirty="0" smtClean="0"/>
              <a:t>Identify a broad field or subject area of interest to you</a:t>
            </a:r>
          </a:p>
          <a:p>
            <a:pPr marL="971550" lvl="1" indent="-514350">
              <a:buFont typeface="+mj-lt"/>
              <a:buAutoNum type="arabicPeriod"/>
            </a:pPr>
            <a:r>
              <a:rPr lang="en-US" dirty="0" smtClean="0"/>
              <a:t>Dissect the broad area into subareas</a:t>
            </a:r>
          </a:p>
          <a:p>
            <a:pPr marL="971550" lvl="1" indent="-514350">
              <a:buFont typeface="+mj-lt"/>
              <a:buAutoNum type="arabicPeriod"/>
            </a:pPr>
            <a:r>
              <a:rPr lang="en-US" dirty="0" smtClean="0"/>
              <a:t>Select what is of most interest to you</a:t>
            </a:r>
          </a:p>
          <a:p>
            <a:pPr marL="971550" lvl="1" indent="-514350">
              <a:buFont typeface="+mj-lt"/>
              <a:buAutoNum type="arabicPeriod"/>
            </a:pPr>
            <a:r>
              <a:rPr lang="en-US" dirty="0" smtClean="0"/>
              <a:t>Raise research questions</a:t>
            </a:r>
          </a:p>
          <a:p>
            <a:pPr marL="971550" lvl="1" indent="-514350">
              <a:buFont typeface="+mj-lt"/>
              <a:buAutoNum type="arabicPeriod"/>
            </a:pPr>
            <a:r>
              <a:rPr lang="en-US" dirty="0" smtClean="0"/>
              <a:t>Formulate Objectives</a:t>
            </a:r>
          </a:p>
          <a:p>
            <a:pPr marL="971550" lvl="1" indent="-514350">
              <a:buFont typeface="+mj-lt"/>
              <a:buAutoNum type="arabicPeriod"/>
            </a:pPr>
            <a:r>
              <a:rPr lang="en-US" dirty="0" smtClean="0"/>
              <a:t>Assess your objectives</a:t>
            </a:r>
          </a:p>
          <a:p>
            <a:pPr marL="971550" lvl="1" indent="-514350">
              <a:buFont typeface="+mj-lt"/>
              <a:buAutoNum type="arabicPeriod"/>
            </a:pPr>
            <a:r>
              <a:rPr lang="en-US" dirty="0" smtClean="0"/>
              <a:t>Double Check</a:t>
            </a:r>
            <a:endParaRPr lang="en-US" dirty="0"/>
          </a:p>
        </p:txBody>
      </p:sp>
    </p:spTree>
    <p:extLst>
      <p:ext uri="{BB962C8B-B14F-4D97-AF65-F5344CB8AC3E}">
        <p14:creationId xmlns:p14="http://schemas.microsoft.com/office/powerpoint/2010/main" xmlns="" val="41143982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in Formulation of Research Problem (Contd.)</a:t>
            </a:r>
            <a:endParaRPr lang="en-US" dirty="0"/>
          </a:p>
        </p:txBody>
      </p:sp>
      <p:sp>
        <p:nvSpPr>
          <p:cNvPr id="3" name="Content Placeholder 2"/>
          <p:cNvSpPr>
            <a:spLocks noGrp="1"/>
          </p:cNvSpPr>
          <p:nvPr>
            <p:ph idx="1"/>
          </p:nvPr>
        </p:nvSpPr>
        <p:spPr/>
        <p:txBody>
          <a:bodyPr/>
          <a:lstStyle/>
          <a:p>
            <a:pPr marL="571500" indent="-514350">
              <a:buFont typeface="+mj-lt"/>
              <a:buAutoNum type="arabicPeriod"/>
            </a:pPr>
            <a:r>
              <a:rPr lang="en-US" b="1" dirty="0" smtClean="0"/>
              <a:t>Identify a broad field or subject area of interest to you</a:t>
            </a:r>
          </a:p>
          <a:p>
            <a:pPr lvl="1"/>
            <a:r>
              <a:rPr lang="en-US" dirty="0" smtClean="0"/>
              <a:t>It is a good idea to think about the field in which you would like to work after graduation.</a:t>
            </a:r>
          </a:p>
          <a:p>
            <a:pPr lvl="1"/>
            <a:r>
              <a:rPr lang="en-US" dirty="0" smtClean="0"/>
              <a:t>This will help you find an interesting topic and one which may be of use to you in the future.</a:t>
            </a:r>
          </a:p>
          <a:p>
            <a:pPr lvl="1"/>
            <a:r>
              <a:rPr lang="en-US" dirty="0" smtClean="0"/>
              <a:t>It is imperative that you identify one of interest to you before undertaking your research journey.</a:t>
            </a:r>
          </a:p>
          <a:p>
            <a:endParaRPr lang="en-US" dirty="0"/>
          </a:p>
        </p:txBody>
      </p:sp>
    </p:spTree>
    <p:extLst>
      <p:ext uri="{BB962C8B-B14F-4D97-AF65-F5344CB8AC3E}">
        <p14:creationId xmlns:p14="http://schemas.microsoft.com/office/powerpoint/2010/main" xmlns="" val="8016571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in Formulation of Research Problem (Contd.)</a:t>
            </a:r>
            <a:endParaRPr lang="en-US" dirty="0"/>
          </a:p>
        </p:txBody>
      </p:sp>
      <p:sp>
        <p:nvSpPr>
          <p:cNvPr id="3" name="Content Placeholder 2"/>
          <p:cNvSpPr>
            <a:spLocks noGrp="1"/>
          </p:cNvSpPr>
          <p:nvPr>
            <p:ph idx="1"/>
          </p:nvPr>
        </p:nvSpPr>
        <p:spPr/>
        <p:txBody>
          <a:bodyPr>
            <a:normAutofit lnSpcReduction="10000"/>
          </a:bodyPr>
          <a:lstStyle/>
          <a:p>
            <a:pPr marL="571500" indent="-514350">
              <a:buFont typeface="+mj-lt"/>
              <a:buAutoNum type="arabicPeriod" startAt="2"/>
            </a:pPr>
            <a:r>
              <a:rPr lang="en-US" b="1" dirty="0" smtClean="0"/>
              <a:t>Dissect the broad area into subareas</a:t>
            </a:r>
          </a:p>
          <a:p>
            <a:pPr lvl="1"/>
            <a:r>
              <a:rPr lang="en-US" dirty="0" smtClean="0"/>
              <a:t>You will realize that all the broad areas have many aspects.</a:t>
            </a:r>
          </a:p>
          <a:p>
            <a:pPr lvl="1"/>
            <a:r>
              <a:rPr lang="en-US" dirty="0" smtClean="0"/>
              <a:t>In preparing this list of subareas you should also consult others who have knowledge of the area and the literature in your subject area. </a:t>
            </a:r>
          </a:p>
          <a:p>
            <a:pPr lvl="1"/>
            <a:r>
              <a:rPr lang="en-US" dirty="0" smtClean="0"/>
              <a:t>Once you have developed an exhaustive list of the subareas from various sources, you proceed to the next stage where you select what will become the basis of your inquiry.</a:t>
            </a:r>
            <a:endParaRPr lang="en-US" dirty="0"/>
          </a:p>
        </p:txBody>
      </p:sp>
    </p:spTree>
    <p:extLst>
      <p:ext uri="{BB962C8B-B14F-4D97-AF65-F5344CB8AC3E}">
        <p14:creationId xmlns:p14="http://schemas.microsoft.com/office/powerpoint/2010/main" xmlns="" val="40944578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in Formulation of Research Problem (Contd.)</a:t>
            </a:r>
            <a:endParaRPr lang="en-US" dirty="0"/>
          </a:p>
        </p:txBody>
      </p:sp>
      <p:sp>
        <p:nvSpPr>
          <p:cNvPr id="3" name="Content Placeholder 2"/>
          <p:cNvSpPr>
            <a:spLocks noGrp="1"/>
          </p:cNvSpPr>
          <p:nvPr>
            <p:ph idx="1"/>
          </p:nvPr>
        </p:nvSpPr>
        <p:spPr/>
        <p:txBody>
          <a:bodyPr/>
          <a:lstStyle/>
          <a:p>
            <a:pPr marL="800100" indent="-742950">
              <a:buFont typeface="+mj-lt"/>
              <a:buAutoNum type="arabicPeriod" startAt="3"/>
            </a:pPr>
            <a:r>
              <a:rPr lang="en-US" b="1" dirty="0"/>
              <a:t>Select what is of most interest to </a:t>
            </a:r>
            <a:r>
              <a:rPr lang="en-US" b="1" dirty="0" smtClean="0"/>
              <a:t>you;</a:t>
            </a:r>
          </a:p>
          <a:p>
            <a:pPr lvl="1"/>
            <a:r>
              <a:rPr lang="en-US" dirty="0" smtClean="0"/>
              <a:t>It is neither advisable nor feasible to study all subareas.</a:t>
            </a:r>
          </a:p>
          <a:p>
            <a:pPr lvl="1"/>
            <a:r>
              <a:rPr lang="en-US" dirty="0" smtClean="0"/>
              <a:t>Out of this list, select issues or subareas about which you are passionate.</a:t>
            </a:r>
          </a:p>
          <a:p>
            <a:pPr lvl="1"/>
            <a:r>
              <a:rPr lang="en-US" dirty="0" smtClean="0"/>
              <a:t>One way to decide what interest you most is to start with the process of elimination.</a:t>
            </a:r>
            <a:endParaRPr lang="en-US" dirty="0"/>
          </a:p>
          <a:p>
            <a:endParaRPr lang="en-US" dirty="0"/>
          </a:p>
        </p:txBody>
      </p:sp>
    </p:spTree>
    <p:extLst>
      <p:ext uri="{BB962C8B-B14F-4D97-AF65-F5344CB8AC3E}">
        <p14:creationId xmlns:p14="http://schemas.microsoft.com/office/powerpoint/2010/main" xmlns="" val="29039400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in Formulation of Research Problem (Contd.)</a:t>
            </a:r>
            <a:endParaRPr lang="en-US" dirty="0"/>
          </a:p>
        </p:txBody>
      </p:sp>
      <p:sp>
        <p:nvSpPr>
          <p:cNvPr id="3" name="Content Placeholder 2"/>
          <p:cNvSpPr>
            <a:spLocks noGrp="1"/>
          </p:cNvSpPr>
          <p:nvPr>
            <p:ph idx="1"/>
          </p:nvPr>
        </p:nvSpPr>
        <p:spPr/>
        <p:txBody>
          <a:bodyPr/>
          <a:lstStyle/>
          <a:p>
            <a:pPr marL="800100" lvl="1" indent="-742950">
              <a:buFont typeface="+mj-lt"/>
              <a:buAutoNum type="arabicPeriod" startAt="4"/>
            </a:pPr>
            <a:r>
              <a:rPr lang="en-US" sz="3600" b="1" dirty="0"/>
              <a:t>Raise research questions</a:t>
            </a:r>
          </a:p>
          <a:p>
            <a:pPr lvl="1"/>
            <a:r>
              <a:rPr lang="en-US" dirty="0" smtClean="0"/>
              <a:t>What is it that I want to find out about in this subarea?</a:t>
            </a:r>
          </a:p>
          <a:p>
            <a:pPr lvl="1"/>
            <a:r>
              <a:rPr lang="en-US" dirty="0" smtClean="0"/>
              <a:t>List down questions and then choose the best one. </a:t>
            </a:r>
            <a:endParaRPr lang="en-US" dirty="0"/>
          </a:p>
        </p:txBody>
      </p:sp>
    </p:spTree>
    <p:extLst>
      <p:ext uri="{BB962C8B-B14F-4D97-AF65-F5344CB8AC3E}">
        <p14:creationId xmlns:p14="http://schemas.microsoft.com/office/powerpoint/2010/main" xmlns="" val="21734509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in Formulation of Research Problem (Contd.)</a:t>
            </a:r>
            <a:endParaRPr lang="en-US" dirty="0"/>
          </a:p>
        </p:txBody>
      </p:sp>
      <p:sp>
        <p:nvSpPr>
          <p:cNvPr id="3" name="Content Placeholder 2"/>
          <p:cNvSpPr>
            <a:spLocks noGrp="1"/>
          </p:cNvSpPr>
          <p:nvPr>
            <p:ph idx="1"/>
          </p:nvPr>
        </p:nvSpPr>
        <p:spPr/>
        <p:txBody>
          <a:bodyPr/>
          <a:lstStyle/>
          <a:p>
            <a:pPr marL="571500" indent="-514350">
              <a:buFont typeface="+mj-lt"/>
              <a:buAutoNum type="arabicPeriod" startAt="5"/>
            </a:pPr>
            <a:r>
              <a:rPr lang="en-US" sz="3600" b="1" dirty="0"/>
              <a:t>Formulate Objectives</a:t>
            </a:r>
          </a:p>
          <a:p>
            <a:pPr lvl="1"/>
            <a:r>
              <a:rPr lang="en-US" dirty="0" smtClean="0"/>
              <a:t>Formulate your main objectives and sub objectives from your question.</a:t>
            </a:r>
          </a:p>
          <a:p>
            <a:pPr lvl="1"/>
            <a:r>
              <a:rPr lang="en-US" dirty="0" smtClean="0"/>
              <a:t>The main difference between objectives and research questions is the way in which they are written.</a:t>
            </a:r>
          </a:p>
          <a:p>
            <a:pPr lvl="2"/>
            <a:r>
              <a:rPr lang="en-US" dirty="0" smtClean="0"/>
              <a:t>To find out</a:t>
            </a:r>
          </a:p>
          <a:p>
            <a:pPr lvl="2"/>
            <a:r>
              <a:rPr lang="en-US" dirty="0" smtClean="0"/>
              <a:t>To determine </a:t>
            </a:r>
          </a:p>
          <a:p>
            <a:pPr lvl="2"/>
            <a:r>
              <a:rPr lang="en-US" dirty="0" smtClean="0"/>
              <a:t>To ascertain</a:t>
            </a:r>
            <a:endParaRPr lang="en-US" dirty="0"/>
          </a:p>
        </p:txBody>
      </p:sp>
    </p:spTree>
    <p:extLst>
      <p:ext uri="{BB962C8B-B14F-4D97-AF65-F5344CB8AC3E}">
        <p14:creationId xmlns:p14="http://schemas.microsoft.com/office/powerpoint/2010/main" xmlns="" val="26453410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in Formulation of Research Problem (Contd.)</a:t>
            </a:r>
            <a:endParaRPr lang="en-US" dirty="0"/>
          </a:p>
        </p:txBody>
      </p:sp>
      <p:sp>
        <p:nvSpPr>
          <p:cNvPr id="3" name="Content Placeholder 2"/>
          <p:cNvSpPr>
            <a:spLocks noGrp="1"/>
          </p:cNvSpPr>
          <p:nvPr>
            <p:ph idx="1"/>
          </p:nvPr>
        </p:nvSpPr>
        <p:spPr/>
        <p:txBody>
          <a:bodyPr/>
          <a:lstStyle/>
          <a:p>
            <a:pPr marL="571500" lvl="1" indent="-514350">
              <a:buFont typeface="+mj-lt"/>
              <a:buAutoNum type="arabicPeriod" startAt="6"/>
            </a:pPr>
            <a:r>
              <a:rPr lang="en-US" sz="3200" b="1" dirty="0"/>
              <a:t>Assess your objectives</a:t>
            </a:r>
          </a:p>
          <a:p>
            <a:pPr lvl="1"/>
            <a:r>
              <a:rPr lang="en-US" dirty="0" smtClean="0"/>
              <a:t>Now examine your objectives to ascertain the feasibility of achieving them through your research endeavor.</a:t>
            </a:r>
            <a:endParaRPr lang="en-US" dirty="0"/>
          </a:p>
        </p:txBody>
      </p:sp>
    </p:spTree>
    <p:extLst>
      <p:ext uri="{BB962C8B-B14F-4D97-AF65-F5344CB8AC3E}">
        <p14:creationId xmlns:p14="http://schemas.microsoft.com/office/powerpoint/2010/main" xmlns="" val="30586426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in Formulation of Research Problem (Contd.)</a:t>
            </a:r>
            <a:endParaRPr lang="en-US" dirty="0"/>
          </a:p>
        </p:txBody>
      </p:sp>
      <p:sp>
        <p:nvSpPr>
          <p:cNvPr id="3" name="Content Placeholder 2"/>
          <p:cNvSpPr>
            <a:spLocks noGrp="1"/>
          </p:cNvSpPr>
          <p:nvPr>
            <p:ph idx="1"/>
          </p:nvPr>
        </p:nvSpPr>
        <p:spPr/>
        <p:txBody>
          <a:bodyPr/>
          <a:lstStyle/>
          <a:p>
            <a:pPr marL="571500" indent="-514350">
              <a:buFont typeface="+mj-lt"/>
              <a:buAutoNum type="arabicPeriod" startAt="7"/>
            </a:pPr>
            <a:r>
              <a:rPr lang="en-US" b="1" dirty="0" smtClean="0"/>
              <a:t>Double Check</a:t>
            </a:r>
          </a:p>
          <a:p>
            <a:pPr lvl="1"/>
            <a:r>
              <a:rPr lang="en-US" dirty="0" smtClean="0"/>
              <a:t>Go back and give final consideration to whether or not you are sufficiently interested in the study and have adequate resources to undertake it.</a:t>
            </a:r>
            <a:endParaRPr lang="en-US" dirty="0"/>
          </a:p>
        </p:txBody>
      </p:sp>
    </p:spTree>
    <p:extLst>
      <p:ext uri="{BB962C8B-B14F-4D97-AF65-F5344CB8AC3E}">
        <p14:creationId xmlns:p14="http://schemas.microsoft.com/office/powerpoint/2010/main" xmlns="" val="410126036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Formulation of Objectives</a:t>
            </a:r>
            <a:endParaRPr lang="en-US" dirty="0"/>
          </a:p>
        </p:txBody>
      </p:sp>
      <p:sp>
        <p:nvSpPr>
          <p:cNvPr id="3" name="Content Placeholder 2"/>
          <p:cNvSpPr>
            <a:spLocks noGrp="1"/>
          </p:cNvSpPr>
          <p:nvPr>
            <p:ph idx="1"/>
          </p:nvPr>
        </p:nvSpPr>
        <p:spPr/>
        <p:txBody>
          <a:bodyPr/>
          <a:lstStyle/>
          <a:p>
            <a:r>
              <a:rPr lang="en-US" b="1" dirty="0" smtClean="0"/>
              <a:t>Main Objectives;</a:t>
            </a:r>
          </a:p>
          <a:p>
            <a:pPr lvl="1"/>
            <a:r>
              <a:rPr lang="en-US" dirty="0" smtClean="0"/>
              <a:t>The main objective is an overall statement of the thrust of your study.</a:t>
            </a:r>
          </a:p>
          <a:p>
            <a:pPr lvl="1"/>
            <a:r>
              <a:rPr lang="en-US" dirty="0" smtClean="0"/>
              <a:t>It is also a statement of the main associations and relationships that you seek to discover or establish.</a:t>
            </a:r>
            <a:endParaRPr lang="en-US" dirty="0"/>
          </a:p>
        </p:txBody>
      </p:sp>
    </p:spTree>
    <p:extLst>
      <p:ext uri="{BB962C8B-B14F-4D97-AF65-F5344CB8AC3E}">
        <p14:creationId xmlns:p14="http://schemas.microsoft.com/office/powerpoint/2010/main" xmlns="" val="24774552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Formulation of Objectives (Contd.)</a:t>
            </a:r>
            <a:endParaRPr lang="en-US" dirty="0"/>
          </a:p>
        </p:txBody>
      </p:sp>
      <p:sp>
        <p:nvSpPr>
          <p:cNvPr id="3" name="Content Placeholder 2"/>
          <p:cNvSpPr>
            <a:spLocks noGrp="1"/>
          </p:cNvSpPr>
          <p:nvPr>
            <p:ph idx="1"/>
          </p:nvPr>
        </p:nvSpPr>
        <p:spPr/>
        <p:txBody>
          <a:bodyPr/>
          <a:lstStyle/>
          <a:p>
            <a:r>
              <a:rPr lang="en-US" b="1" dirty="0" smtClean="0"/>
              <a:t>Sub Objectives;</a:t>
            </a:r>
          </a:p>
          <a:p>
            <a:pPr lvl="1"/>
            <a:r>
              <a:rPr lang="en-US" dirty="0" smtClean="0"/>
              <a:t>They are the specific aspects of the topic that you want to investigate within the main framework of your study.</a:t>
            </a:r>
          </a:p>
          <a:p>
            <a:pPr lvl="1"/>
            <a:r>
              <a:rPr lang="en-US" dirty="0" smtClean="0"/>
              <a:t>They should be worded clearly and unambiguously using action oriented words.</a:t>
            </a:r>
            <a:endParaRPr lang="en-US" dirty="0"/>
          </a:p>
        </p:txBody>
      </p:sp>
    </p:spTree>
    <p:extLst>
      <p:ext uri="{BB962C8B-B14F-4D97-AF65-F5344CB8AC3E}">
        <p14:creationId xmlns:p14="http://schemas.microsoft.com/office/powerpoint/2010/main" xmlns="" val="21357335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Establishing Operational Definitions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284653878"/>
              </p:ext>
            </p:extLst>
          </p:nvPr>
        </p:nvGraphicFramePr>
        <p:xfrm>
          <a:off x="457200" y="1600200"/>
          <a:ext cx="8229600" cy="430276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rowSpan="2">
                  <a:txBody>
                    <a:bodyPr/>
                    <a:lstStyle/>
                    <a:p>
                      <a:r>
                        <a:rPr lang="en-US" dirty="0" smtClean="0"/>
                        <a:t>Study</a:t>
                      </a:r>
                      <a:endParaRPr lang="en-US" dirty="0"/>
                    </a:p>
                  </a:txBody>
                  <a:tcPr/>
                </a:tc>
                <a:tc gridSpan="2">
                  <a:txBody>
                    <a:bodyPr/>
                    <a:lstStyle/>
                    <a:p>
                      <a:r>
                        <a:rPr lang="en-US" dirty="0" smtClean="0"/>
                        <a:t>Concepts to be studied</a:t>
                      </a:r>
                      <a:endParaRPr lang="en-US" dirty="0"/>
                    </a:p>
                  </a:txBody>
                  <a:tcPr/>
                </a:tc>
                <a:tc hMerge="1">
                  <a:txBody>
                    <a:bodyPr/>
                    <a:lstStyle/>
                    <a:p>
                      <a:endParaRPr lang="en-US" dirty="0"/>
                    </a:p>
                  </a:txBody>
                  <a:tcPr/>
                </a:tc>
                <a:tc gridSpan="2">
                  <a:txBody>
                    <a:bodyPr/>
                    <a:lstStyle/>
                    <a:p>
                      <a:r>
                        <a:rPr lang="en-US" dirty="0" smtClean="0"/>
                        <a:t>Population to be studied</a:t>
                      </a:r>
                      <a:endParaRPr lang="en-US" dirty="0"/>
                    </a:p>
                  </a:txBody>
                  <a:tcPr/>
                </a:tc>
                <a:tc hMerge="1">
                  <a:txBody>
                    <a:bodyPr/>
                    <a:lstStyle/>
                    <a:p>
                      <a:endParaRPr lang="en-US" dirty="0"/>
                    </a:p>
                  </a:txBody>
                  <a:tcPr/>
                </a:tc>
              </a:tr>
              <a:tr h="370840">
                <a:tc vMerge="1">
                  <a:txBody>
                    <a:bodyPr/>
                    <a:lstStyle/>
                    <a:p>
                      <a:endParaRPr lang="en-US" dirty="0"/>
                    </a:p>
                  </a:txBody>
                  <a:tcPr/>
                </a:tc>
                <a:tc>
                  <a:txBody>
                    <a:bodyPr/>
                    <a:lstStyle/>
                    <a:p>
                      <a:r>
                        <a:rPr lang="en-US" dirty="0" smtClean="0"/>
                        <a:t>Concepts</a:t>
                      </a:r>
                      <a:endParaRPr lang="en-US" dirty="0"/>
                    </a:p>
                  </a:txBody>
                  <a:tcPr/>
                </a:tc>
                <a:tc>
                  <a:txBody>
                    <a:bodyPr/>
                    <a:lstStyle/>
                    <a:p>
                      <a:r>
                        <a:rPr lang="en-US" dirty="0" smtClean="0"/>
                        <a:t>Issues</a:t>
                      </a:r>
                      <a:endParaRPr lang="en-US" dirty="0"/>
                    </a:p>
                  </a:txBody>
                  <a:tcPr/>
                </a:tc>
                <a:tc>
                  <a:txBody>
                    <a:bodyPr/>
                    <a:lstStyle/>
                    <a:p>
                      <a:r>
                        <a:rPr lang="en-US" dirty="0" smtClean="0"/>
                        <a:t>Study Populations</a:t>
                      </a:r>
                      <a:endParaRPr lang="en-US" dirty="0"/>
                    </a:p>
                  </a:txBody>
                  <a:tcPr/>
                </a:tc>
                <a:tc>
                  <a:txBody>
                    <a:bodyPr/>
                    <a:lstStyle/>
                    <a:p>
                      <a:r>
                        <a:rPr lang="en-US" dirty="0" smtClean="0"/>
                        <a:t>Issues</a:t>
                      </a:r>
                      <a:endParaRPr lang="en-US" dirty="0"/>
                    </a:p>
                  </a:txBody>
                  <a:tcPr/>
                </a:tc>
              </a:tr>
              <a:tr h="370840">
                <a:tc>
                  <a:txBody>
                    <a:bodyPr/>
                    <a:lstStyle/>
                    <a:p>
                      <a:r>
                        <a:rPr lang="en-US" dirty="0" smtClean="0"/>
                        <a:t>1</a:t>
                      </a:r>
                      <a:endParaRPr lang="en-US" dirty="0"/>
                    </a:p>
                  </a:txBody>
                  <a:tcPr/>
                </a:tc>
                <a:tc>
                  <a:txBody>
                    <a:bodyPr/>
                    <a:lstStyle/>
                    <a:p>
                      <a:r>
                        <a:rPr lang="en-US" dirty="0" smtClean="0"/>
                        <a:t>Poverty Line</a:t>
                      </a:r>
                      <a:endParaRPr lang="en-US" dirty="0"/>
                    </a:p>
                  </a:txBody>
                  <a:tcPr/>
                </a:tc>
                <a:tc>
                  <a:txBody>
                    <a:bodyPr/>
                    <a:lstStyle/>
                    <a:p>
                      <a:r>
                        <a:rPr lang="en-US" dirty="0" smtClean="0"/>
                        <a:t>What constitutes  it?</a:t>
                      </a:r>
                      <a:endParaRPr lang="en-US" dirty="0"/>
                    </a:p>
                  </a:txBody>
                  <a:tcPr/>
                </a:tc>
                <a:tc>
                  <a:txBody>
                    <a:bodyPr/>
                    <a:lstStyle/>
                    <a:p>
                      <a:r>
                        <a:rPr lang="en-US" dirty="0" smtClean="0"/>
                        <a:t>Children</a:t>
                      </a:r>
                      <a:endParaRPr lang="en-US" dirty="0"/>
                    </a:p>
                  </a:txBody>
                  <a:tcPr/>
                </a:tc>
                <a:tc>
                  <a:txBody>
                    <a:bodyPr/>
                    <a:lstStyle/>
                    <a:p>
                      <a:r>
                        <a:rPr lang="en-US" dirty="0" smtClean="0"/>
                        <a:t>Who would you consider a child?</a:t>
                      </a:r>
                      <a:endParaRPr lang="en-US" dirty="0"/>
                    </a:p>
                  </a:txBody>
                  <a:tcPr/>
                </a:tc>
              </a:tr>
              <a:tr h="370840">
                <a:tc>
                  <a:txBody>
                    <a:bodyPr/>
                    <a:lstStyle/>
                    <a:p>
                      <a:r>
                        <a:rPr lang="en-US" dirty="0" smtClean="0"/>
                        <a:t>2</a:t>
                      </a:r>
                      <a:endParaRPr lang="en-US" dirty="0"/>
                    </a:p>
                  </a:txBody>
                  <a:tcPr/>
                </a:tc>
                <a:tc>
                  <a:txBody>
                    <a:bodyPr/>
                    <a:lstStyle/>
                    <a:p>
                      <a:r>
                        <a:rPr lang="en-US" dirty="0" smtClean="0"/>
                        <a:t>Family Roles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What constitutes  it?</a:t>
                      </a:r>
                    </a:p>
                    <a:p>
                      <a:endParaRPr lang="en-US" dirty="0"/>
                    </a:p>
                  </a:txBody>
                  <a:tcPr/>
                </a:tc>
                <a:tc>
                  <a:txBody>
                    <a:bodyPr/>
                    <a:lstStyle/>
                    <a:p>
                      <a:r>
                        <a:rPr lang="en-US" dirty="0" smtClean="0"/>
                        <a:t>Immigrants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Who would you consider a immigrant?</a:t>
                      </a:r>
                    </a:p>
                    <a:p>
                      <a:endParaRPr lang="en-US" dirty="0"/>
                    </a:p>
                  </a:txBody>
                  <a:tcPr/>
                </a:tc>
              </a:tr>
              <a:tr h="370840">
                <a:tc>
                  <a:txBody>
                    <a:bodyPr/>
                    <a:lstStyle/>
                    <a:p>
                      <a:r>
                        <a:rPr lang="en-US" dirty="0" smtClean="0"/>
                        <a:t>3</a:t>
                      </a:r>
                      <a:endParaRPr lang="en-US" dirty="0"/>
                    </a:p>
                  </a:txBody>
                  <a:tcPr/>
                </a:tc>
                <a:tc>
                  <a:txBody>
                    <a:bodyPr/>
                    <a:lstStyle/>
                    <a:p>
                      <a:r>
                        <a:rPr lang="en-US" dirty="0" smtClean="0"/>
                        <a:t>Effectiveness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What constitutes  it?</a:t>
                      </a:r>
                    </a:p>
                    <a:p>
                      <a:endParaRPr lang="en-US" dirty="0"/>
                    </a:p>
                  </a:txBody>
                  <a:tcPr/>
                </a:tc>
                <a:tc>
                  <a:txBody>
                    <a:bodyPr/>
                    <a:lstStyle/>
                    <a:p>
                      <a:r>
                        <a:rPr lang="en-US" dirty="0" smtClean="0"/>
                        <a:t>The young</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Who would you consider a young person?</a:t>
                      </a:r>
                    </a:p>
                    <a:p>
                      <a:endParaRPr lang="en-US" dirty="0"/>
                    </a:p>
                  </a:txBody>
                  <a:tcPr/>
                </a:tc>
              </a:tr>
            </a:tbl>
          </a:graphicData>
        </a:graphic>
      </p:graphicFrame>
    </p:spTree>
    <p:extLst>
      <p:ext uri="{BB962C8B-B14F-4D97-AF65-F5344CB8AC3E}">
        <p14:creationId xmlns:p14="http://schemas.microsoft.com/office/powerpoint/2010/main" xmlns="" val="14378326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Establishing Operational Definitions (Contd.)</a:t>
            </a:r>
            <a:endParaRPr lang="en-US" dirty="0"/>
          </a:p>
        </p:txBody>
      </p:sp>
      <p:sp>
        <p:nvSpPr>
          <p:cNvPr id="3" name="Content Placeholder 2"/>
          <p:cNvSpPr>
            <a:spLocks noGrp="1"/>
          </p:cNvSpPr>
          <p:nvPr>
            <p:ph idx="1"/>
          </p:nvPr>
        </p:nvSpPr>
        <p:spPr/>
        <p:txBody>
          <a:bodyPr/>
          <a:lstStyle/>
          <a:p>
            <a:r>
              <a:rPr lang="en-US" dirty="0" smtClean="0"/>
              <a:t>They give an operational meaning to the study population and the concepts used. It is only through making your procedures explicit that you can validly describe, explain, verify and test.</a:t>
            </a:r>
          </a:p>
          <a:p>
            <a:r>
              <a:rPr lang="en-US" dirty="0" smtClean="0"/>
              <a:t>It is important to remember that there are no rules for deciding if an operational </a:t>
            </a:r>
            <a:r>
              <a:rPr lang="en-US" dirty="0" err="1" smtClean="0"/>
              <a:t>defination</a:t>
            </a:r>
            <a:r>
              <a:rPr lang="en-US" dirty="0" smtClean="0"/>
              <a:t> is valid.</a:t>
            </a:r>
            <a:endParaRPr lang="en-US" dirty="0"/>
          </a:p>
        </p:txBody>
      </p:sp>
    </p:spTree>
    <p:extLst>
      <p:ext uri="{BB962C8B-B14F-4D97-AF65-F5344CB8AC3E}">
        <p14:creationId xmlns:p14="http://schemas.microsoft.com/office/powerpoint/2010/main" xmlns="" val="16506165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Establishing Operational Definitions (Contd.)</a:t>
            </a:r>
            <a:endParaRPr lang="en-US" dirty="0"/>
          </a:p>
        </p:txBody>
      </p:sp>
      <p:sp>
        <p:nvSpPr>
          <p:cNvPr id="3" name="Content Placeholder 2"/>
          <p:cNvSpPr>
            <a:spLocks noGrp="1"/>
          </p:cNvSpPr>
          <p:nvPr>
            <p:ph idx="1"/>
          </p:nvPr>
        </p:nvSpPr>
        <p:spPr/>
        <p:txBody>
          <a:bodyPr/>
          <a:lstStyle/>
          <a:p>
            <a:r>
              <a:rPr lang="en-US" dirty="0" smtClean="0"/>
              <a:t>Your arguments must convince others about the appropriateness of your definitions.</a:t>
            </a:r>
            <a:endParaRPr lang="en-US" dirty="0"/>
          </a:p>
        </p:txBody>
      </p:sp>
    </p:spTree>
    <p:extLst>
      <p:ext uri="{BB962C8B-B14F-4D97-AF65-F5344CB8AC3E}">
        <p14:creationId xmlns:p14="http://schemas.microsoft.com/office/powerpoint/2010/main" xmlns="" val="332176251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Framing of HYPOTHESIS</a:t>
            </a:r>
            <a:endParaRPr lang="en-US" dirty="0"/>
          </a:p>
        </p:txBody>
      </p:sp>
      <p:sp>
        <p:nvSpPr>
          <p:cNvPr id="3" name="Content Placeholder 2"/>
          <p:cNvSpPr>
            <a:spLocks noGrp="1"/>
          </p:cNvSpPr>
          <p:nvPr>
            <p:ph idx="1"/>
          </p:nvPr>
        </p:nvSpPr>
        <p:spPr/>
        <p:txBody>
          <a:bodyPr/>
          <a:lstStyle/>
          <a:p>
            <a:r>
              <a:rPr lang="en-US" dirty="0" smtClean="0"/>
              <a:t>Hypotheses primarily arise from a set of ‘hunches’ that are tested through a study.</a:t>
            </a:r>
          </a:p>
          <a:p>
            <a:r>
              <a:rPr lang="en-US" dirty="0" smtClean="0"/>
              <a:t>The importance of hypothesis lies in their ability to bring;</a:t>
            </a:r>
          </a:p>
          <a:p>
            <a:pPr lvl="1"/>
            <a:r>
              <a:rPr lang="en-US" dirty="0" smtClean="0"/>
              <a:t>Direction,</a:t>
            </a:r>
          </a:p>
          <a:p>
            <a:pPr lvl="1"/>
            <a:r>
              <a:rPr lang="en-US" dirty="0" smtClean="0"/>
              <a:t>Specificity,</a:t>
            </a:r>
          </a:p>
          <a:p>
            <a:pPr lvl="1"/>
            <a:r>
              <a:rPr lang="en-US" dirty="0" smtClean="0"/>
              <a:t>Focus.</a:t>
            </a:r>
            <a:endParaRPr lang="en-US" dirty="0"/>
          </a:p>
        </p:txBody>
      </p:sp>
    </p:spTree>
    <p:extLst>
      <p:ext uri="{BB962C8B-B14F-4D97-AF65-F5344CB8AC3E}">
        <p14:creationId xmlns:p14="http://schemas.microsoft.com/office/powerpoint/2010/main" xmlns="" val="120746427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Framing of HYPOTHESIS (Contd.)</a:t>
            </a:r>
            <a:endParaRPr lang="en-US" dirty="0"/>
          </a:p>
        </p:txBody>
      </p:sp>
      <p:sp>
        <p:nvSpPr>
          <p:cNvPr id="3" name="Content Placeholder 2"/>
          <p:cNvSpPr>
            <a:spLocks noGrp="1"/>
          </p:cNvSpPr>
          <p:nvPr>
            <p:ph idx="1"/>
          </p:nvPr>
        </p:nvSpPr>
        <p:spPr/>
        <p:txBody>
          <a:bodyPr/>
          <a:lstStyle/>
          <a:p>
            <a:r>
              <a:rPr lang="en-US" dirty="0" smtClean="0"/>
              <a:t>They tell a researcher what specific information to collect, and thereby provide greater focus.</a:t>
            </a:r>
          </a:p>
          <a:p>
            <a:r>
              <a:rPr lang="en-US" dirty="0" smtClean="0"/>
              <a:t>Hypothesis are based upon similar logic.</a:t>
            </a:r>
          </a:p>
          <a:p>
            <a:r>
              <a:rPr lang="en-US" dirty="0" smtClean="0"/>
              <a:t>Your hunch may prove to be;</a:t>
            </a:r>
          </a:p>
          <a:p>
            <a:pPr lvl="1"/>
            <a:r>
              <a:rPr lang="en-US" dirty="0" smtClean="0"/>
              <a:t>Right</a:t>
            </a:r>
          </a:p>
          <a:p>
            <a:pPr lvl="1"/>
            <a:r>
              <a:rPr lang="en-US" dirty="0" smtClean="0"/>
              <a:t>Partially right</a:t>
            </a:r>
          </a:p>
          <a:p>
            <a:pPr lvl="1"/>
            <a:r>
              <a:rPr lang="en-US" dirty="0" smtClean="0"/>
              <a:t>Wrong</a:t>
            </a:r>
          </a:p>
        </p:txBody>
      </p:sp>
    </p:spTree>
    <p:extLst>
      <p:ext uri="{BB962C8B-B14F-4D97-AF65-F5344CB8AC3E}">
        <p14:creationId xmlns:p14="http://schemas.microsoft.com/office/powerpoint/2010/main" xmlns="" val="73060210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Framing of HYPOTHESIS (Contd.)</a:t>
            </a:r>
            <a:endParaRPr lang="en-US" dirty="0"/>
          </a:p>
        </p:txBody>
      </p:sp>
      <p:sp>
        <p:nvSpPr>
          <p:cNvPr id="3" name="Content Placeholder 2"/>
          <p:cNvSpPr>
            <a:spLocks noGrp="1"/>
          </p:cNvSpPr>
          <p:nvPr>
            <p:ph idx="1"/>
          </p:nvPr>
        </p:nvSpPr>
        <p:spPr/>
        <p:txBody>
          <a:bodyPr/>
          <a:lstStyle/>
          <a:p>
            <a:r>
              <a:rPr lang="en-US" dirty="0" smtClean="0"/>
              <a:t>Without the process of verification, you cannot conclude anything about the validity of your hypothesis.</a:t>
            </a:r>
          </a:p>
          <a:p>
            <a:r>
              <a:rPr lang="en-US" dirty="0" smtClean="0"/>
              <a:t>Hence Hypothesis is;</a:t>
            </a:r>
          </a:p>
          <a:p>
            <a:pPr lvl="1"/>
            <a:r>
              <a:rPr lang="en-US" dirty="0" smtClean="0"/>
              <a:t>An assumption</a:t>
            </a:r>
          </a:p>
          <a:p>
            <a:pPr lvl="1"/>
            <a:r>
              <a:rPr lang="en-US" dirty="0" smtClean="0"/>
              <a:t>Hunch</a:t>
            </a:r>
          </a:p>
          <a:p>
            <a:pPr lvl="1"/>
            <a:r>
              <a:rPr lang="en-US" dirty="0" smtClean="0"/>
              <a:t>Suspicion</a:t>
            </a:r>
          </a:p>
          <a:p>
            <a:pPr lvl="1"/>
            <a:r>
              <a:rPr lang="en-US" dirty="0" smtClean="0"/>
              <a:t>Assertion</a:t>
            </a:r>
          </a:p>
          <a:p>
            <a:pPr lvl="1"/>
            <a:endParaRPr lang="en-US" dirty="0"/>
          </a:p>
        </p:txBody>
      </p:sp>
    </p:spTree>
    <p:extLst>
      <p:ext uri="{BB962C8B-B14F-4D97-AF65-F5344CB8AC3E}">
        <p14:creationId xmlns:p14="http://schemas.microsoft.com/office/powerpoint/2010/main" xmlns="" val="12663045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Framing of HYPOTHESIS (Contd.)</a:t>
            </a:r>
            <a:endParaRPr lang="en-US" dirty="0"/>
          </a:p>
        </p:txBody>
      </p:sp>
      <p:sp>
        <p:nvSpPr>
          <p:cNvPr id="3" name="Content Placeholder 2"/>
          <p:cNvSpPr>
            <a:spLocks noGrp="1"/>
          </p:cNvSpPr>
          <p:nvPr>
            <p:ph idx="1"/>
          </p:nvPr>
        </p:nvSpPr>
        <p:spPr/>
        <p:txBody>
          <a:bodyPr/>
          <a:lstStyle/>
          <a:p>
            <a:r>
              <a:rPr lang="en-US" dirty="0" smtClean="0"/>
              <a:t>Hypothesis is;</a:t>
            </a:r>
          </a:p>
          <a:p>
            <a:pPr lvl="1"/>
            <a:r>
              <a:rPr lang="en-US" dirty="0" smtClean="0"/>
              <a:t>An idea about a phenomenon</a:t>
            </a:r>
          </a:p>
          <a:p>
            <a:pPr lvl="1"/>
            <a:r>
              <a:rPr lang="en-US" dirty="0" smtClean="0"/>
              <a:t>Relationship</a:t>
            </a:r>
          </a:p>
          <a:p>
            <a:pPr lvl="1"/>
            <a:r>
              <a:rPr lang="en-US" dirty="0" smtClean="0"/>
              <a:t>Situation</a:t>
            </a:r>
          </a:p>
          <a:p>
            <a:pPr lvl="1"/>
            <a:r>
              <a:rPr lang="en-US" dirty="0" smtClean="0"/>
              <a:t>Reality or truth</a:t>
            </a:r>
          </a:p>
          <a:p>
            <a:pPr marL="57150" indent="0">
              <a:buNone/>
            </a:pPr>
            <a:r>
              <a:rPr lang="en-US" dirty="0" smtClean="0"/>
              <a:t>Of which you don’t know.</a:t>
            </a:r>
          </a:p>
        </p:txBody>
      </p:sp>
    </p:spTree>
    <p:extLst>
      <p:ext uri="{BB962C8B-B14F-4D97-AF65-F5344CB8AC3E}">
        <p14:creationId xmlns:p14="http://schemas.microsoft.com/office/powerpoint/2010/main" xmlns="" val="8062073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Framing of HYPOTHESIS (Contd.)</a:t>
            </a:r>
            <a:endParaRPr lang="en-US" dirty="0"/>
          </a:p>
        </p:txBody>
      </p:sp>
      <p:sp>
        <p:nvSpPr>
          <p:cNvPr id="3" name="Content Placeholder 2"/>
          <p:cNvSpPr>
            <a:spLocks noGrp="1"/>
          </p:cNvSpPr>
          <p:nvPr>
            <p:ph idx="1"/>
          </p:nvPr>
        </p:nvSpPr>
        <p:spPr/>
        <p:txBody>
          <a:bodyPr/>
          <a:lstStyle/>
          <a:p>
            <a:r>
              <a:rPr lang="en-US" dirty="0" smtClean="0"/>
              <a:t>According to </a:t>
            </a:r>
            <a:r>
              <a:rPr lang="en-US" dirty="0" err="1" smtClean="0"/>
              <a:t>Kerlinger</a:t>
            </a:r>
            <a:r>
              <a:rPr lang="en-US" dirty="0" smtClean="0"/>
              <a:t>;</a:t>
            </a:r>
          </a:p>
          <a:p>
            <a:pPr marL="0" indent="0">
              <a:buNone/>
            </a:pPr>
            <a:r>
              <a:rPr lang="en-US" dirty="0" smtClean="0"/>
              <a:t>“ A hypothesis is a conjectural statement of the relationship between two or more variables”.</a:t>
            </a:r>
            <a:endParaRPr lang="en-US" dirty="0"/>
          </a:p>
        </p:txBody>
      </p:sp>
    </p:spTree>
    <p:extLst>
      <p:ext uri="{BB962C8B-B14F-4D97-AF65-F5344CB8AC3E}">
        <p14:creationId xmlns:p14="http://schemas.microsoft.com/office/powerpoint/2010/main" xmlns="" val="312184431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Hypothesis</a:t>
            </a:r>
            <a:endParaRPr lang="en-US" dirty="0"/>
          </a:p>
        </p:txBody>
      </p:sp>
      <p:sp>
        <p:nvSpPr>
          <p:cNvPr id="3" name="Content Placeholder 2"/>
          <p:cNvSpPr>
            <a:spLocks noGrp="1"/>
          </p:cNvSpPr>
          <p:nvPr>
            <p:ph idx="1"/>
          </p:nvPr>
        </p:nvSpPr>
        <p:spPr/>
        <p:txBody>
          <a:bodyPr/>
          <a:lstStyle/>
          <a:p>
            <a:r>
              <a:rPr lang="en-US" dirty="0" smtClean="0"/>
              <a:t>Main characteristics of Hypothesis are ;</a:t>
            </a:r>
          </a:p>
          <a:p>
            <a:pPr marL="971550" lvl="1" indent="-514350">
              <a:buFont typeface="+mj-lt"/>
              <a:buAutoNum type="arabicPeriod"/>
            </a:pPr>
            <a:r>
              <a:rPr lang="en-US" dirty="0" smtClean="0"/>
              <a:t>It is a tentative proposition</a:t>
            </a:r>
          </a:p>
          <a:p>
            <a:pPr marL="971550" lvl="1" indent="-514350">
              <a:buFont typeface="+mj-lt"/>
              <a:buAutoNum type="arabicPeriod"/>
            </a:pPr>
            <a:r>
              <a:rPr lang="en-US" dirty="0" smtClean="0"/>
              <a:t>Its validity is unknown</a:t>
            </a:r>
          </a:p>
          <a:p>
            <a:pPr marL="971550" lvl="1" indent="-514350">
              <a:buFont typeface="+mj-lt"/>
              <a:buAutoNum type="arabicPeriod"/>
            </a:pPr>
            <a:r>
              <a:rPr lang="en-US" dirty="0" smtClean="0"/>
              <a:t>In most cases it specifies a relationship between two or more variables.</a:t>
            </a:r>
            <a:endParaRPr lang="en-US" dirty="0"/>
          </a:p>
        </p:txBody>
      </p:sp>
    </p:spTree>
    <p:extLst>
      <p:ext uri="{BB962C8B-B14F-4D97-AF65-F5344CB8AC3E}">
        <p14:creationId xmlns:p14="http://schemas.microsoft.com/office/powerpoint/2010/main" xmlns="" val="195232240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Cycle of a Hypothesis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79588083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7454248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of a Hypothesis</a:t>
            </a:r>
            <a:endParaRPr lang="en-US" dirty="0"/>
          </a:p>
        </p:txBody>
      </p:sp>
      <p:sp>
        <p:nvSpPr>
          <p:cNvPr id="3" name="Content Placeholder 2"/>
          <p:cNvSpPr>
            <a:spLocks noGrp="1"/>
          </p:cNvSpPr>
          <p:nvPr>
            <p:ph idx="1"/>
          </p:nvPr>
        </p:nvSpPr>
        <p:spPr/>
        <p:txBody>
          <a:bodyPr/>
          <a:lstStyle/>
          <a:p>
            <a:r>
              <a:rPr lang="en-US" dirty="0" smtClean="0"/>
              <a:t>Specifically it serves the following Functions;</a:t>
            </a:r>
          </a:p>
          <a:p>
            <a:pPr lvl="1"/>
            <a:r>
              <a:rPr lang="en-US" dirty="0" smtClean="0"/>
              <a:t>Provides a study with focus</a:t>
            </a:r>
          </a:p>
          <a:p>
            <a:pPr lvl="1"/>
            <a:r>
              <a:rPr lang="en-US" dirty="0" smtClean="0"/>
              <a:t>Tells what data to collect and what not to collect</a:t>
            </a:r>
          </a:p>
          <a:p>
            <a:pPr lvl="1"/>
            <a:r>
              <a:rPr lang="en-US" dirty="0" smtClean="0"/>
              <a:t>It enhances objectivity in the study</a:t>
            </a:r>
          </a:p>
          <a:p>
            <a:pPr lvl="1"/>
            <a:r>
              <a:rPr lang="en-US" dirty="0" smtClean="0"/>
              <a:t>Enables you to formulate theory.</a:t>
            </a:r>
            <a:endParaRPr lang="en-US" dirty="0"/>
          </a:p>
        </p:txBody>
      </p:sp>
    </p:spTree>
    <p:extLst>
      <p:ext uri="{BB962C8B-B14F-4D97-AF65-F5344CB8AC3E}">
        <p14:creationId xmlns:p14="http://schemas.microsoft.com/office/powerpoint/2010/main" xmlns="" val="53122721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Hypothesis</a:t>
            </a:r>
            <a:endParaRPr lang="en-US" dirty="0"/>
          </a:p>
        </p:txBody>
      </p:sp>
      <p:sp>
        <p:nvSpPr>
          <p:cNvPr id="3" name="Content Placeholder 2"/>
          <p:cNvSpPr>
            <a:spLocks noGrp="1"/>
          </p:cNvSpPr>
          <p:nvPr>
            <p:ph idx="1"/>
          </p:nvPr>
        </p:nvSpPr>
        <p:spPr/>
        <p:txBody>
          <a:bodyPr/>
          <a:lstStyle/>
          <a:p>
            <a:r>
              <a:rPr lang="en-US" dirty="0" smtClean="0"/>
              <a:t>Main Characteristics:</a:t>
            </a:r>
          </a:p>
          <a:p>
            <a:pPr lvl="1"/>
            <a:r>
              <a:rPr lang="en-US" dirty="0" smtClean="0"/>
              <a:t>Simple, Specific, Conceptually clear</a:t>
            </a:r>
          </a:p>
          <a:p>
            <a:pPr lvl="1"/>
            <a:r>
              <a:rPr lang="en-US" dirty="0" smtClean="0"/>
              <a:t>Capable of verification</a:t>
            </a:r>
          </a:p>
          <a:p>
            <a:pPr lvl="1"/>
            <a:r>
              <a:rPr lang="en-US" dirty="0" smtClean="0"/>
              <a:t>Related to the existing body of knowledge</a:t>
            </a:r>
          </a:p>
          <a:p>
            <a:pPr lvl="1"/>
            <a:r>
              <a:rPr lang="en-US" dirty="0" err="1" smtClean="0"/>
              <a:t>Opertionalisable</a:t>
            </a:r>
            <a:endParaRPr lang="en-US" dirty="0"/>
          </a:p>
        </p:txBody>
      </p:sp>
    </p:spTree>
    <p:extLst>
      <p:ext uri="{BB962C8B-B14F-4D97-AF65-F5344CB8AC3E}">
        <p14:creationId xmlns:p14="http://schemas.microsoft.com/office/powerpoint/2010/main" xmlns="" val="27811787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lstStyle/>
          <a:p>
            <a:r>
              <a:rPr lang="en-US" dirty="0" smtClean="0"/>
              <a:t>Defining a research question</a:t>
            </a:r>
          </a:p>
          <a:p>
            <a:r>
              <a:rPr lang="en-US" dirty="0" smtClean="0"/>
              <a:t>Formulating a research problem</a:t>
            </a:r>
          </a:p>
          <a:p>
            <a:pPr lvl="1"/>
            <a:r>
              <a:rPr lang="en-US" dirty="0" smtClean="0"/>
              <a:t>Importance</a:t>
            </a:r>
          </a:p>
          <a:p>
            <a:pPr lvl="1"/>
            <a:r>
              <a:rPr lang="en-US" dirty="0" smtClean="0"/>
              <a:t>Sources</a:t>
            </a:r>
          </a:p>
          <a:p>
            <a:pPr lvl="1"/>
            <a:r>
              <a:rPr lang="en-US" dirty="0" smtClean="0"/>
              <a:t>Considerations while selection</a:t>
            </a:r>
          </a:p>
          <a:p>
            <a:pPr lvl="1"/>
            <a:r>
              <a:rPr lang="en-US" dirty="0" smtClean="0"/>
              <a:t>Steps involved</a:t>
            </a:r>
          </a:p>
          <a:p>
            <a:r>
              <a:rPr lang="en-US" dirty="0" smtClean="0"/>
              <a:t>Formulating an objective</a:t>
            </a:r>
            <a:endParaRPr lang="en-US" dirty="0"/>
          </a:p>
        </p:txBody>
      </p:sp>
    </p:spTree>
    <p:extLst>
      <p:ext uri="{BB962C8B-B14F-4D97-AF65-F5344CB8AC3E}">
        <p14:creationId xmlns:p14="http://schemas.microsoft.com/office/powerpoint/2010/main" xmlns="" val="202045589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Summary of today’s Lecture (Contd.)</a:t>
            </a:r>
            <a:endParaRPr lang="en-US" dirty="0"/>
          </a:p>
        </p:txBody>
      </p:sp>
      <p:sp>
        <p:nvSpPr>
          <p:cNvPr id="3" name="Content Placeholder 2"/>
          <p:cNvSpPr>
            <a:spLocks noGrp="1"/>
          </p:cNvSpPr>
          <p:nvPr>
            <p:ph idx="1"/>
          </p:nvPr>
        </p:nvSpPr>
        <p:spPr/>
        <p:txBody>
          <a:bodyPr/>
          <a:lstStyle/>
          <a:p>
            <a:r>
              <a:rPr lang="en-US" dirty="0" smtClean="0"/>
              <a:t>Establishing operational definitions</a:t>
            </a:r>
          </a:p>
          <a:p>
            <a:r>
              <a:rPr lang="en-US" dirty="0" smtClean="0"/>
              <a:t>Framing Hypothesis</a:t>
            </a:r>
          </a:p>
          <a:p>
            <a:r>
              <a:rPr lang="en-US" dirty="0" smtClean="0"/>
              <a:t>Functions of Hypothesis</a:t>
            </a:r>
          </a:p>
          <a:p>
            <a:r>
              <a:rPr lang="en-US" dirty="0" smtClean="0"/>
              <a:t>Characteristics of Hypothesis</a:t>
            </a:r>
            <a:endParaRPr lang="en-US" dirty="0"/>
          </a:p>
        </p:txBody>
      </p:sp>
    </p:spTree>
    <p:extLst>
      <p:ext uri="{BB962C8B-B14F-4D97-AF65-F5344CB8AC3E}">
        <p14:creationId xmlns:p14="http://schemas.microsoft.com/office/powerpoint/2010/main" xmlns="" val="67330402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819400"/>
            <a:ext cx="8229600" cy="1143000"/>
          </a:xfrm>
        </p:spPr>
        <p:txBody>
          <a:bodyPr/>
          <a:lstStyle/>
          <a:p>
            <a:r>
              <a:rPr lang="en-US" dirty="0" smtClean="0"/>
              <a:t>Thanks</a:t>
            </a:r>
            <a:endParaRPr lang="en-US" dirty="0"/>
          </a:p>
        </p:txBody>
      </p:sp>
    </p:spTree>
    <p:extLst>
      <p:ext uri="{BB962C8B-B14F-4D97-AF65-F5344CB8AC3E}">
        <p14:creationId xmlns:p14="http://schemas.microsoft.com/office/powerpoint/2010/main" xmlns="" val="32926524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323</TotalTime>
  <Words>1819</Words>
  <Application>Microsoft Office PowerPoint</Application>
  <PresentationFormat>On-screen Show (4:3)</PresentationFormat>
  <Paragraphs>250</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MGT-491 QUANTITATIVE ANALYSIS AND RESEARCH FOR MANAGEMENT</vt:lpstr>
      <vt:lpstr>Summary of yesterday’s Lecture</vt:lpstr>
      <vt:lpstr>Summary of yesterday’s Lecture (Contd.)</vt:lpstr>
      <vt:lpstr>Defining a Research Question</vt:lpstr>
      <vt:lpstr>Defining a Research Question (Contd.)</vt:lpstr>
      <vt:lpstr>Defining a Research Question (Contd.)</vt:lpstr>
      <vt:lpstr>Defining a Research Question (Contd.)</vt:lpstr>
      <vt:lpstr>Importance of Formulating a Research Problem</vt:lpstr>
      <vt:lpstr>Importance of Formulating a Research Problem (Contd.)</vt:lpstr>
      <vt:lpstr>Importance of Formulating a Research Problem (Contd.)</vt:lpstr>
      <vt:lpstr>Importance of Formulating a Research Problem (Contd.)</vt:lpstr>
      <vt:lpstr>Sources of Research Problem</vt:lpstr>
      <vt:lpstr>Sources of Research Problem (Contd.)</vt:lpstr>
      <vt:lpstr>Sources of Research Problem (Contd.)</vt:lpstr>
      <vt:lpstr>Considerations in selecting a Research Problem</vt:lpstr>
      <vt:lpstr>Considerations in selecting a Research Problem (Contd.)</vt:lpstr>
      <vt:lpstr>Considerations in selecting a Research Problem (Contd.)</vt:lpstr>
      <vt:lpstr>Considerations in selecting a Research Problem (Contd.)</vt:lpstr>
      <vt:lpstr>Considerations in selecting a Research Problem (Contd.)</vt:lpstr>
      <vt:lpstr>Considerations in selecting a Research Problem (Contd.)</vt:lpstr>
      <vt:lpstr>Considerations in selecting a Research Problem (Contd.)</vt:lpstr>
      <vt:lpstr>Steps in Formulation of Research Problem</vt:lpstr>
      <vt:lpstr>Steps in Formulation of Research Problem (Contd.)</vt:lpstr>
      <vt:lpstr>Steps in Formulation of Research Problem (Contd.)</vt:lpstr>
      <vt:lpstr>Steps in Formulation of Research Problem (Contd.)</vt:lpstr>
      <vt:lpstr>Steps in Formulation of Research Problem (Contd.)</vt:lpstr>
      <vt:lpstr>Steps in Formulation of Research Problem (Contd.)</vt:lpstr>
      <vt:lpstr>Steps in Formulation of Research Problem (Contd.)</vt:lpstr>
      <vt:lpstr>Steps in Formulation of Research Problem (Contd.)</vt:lpstr>
      <vt:lpstr>The Formulation of Objectives</vt:lpstr>
      <vt:lpstr>The Formulation of Objectives (Contd.)</vt:lpstr>
      <vt:lpstr>Establishing Operational Definitions</vt:lpstr>
      <vt:lpstr>Establishing Operational Definitions (Contd.)</vt:lpstr>
      <vt:lpstr>Establishing Operational Definitions (Contd.)</vt:lpstr>
      <vt:lpstr>Framing of HYPOTHESIS</vt:lpstr>
      <vt:lpstr>Framing of HYPOTHESIS (Contd.)</vt:lpstr>
      <vt:lpstr>Framing of HYPOTHESIS (Contd.)</vt:lpstr>
      <vt:lpstr>Framing of HYPOTHESIS (Contd.)</vt:lpstr>
      <vt:lpstr>Framing of HYPOTHESIS (Contd.)</vt:lpstr>
      <vt:lpstr>Characteristics of Hypothesis</vt:lpstr>
      <vt:lpstr>Cycle of a Hypothesis</vt:lpstr>
      <vt:lpstr>Functions of a Hypothesis</vt:lpstr>
      <vt:lpstr>Characteristics of Hypothesis</vt:lpstr>
      <vt:lpstr>Summary of today’s Lecture</vt:lpstr>
      <vt:lpstr>Summary of today’s Lecture (Contd.)</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Osman</dc:creator>
  <cp:lastModifiedBy>NTS</cp:lastModifiedBy>
  <cp:revision>22</cp:revision>
  <dcterms:created xsi:type="dcterms:W3CDTF">2013-06-19T03:17:50Z</dcterms:created>
  <dcterms:modified xsi:type="dcterms:W3CDTF">2013-06-19T08:45:28Z</dcterms:modified>
</cp:coreProperties>
</file>