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288" r:id="rId2"/>
    <p:sldId id="286" r:id="rId3"/>
    <p:sldId id="287" r:id="rId4"/>
    <p:sldId id="289" r:id="rId5"/>
    <p:sldId id="290" r:id="rId6"/>
    <p:sldId id="291" r:id="rId7"/>
    <p:sldId id="292" r:id="rId8"/>
    <p:sldId id="293"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D37B1B-D31D-42CC-8963-CC3167E49573}" type="datetimeFigureOut">
              <a:rPr lang="en-US" smtClean="0"/>
              <a:pPr/>
              <a:t>7/19/2013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50F180-FDA9-4A74-8FFE-201BE9D50974}" type="slidenum">
              <a:rPr lang="en-US" smtClean="0"/>
              <a:pPr/>
              <a:t>‹#›</a:t>
            </a:fld>
            <a:endParaRPr lang="en-US"/>
          </a:p>
        </p:txBody>
      </p:sp>
    </p:spTree>
    <p:extLst>
      <p:ext uri="{BB962C8B-B14F-4D97-AF65-F5344CB8AC3E}">
        <p14:creationId xmlns:p14="http://schemas.microsoft.com/office/powerpoint/2010/main" xmlns="" val="39390808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3A775C-E307-4A7C-8C45-8C2365621E57}" type="datetime1">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514445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32B2B9-74A9-46B8-ACA7-0D193611E3DE}" type="datetime1">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2912746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5EF0AD-94D6-48EE-9ECF-9437EF9475D9}" type="datetime1">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2689353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C80F92B-4AEC-4C76-AC2B-F6C2A6CA57B6}" type="datetime1">
              <a:rPr lang="en-US" smtClean="0"/>
              <a:pPr/>
              <a:t>7/19/2013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2388248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9C0C17-60AA-475A-9254-3370264DD4C4}" type="datetime1">
              <a:rPr lang="en-US" smtClean="0"/>
              <a:pPr/>
              <a:t>7/19/2013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274349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558DEC-EF12-4C09-88DB-752F1A855781}" type="datetime1">
              <a:rPr lang="en-US" smtClean="0"/>
              <a:pPr/>
              <a:t>7/19/2013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2332584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CB19EC-97B7-4638-9700-8B14293DEE56}" type="datetime1">
              <a:rPr lang="en-US" smtClean="0"/>
              <a:pPr/>
              <a:t>7/19/2013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3649239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55313A-5395-4558-B4C3-1052FEF0CC84}" type="datetime1">
              <a:rPr lang="en-US" smtClean="0"/>
              <a:pPr/>
              <a:t>7/19/2013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945000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8C9429-51CA-4056-9BA8-3097B22E36B2}" type="datetime1">
              <a:rPr lang="en-US" smtClean="0"/>
              <a:pPr/>
              <a:t>7/19/2013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488279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C461FF-008D-45F4-AE16-0F424DEA4E2F}" type="datetime1">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38536672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CFE78A-C5CF-42A8-89EB-BC961E18854C}" type="datetime1">
              <a:rPr lang="en-US" smtClean="0"/>
              <a:pPr/>
              <a:t>7/19/2013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36745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F08E25-5CF5-4815-9641-6A52D5D9822E}" type="datetime1">
              <a:rPr lang="en-US" smtClean="0"/>
              <a:pPr/>
              <a:t>7/19/2013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9006AB-EDAE-4F93-B883-8987F07FBB01}" type="slidenum">
              <a:rPr lang="en-US" smtClean="0"/>
              <a:pPr/>
              <a:t>‹#›</a:t>
            </a:fld>
            <a:endParaRPr lang="en-US"/>
          </a:p>
        </p:txBody>
      </p:sp>
    </p:spTree>
    <p:extLst>
      <p:ext uri="{BB962C8B-B14F-4D97-AF65-F5344CB8AC3E}">
        <p14:creationId xmlns:p14="http://schemas.microsoft.com/office/powerpoint/2010/main" xmlns="" val="29799348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29</a:t>
            </a:r>
            <a:endParaRPr lang="en-US" sz="2400" b="1" dirty="0"/>
          </a:p>
        </p:txBody>
      </p:sp>
    </p:spTree>
    <p:extLst>
      <p:ext uri="{BB962C8B-B14F-4D97-AF65-F5344CB8AC3E}">
        <p14:creationId xmlns:p14="http://schemas.microsoft.com/office/powerpoint/2010/main" xmlns="" val="35168159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pPr>
              <a:defRPr/>
            </a:pPr>
            <a:r>
              <a:rPr lang="en-US" altLang="ja-JP" sz="2400" dirty="0">
                <a:latin typeface="Arial" charset="0"/>
              </a:rPr>
              <a:t>Introduction to SPSS</a:t>
            </a:r>
          </a:p>
          <a:p>
            <a:pPr>
              <a:defRPr/>
            </a:pPr>
            <a:r>
              <a:rPr lang="en-US" altLang="ja-JP" sz="2400" dirty="0">
                <a:latin typeface="Arial" charset="0"/>
              </a:rPr>
              <a:t>The Four Windows:</a:t>
            </a:r>
            <a:endParaRPr lang="en-US" altLang="ja-JP" sz="2400" b="1" dirty="0">
              <a:latin typeface="Arial" charset="0"/>
            </a:endParaRPr>
          </a:p>
          <a:p>
            <a:pPr marL="971550" lvl="1" indent="-514350">
              <a:buFont typeface="+mj-lt"/>
              <a:buAutoNum type="arabicPeriod"/>
              <a:defRPr/>
            </a:pPr>
            <a:r>
              <a:rPr lang="en-US" altLang="ja-JP" sz="2400" dirty="0">
                <a:latin typeface="Arial" charset="0"/>
              </a:rPr>
              <a:t>Data editor</a:t>
            </a:r>
          </a:p>
          <a:p>
            <a:pPr marL="971550" lvl="1" indent="-514350">
              <a:buFont typeface="+mj-lt"/>
              <a:buAutoNum type="arabicPeriod"/>
              <a:defRPr/>
            </a:pPr>
            <a:r>
              <a:rPr lang="en-US" altLang="ja-JP" sz="2400" dirty="0">
                <a:latin typeface="Arial" charset="0"/>
              </a:rPr>
              <a:t>Output viewer</a:t>
            </a:r>
          </a:p>
          <a:p>
            <a:pPr marL="971550" lvl="1" indent="-514350">
              <a:buFont typeface="+mj-lt"/>
              <a:buAutoNum type="arabicPeriod"/>
              <a:defRPr/>
            </a:pPr>
            <a:r>
              <a:rPr lang="en-US" altLang="ja-JP" sz="2400" dirty="0">
                <a:latin typeface="Arial" charset="0"/>
              </a:rPr>
              <a:t>Syntax editor</a:t>
            </a:r>
          </a:p>
          <a:p>
            <a:pPr marL="971550" lvl="1" indent="-514350">
              <a:buFont typeface="+mj-lt"/>
              <a:buAutoNum type="arabicPeriod"/>
              <a:defRPr/>
            </a:pPr>
            <a:r>
              <a:rPr lang="en-US" altLang="ja-JP" sz="2400" dirty="0">
                <a:latin typeface="Arial" charset="0"/>
              </a:rPr>
              <a:t>Script window</a:t>
            </a:r>
          </a:p>
          <a:p>
            <a:pPr marL="514350" indent="-457200">
              <a:defRPr/>
            </a:pPr>
            <a:r>
              <a:rPr lang="en-US" sz="2400" dirty="0">
                <a:latin typeface="Arial" charset="0"/>
                <a:ea typeface="ＭＳ Ｐゴシック" charset="-128"/>
              </a:rPr>
              <a:t>Examples and Practice sets</a:t>
            </a:r>
            <a:endParaRPr lang="en-US" sz="2400" dirty="0"/>
          </a:p>
          <a:p>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a:t>
            </a:fld>
            <a:endParaRPr lang="en-US"/>
          </a:p>
        </p:txBody>
      </p:sp>
    </p:spTree>
    <p:extLst>
      <p:ext uri="{BB962C8B-B14F-4D97-AF65-F5344CB8AC3E}">
        <p14:creationId xmlns:p14="http://schemas.microsoft.com/office/powerpoint/2010/main" xmlns="" val="4065129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 Practice</a:t>
            </a:r>
            <a:endParaRPr lang="en-US" dirty="0"/>
          </a:p>
        </p:txBody>
      </p:sp>
      <p:sp>
        <p:nvSpPr>
          <p:cNvPr id="3" name="Content Placeholder 2"/>
          <p:cNvSpPr>
            <a:spLocks noGrp="1"/>
          </p:cNvSpPr>
          <p:nvPr>
            <p:ph idx="1"/>
          </p:nvPr>
        </p:nvSpPr>
        <p:spPr/>
        <p:txBody>
          <a:bodyPr/>
          <a:lstStyle/>
          <a:p>
            <a:r>
              <a:rPr lang="en-US" dirty="0" smtClean="0"/>
              <a:t>Descriptive statistics</a:t>
            </a:r>
          </a:p>
          <a:p>
            <a:r>
              <a:rPr lang="en-US" dirty="0" smtClean="0"/>
              <a:t>Correlation</a:t>
            </a:r>
          </a:p>
          <a:p>
            <a:r>
              <a:rPr lang="en-US" dirty="0" smtClean="0"/>
              <a:t>T test (paired , unpaired)</a:t>
            </a:r>
          </a:p>
          <a:p>
            <a:r>
              <a:rPr lang="en-US" dirty="0" err="1" smtClean="0"/>
              <a:t>Annova</a:t>
            </a:r>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3</a:t>
            </a:fld>
            <a:endParaRPr lang="en-US"/>
          </a:p>
        </p:txBody>
      </p:sp>
    </p:spTree>
    <p:extLst>
      <p:ext uri="{BB962C8B-B14F-4D97-AF65-F5344CB8AC3E}">
        <p14:creationId xmlns:p14="http://schemas.microsoft.com/office/powerpoint/2010/main" xmlns="" val="9212903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4</a:t>
            </a:fld>
            <a:endParaRPr lang="en-U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42712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5</a:t>
            </a:fld>
            <a:endParaRPr lang="en-US"/>
          </a:p>
        </p:txBody>
      </p:sp>
      <p:pic>
        <p:nvPicPr>
          <p:cNvPr id="3" name="Picture 2" descr="C:\Users\Usman\Desktop\lecture 27\Capture3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33563" y="581025"/>
            <a:ext cx="5476875" cy="56959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624010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6</a:t>
            </a:fld>
            <a:endParaRPr lang="en-US"/>
          </a:p>
        </p:txBody>
      </p:sp>
      <p:pic>
        <p:nvPicPr>
          <p:cNvPr id="3" name="Picture 2" descr="C:\Users\Usman\Desktop\lecture 27\Capture3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067799" cy="678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272147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7</a:t>
            </a:fld>
            <a:endParaRPr lang="en-US"/>
          </a:p>
        </p:txBody>
      </p:sp>
      <p:pic>
        <p:nvPicPr>
          <p:cNvPr id="3" name="Picture 2" descr="C:\Users\Usman\Desktop\lecture 27\Capture3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 y="0"/>
            <a:ext cx="9229725"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900316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8</a:t>
            </a:fld>
            <a:endParaRPr lang="en-US"/>
          </a:p>
        </p:txBody>
      </p:sp>
      <p:pic>
        <p:nvPicPr>
          <p:cNvPr id="3" name="Picture 2" descr="C:\Users\Usman\Desktop\lecture 27\Capture54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514811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Report Writing</a:t>
            </a:r>
            <a:endParaRPr lang="en-US" dirty="0"/>
          </a:p>
        </p:txBody>
      </p:sp>
      <p:sp>
        <p:nvSpPr>
          <p:cNvPr id="3" name="Content Placeholder 2"/>
          <p:cNvSpPr>
            <a:spLocks noGrp="1"/>
          </p:cNvSpPr>
          <p:nvPr>
            <p:ph idx="1"/>
          </p:nvPr>
        </p:nvSpPr>
        <p:spPr/>
        <p:txBody>
          <a:bodyPr/>
          <a:lstStyle/>
          <a:p>
            <a:r>
              <a:rPr lang="en-US" dirty="0" smtClean="0"/>
              <a:t>Research report vary in scope and treatment.</a:t>
            </a:r>
          </a:p>
          <a:p>
            <a:r>
              <a:rPr lang="en-US" dirty="0" smtClean="0"/>
              <a:t>Each university might set its own format and style of thesis writing for its research students.</a:t>
            </a:r>
          </a:p>
          <a:p>
            <a:r>
              <a:rPr lang="en-US" dirty="0" smtClean="0"/>
              <a:t>The funding organizations supporting research may demand a certain way of reporting.</a:t>
            </a:r>
          </a:p>
          <a:p>
            <a:r>
              <a:rPr lang="en-US" dirty="0" smtClean="0"/>
              <a:t>The editorial board of each research journal may lay down guidelines for research papers published by them.</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9</a:t>
            </a:fld>
            <a:endParaRPr lang="en-US"/>
          </a:p>
        </p:txBody>
      </p:sp>
    </p:spTree>
    <p:extLst>
      <p:ext uri="{BB962C8B-B14F-4D97-AF65-F5344CB8AC3E}">
        <p14:creationId xmlns:p14="http://schemas.microsoft.com/office/powerpoint/2010/main" xmlns="" val="32177110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While there may be minor changes in these, their main intention is to enable the researcher to communicate his ideas and results efficiently to the readers.</a:t>
            </a:r>
          </a:p>
          <a:p>
            <a:r>
              <a:rPr lang="en-US" dirty="0" smtClean="0"/>
              <a:t>In order to achieve efficient communication there are certain conventions followed in form and style.</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10</a:t>
            </a:fld>
            <a:endParaRPr lang="en-US"/>
          </a:p>
        </p:txBody>
      </p:sp>
    </p:spTree>
    <p:extLst>
      <p:ext uri="{BB962C8B-B14F-4D97-AF65-F5344CB8AC3E}">
        <p14:creationId xmlns:p14="http://schemas.microsoft.com/office/powerpoint/2010/main" xmlns="" val="39222804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Research Reports</a:t>
            </a:r>
            <a:endParaRPr lang="en-US" dirty="0"/>
          </a:p>
        </p:txBody>
      </p:sp>
      <p:sp>
        <p:nvSpPr>
          <p:cNvPr id="3" name="Content Placeholder 2"/>
          <p:cNvSpPr>
            <a:spLocks noGrp="1"/>
          </p:cNvSpPr>
          <p:nvPr>
            <p:ph idx="1"/>
          </p:nvPr>
        </p:nvSpPr>
        <p:spPr/>
        <p:txBody>
          <a:bodyPr/>
          <a:lstStyle/>
          <a:p>
            <a:r>
              <a:rPr lang="en-US" dirty="0" smtClean="0"/>
              <a:t>The broad classifications are;</a:t>
            </a:r>
          </a:p>
          <a:p>
            <a:pPr lvl="1"/>
            <a:r>
              <a:rPr lang="en-US" dirty="0" smtClean="0"/>
              <a:t>Dissertations</a:t>
            </a:r>
          </a:p>
          <a:p>
            <a:pPr lvl="1"/>
            <a:r>
              <a:rPr lang="en-US" dirty="0" smtClean="0"/>
              <a:t>Research reports to sponsors</a:t>
            </a:r>
          </a:p>
          <a:p>
            <a:pPr lvl="1"/>
            <a:r>
              <a:rPr lang="en-US" dirty="0" smtClean="0"/>
              <a:t>Research journal publications</a:t>
            </a:r>
          </a:p>
          <a:p>
            <a:pPr lvl="1"/>
            <a:r>
              <a:rPr lang="en-US" dirty="0" smtClean="0"/>
              <a:t>Contract research reports</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11</a:t>
            </a:fld>
            <a:endParaRPr lang="en-US"/>
          </a:p>
        </p:txBody>
      </p:sp>
    </p:spTree>
    <p:extLst>
      <p:ext uri="{BB962C8B-B14F-4D97-AF65-F5344CB8AC3E}">
        <p14:creationId xmlns:p14="http://schemas.microsoft.com/office/powerpoint/2010/main" xmlns="" val="3251745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issues of reporting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purpose of the report;</a:t>
            </a:r>
          </a:p>
          <a:p>
            <a:pPr lvl="1"/>
            <a:r>
              <a:rPr lang="en-US" dirty="0" smtClean="0"/>
              <a:t>What is being communicated </a:t>
            </a:r>
            <a:r>
              <a:rPr lang="en-US" dirty="0"/>
              <a:t>m</a:t>
            </a:r>
            <a:r>
              <a:rPr lang="en-US" dirty="0" smtClean="0"/>
              <a:t>ust be well understood.</a:t>
            </a:r>
          </a:p>
          <a:p>
            <a:r>
              <a:rPr lang="en-US" dirty="0" smtClean="0"/>
              <a:t>To whom is the report addressed;</a:t>
            </a:r>
          </a:p>
          <a:p>
            <a:pPr lvl="1"/>
            <a:r>
              <a:rPr lang="en-US" dirty="0" smtClean="0"/>
              <a:t>The answer to this question will help understanding the background, the needs, and the view points of the reader.</a:t>
            </a:r>
          </a:p>
          <a:p>
            <a:pPr lvl="1"/>
            <a:r>
              <a:rPr lang="en-US" dirty="0" smtClean="0"/>
              <a:t>The report can then be fashioned suitably in a proper style, with adequate elaborations, emphasizing the uses which the reader will be </a:t>
            </a:r>
            <a:r>
              <a:rPr lang="en-US" dirty="0"/>
              <a:t>m</a:t>
            </a:r>
            <a:r>
              <a:rPr lang="en-US" dirty="0" smtClean="0"/>
              <a:t>ost interested in.</a:t>
            </a:r>
          </a:p>
          <a:p>
            <a:r>
              <a:rPr lang="en-US" dirty="0" smtClean="0"/>
              <a:t>Time available for developing the report;</a:t>
            </a:r>
          </a:p>
          <a:p>
            <a:pPr lvl="1"/>
            <a:r>
              <a:rPr lang="en-US" dirty="0" smtClean="0"/>
              <a:t>Scope and detail will then be defined accordingly.</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12</a:t>
            </a:fld>
            <a:endParaRPr lang="en-US"/>
          </a:p>
        </p:txBody>
      </p:sp>
    </p:spTree>
    <p:extLst>
      <p:ext uri="{BB962C8B-B14F-4D97-AF65-F5344CB8AC3E}">
        <p14:creationId xmlns:p14="http://schemas.microsoft.com/office/powerpoint/2010/main" xmlns="" val="2666407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Report Writing</a:t>
            </a:r>
            <a:endParaRPr lang="en-US" dirty="0"/>
          </a:p>
        </p:txBody>
      </p:sp>
      <p:sp>
        <p:nvSpPr>
          <p:cNvPr id="3" name="Content Placeholder 2"/>
          <p:cNvSpPr>
            <a:spLocks noGrp="1"/>
          </p:cNvSpPr>
          <p:nvPr>
            <p:ph idx="1"/>
          </p:nvPr>
        </p:nvSpPr>
        <p:spPr/>
        <p:txBody>
          <a:bodyPr/>
          <a:lstStyle/>
          <a:p>
            <a:r>
              <a:rPr lang="en-US" dirty="0" smtClean="0"/>
              <a:t>There are fifteen principles which will be helpful in developing a thesis. They relate to;</a:t>
            </a:r>
          </a:p>
          <a:p>
            <a:pPr lvl="1"/>
            <a:r>
              <a:rPr lang="en-US" dirty="0" smtClean="0"/>
              <a:t>Consistency, Connectivity, Indentation, Highlighting, Openness, Clarity, Ordering, Self sufficiency, Synthesis and Analysis.</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13</a:t>
            </a:fld>
            <a:endParaRPr lang="en-US"/>
          </a:p>
        </p:txBody>
      </p:sp>
    </p:spTree>
    <p:extLst>
      <p:ext uri="{BB962C8B-B14F-4D97-AF65-F5344CB8AC3E}">
        <p14:creationId xmlns:p14="http://schemas.microsoft.com/office/powerpoint/2010/main" xmlns="" val="40876490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Consistency</a:t>
            </a:r>
            <a:endParaRPr lang="en-US" dirty="0"/>
          </a:p>
        </p:txBody>
      </p:sp>
      <p:sp>
        <p:nvSpPr>
          <p:cNvPr id="3" name="Content Placeholder 2"/>
          <p:cNvSpPr>
            <a:spLocks noGrp="1"/>
          </p:cNvSpPr>
          <p:nvPr>
            <p:ph idx="1"/>
          </p:nvPr>
        </p:nvSpPr>
        <p:spPr/>
        <p:txBody>
          <a:bodyPr>
            <a:normAutofit lnSpcReduction="10000"/>
          </a:bodyPr>
          <a:lstStyle/>
          <a:p>
            <a:r>
              <a:rPr lang="en-US" dirty="0" smtClean="0"/>
              <a:t>There should be consistency;</a:t>
            </a:r>
          </a:p>
          <a:p>
            <a:pPr lvl="1"/>
            <a:r>
              <a:rPr lang="en-US" dirty="0" smtClean="0"/>
              <a:t>In the objective of the research stated, in the introduction, results obtained and conclusions drawn.</a:t>
            </a:r>
          </a:p>
          <a:p>
            <a:pPr lvl="1"/>
            <a:r>
              <a:rPr lang="en-US" dirty="0" smtClean="0"/>
              <a:t>In the location, typing, and format of captions for the tables and figures</a:t>
            </a:r>
          </a:p>
          <a:p>
            <a:pPr lvl="1"/>
            <a:r>
              <a:rPr lang="en-US" dirty="0" smtClean="0"/>
              <a:t>In the referencing format employed in the text</a:t>
            </a:r>
          </a:p>
          <a:p>
            <a:pPr lvl="1"/>
            <a:r>
              <a:rPr lang="en-US" dirty="0" smtClean="0"/>
              <a:t>In the structure of each reference under books, reports and journals, in bibliography</a:t>
            </a:r>
          </a:p>
          <a:p>
            <a:pPr lvl="1"/>
            <a:r>
              <a:rPr lang="en-US" dirty="0" smtClean="0"/>
              <a:t>The indentation used in each chapter.</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14</a:t>
            </a:fld>
            <a:endParaRPr lang="en-US"/>
          </a:p>
        </p:txBody>
      </p:sp>
    </p:spTree>
    <p:extLst>
      <p:ext uri="{BB962C8B-B14F-4D97-AF65-F5344CB8AC3E}">
        <p14:creationId xmlns:p14="http://schemas.microsoft.com/office/powerpoint/2010/main" xmlns="" val="21765793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Connectivity</a:t>
            </a:r>
            <a:endParaRPr lang="en-US" dirty="0"/>
          </a:p>
        </p:txBody>
      </p:sp>
      <p:sp>
        <p:nvSpPr>
          <p:cNvPr id="3" name="Content Placeholder 2"/>
          <p:cNvSpPr>
            <a:spLocks noGrp="1"/>
          </p:cNvSpPr>
          <p:nvPr>
            <p:ph idx="1"/>
          </p:nvPr>
        </p:nvSpPr>
        <p:spPr/>
        <p:txBody>
          <a:bodyPr/>
          <a:lstStyle/>
          <a:p>
            <a:r>
              <a:rPr lang="en-US" dirty="0" smtClean="0"/>
              <a:t>The text of the report should not have abrupt beginnings and endings.</a:t>
            </a:r>
          </a:p>
          <a:p>
            <a:r>
              <a:rPr lang="en-US" dirty="0" smtClean="0"/>
              <a:t>Section to section and chapter to chapter transition should be logical.</a:t>
            </a:r>
          </a:p>
          <a:p>
            <a:r>
              <a:rPr lang="en-US" dirty="0" smtClean="0"/>
              <a:t>Linking sentences have to be developed.</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15</a:t>
            </a:fld>
            <a:endParaRPr lang="en-US"/>
          </a:p>
        </p:txBody>
      </p:sp>
    </p:spTree>
    <p:extLst>
      <p:ext uri="{BB962C8B-B14F-4D97-AF65-F5344CB8AC3E}">
        <p14:creationId xmlns:p14="http://schemas.microsoft.com/office/powerpoint/2010/main" xmlns="" val="16388408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Indentation</a:t>
            </a:r>
            <a:endParaRPr lang="en-US" dirty="0"/>
          </a:p>
        </p:txBody>
      </p:sp>
      <p:sp>
        <p:nvSpPr>
          <p:cNvPr id="3" name="Content Placeholder 2"/>
          <p:cNvSpPr>
            <a:spLocks noGrp="1"/>
          </p:cNvSpPr>
          <p:nvPr>
            <p:ph idx="1"/>
          </p:nvPr>
        </p:nvSpPr>
        <p:spPr/>
        <p:txBody>
          <a:bodyPr/>
          <a:lstStyle/>
          <a:p>
            <a:r>
              <a:rPr lang="en-US" dirty="0" smtClean="0"/>
              <a:t>The report should be indented or cut into meaningful chapters and sections depending upon the structure and content of the various aspects of presentation.</a:t>
            </a:r>
          </a:p>
          <a:p>
            <a:r>
              <a:rPr lang="en-US" dirty="0" smtClean="0"/>
              <a:t>This will help in writing the report in a modular way.</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16</a:t>
            </a:fld>
            <a:endParaRPr lang="en-US"/>
          </a:p>
        </p:txBody>
      </p:sp>
    </p:spTree>
    <p:extLst>
      <p:ext uri="{BB962C8B-B14F-4D97-AF65-F5344CB8AC3E}">
        <p14:creationId xmlns:p14="http://schemas.microsoft.com/office/powerpoint/2010/main" xmlns="" val="3942178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Continuity</a:t>
            </a:r>
            <a:endParaRPr lang="en-US" dirty="0"/>
          </a:p>
        </p:txBody>
      </p:sp>
      <p:sp>
        <p:nvSpPr>
          <p:cNvPr id="3" name="Content Placeholder 2"/>
          <p:cNvSpPr>
            <a:spLocks noGrp="1"/>
          </p:cNvSpPr>
          <p:nvPr>
            <p:ph idx="1"/>
          </p:nvPr>
        </p:nvSpPr>
        <p:spPr/>
        <p:txBody>
          <a:bodyPr/>
          <a:lstStyle/>
          <a:p>
            <a:r>
              <a:rPr lang="en-US" dirty="0" smtClean="0"/>
              <a:t>The flow of the thoughts and ideas in each section (or sub-section or paragraphs if necessary) should be carefully maintained so that it becomes one continuous coherent bit of presentation, suitably linked to the next.</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17</a:t>
            </a:fld>
            <a:endParaRPr lang="en-US"/>
          </a:p>
        </p:txBody>
      </p:sp>
    </p:spTree>
    <p:extLst>
      <p:ext uri="{BB962C8B-B14F-4D97-AF65-F5344CB8AC3E}">
        <p14:creationId xmlns:p14="http://schemas.microsoft.com/office/powerpoint/2010/main" xmlns="" val="26208964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Highlighting</a:t>
            </a:r>
            <a:endParaRPr lang="en-US" dirty="0"/>
          </a:p>
        </p:txBody>
      </p:sp>
      <p:sp>
        <p:nvSpPr>
          <p:cNvPr id="3" name="Content Placeholder 2"/>
          <p:cNvSpPr>
            <a:spLocks noGrp="1"/>
          </p:cNvSpPr>
          <p:nvPr>
            <p:ph idx="1"/>
          </p:nvPr>
        </p:nvSpPr>
        <p:spPr/>
        <p:txBody>
          <a:bodyPr/>
          <a:lstStyle/>
          <a:p>
            <a:r>
              <a:rPr lang="en-US" dirty="0" smtClean="0"/>
              <a:t>It is necessary for the researchers to emphasize and highlight the major aspects or points that are significant in his/her work.</a:t>
            </a:r>
          </a:p>
          <a:p>
            <a:r>
              <a:rPr lang="en-US" dirty="0" smtClean="0"/>
              <a:t>This gives a proper perspective to researcher’s work</a:t>
            </a:r>
          </a:p>
          <a:p>
            <a:r>
              <a:rPr lang="en-US" dirty="0" smtClean="0"/>
              <a:t>The most important objective should be dwelt upon in greater detail, likewise the most important result.</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18</a:t>
            </a:fld>
            <a:endParaRPr lang="en-US"/>
          </a:p>
        </p:txBody>
      </p:sp>
    </p:spTree>
    <p:extLst>
      <p:ext uri="{BB962C8B-B14F-4D97-AF65-F5344CB8AC3E}">
        <p14:creationId xmlns:p14="http://schemas.microsoft.com/office/powerpoint/2010/main" xmlns="" val="36432442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Openness</a:t>
            </a:r>
            <a:endParaRPr lang="en-US" dirty="0"/>
          </a:p>
        </p:txBody>
      </p:sp>
      <p:sp>
        <p:nvSpPr>
          <p:cNvPr id="3" name="Content Placeholder 2"/>
          <p:cNvSpPr>
            <a:spLocks noGrp="1"/>
          </p:cNvSpPr>
          <p:nvPr>
            <p:ph idx="1"/>
          </p:nvPr>
        </p:nvSpPr>
        <p:spPr/>
        <p:txBody>
          <a:bodyPr>
            <a:normAutofit lnSpcReduction="10000"/>
          </a:bodyPr>
          <a:lstStyle/>
          <a:p>
            <a:r>
              <a:rPr lang="en-US" dirty="0" smtClean="0"/>
              <a:t>Every research has limitations and errors.</a:t>
            </a:r>
          </a:p>
          <a:p>
            <a:r>
              <a:rPr lang="en-US" dirty="0" smtClean="0"/>
              <a:t>A tacit appreciation of this is a frank and open approach to putting down the errors and limitation in data, in method and even in the tools used.</a:t>
            </a:r>
          </a:p>
          <a:p>
            <a:r>
              <a:rPr lang="en-US" dirty="0" smtClean="0"/>
              <a:t>Inadequacies of sample size and tentativeness or weakness of results should also be stated.</a:t>
            </a:r>
          </a:p>
          <a:p>
            <a:r>
              <a:rPr lang="en-US" dirty="0" smtClean="0"/>
              <a:t>Defending these is one thing in science, but deliberately obliterating them is another.</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19</a:t>
            </a:fld>
            <a:endParaRPr lang="en-US"/>
          </a:p>
        </p:txBody>
      </p:sp>
    </p:spTree>
    <p:extLst>
      <p:ext uri="{BB962C8B-B14F-4D97-AF65-F5344CB8AC3E}">
        <p14:creationId xmlns:p14="http://schemas.microsoft.com/office/powerpoint/2010/main" xmlns="" val="38689960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Clarity</a:t>
            </a:r>
            <a:endParaRPr lang="en-US" dirty="0"/>
          </a:p>
        </p:txBody>
      </p:sp>
      <p:sp>
        <p:nvSpPr>
          <p:cNvPr id="3" name="Content Placeholder 2"/>
          <p:cNvSpPr>
            <a:spLocks noGrp="1"/>
          </p:cNvSpPr>
          <p:nvPr>
            <p:ph idx="1"/>
          </p:nvPr>
        </p:nvSpPr>
        <p:spPr/>
        <p:txBody>
          <a:bodyPr/>
          <a:lstStyle/>
          <a:p>
            <a:r>
              <a:rPr lang="en-US" dirty="0" smtClean="0"/>
              <a:t>In a report, the researcher is trying to communicate, and not to impress or confuse the manger or reader.</a:t>
            </a:r>
          </a:p>
          <a:p>
            <a:r>
              <a:rPr lang="en-US" dirty="0" smtClean="0"/>
              <a:t>Simple language, concise and direct statements should be used.</a:t>
            </a:r>
          </a:p>
          <a:p>
            <a:r>
              <a:rPr lang="en-US" dirty="0" smtClean="0"/>
              <a:t>Ambiguous words, phrases, and sentences should be avoided.</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20</a:t>
            </a:fld>
            <a:endParaRPr lang="en-US"/>
          </a:p>
        </p:txBody>
      </p:sp>
    </p:spTree>
    <p:extLst>
      <p:ext uri="{BB962C8B-B14F-4D97-AF65-F5344CB8AC3E}">
        <p14:creationId xmlns:p14="http://schemas.microsoft.com/office/powerpoint/2010/main" xmlns="" val="31646323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 Asserting</a:t>
            </a:r>
            <a:endParaRPr lang="en-US" dirty="0"/>
          </a:p>
        </p:txBody>
      </p:sp>
      <p:sp>
        <p:nvSpPr>
          <p:cNvPr id="3" name="Content Placeholder 2"/>
          <p:cNvSpPr>
            <a:spLocks noGrp="1"/>
          </p:cNvSpPr>
          <p:nvPr>
            <p:ph idx="1"/>
          </p:nvPr>
        </p:nvSpPr>
        <p:spPr/>
        <p:txBody>
          <a:bodyPr/>
          <a:lstStyle/>
          <a:p>
            <a:r>
              <a:rPr lang="en-US" dirty="0" smtClean="0"/>
              <a:t>When assertions are made, particularly when they are strong, the researcher should enunciate the support of earlier research for such assertions or of the facts obtained and of the analysis made in the research work.</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21</a:t>
            </a:fld>
            <a:endParaRPr lang="en-US"/>
          </a:p>
        </p:txBody>
      </p:sp>
    </p:spTree>
    <p:extLst>
      <p:ext uri="{BB962C8B-B14F-4D97-AF65-F5344CB8AC3E}">
        <p14:creationId xmlns:p14="http://schemas.microsoft.com/office/powerpoint/2010/main" xmlns="" val="16012102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 Ordering</a:t>
            </a:r>
            <a:endParaRPr lang="en-US" dirty="0"/>
          </a:p>
        </p:txBody>
      </p:sp>
      <p:sp>
        <p:nvSpPr>
          <p:cNvPr id="3" name="Content Placeholder 2"/>
          <p:cNvSpPr>
            <a:spLocks noGrp="1"/>
          </p:cNvSpPr>
          <p:nvPr>
            <p:ph idx="1"/>
          </p:nvPr>
        </p:nvSpPr>
        <p:spPr/>
        <p:txBody>
          <a:bodyPr/>
          <a:lstStyle/>
          <a:p>
            <a:r>
              <a:rPr lang="en-US" dirty="0" smtClean="0"/>
              <a:t>When discussing objectives, variables and results, it is necessary that different objectives, variables and results are ordered in the same way even if they are chronologically different (in the sense of the students discovering them).</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22</a:t>
            </a:fld>
            <a:endParaRPr lang="en-US"/>
          </a:p>
        </p:txBody>
      </p:sp>
    </p:spTree>
    <p:extLst>
      <p:ext uri="{BB962C8B-B14F-4D97-AF65-F5344CB8AC3E}">
        <p14:creationId xmlns:p14="http://schemas.microsoft.com/office/powerpoint/2010/main" xmlns="" val="34552413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Compatibility</a:t>
            </a:r>
            <a:endParaRPr lang="en-US" dirty="0"/>
          </a:p>
        </p:txBody>
      </p:sp>
      <p:sp>
        <p:nvSpPr>
          <p:cNvPr id="3" name="Content Placeholder 2"/>
          <p:cNvSpPr>
            <a:spLocks noGrp="1"/>
          </p:cNvSpPr>
          <p:nvPr>
            <p:ph idx="1"/>
          </p:nvPr>
        </p:nvSpPr>
        <p:spPr/>
        <p:txBody>
          <a:bodyPr/>
          <a:lstStyle/>
          <a:p>
            <a:r>
              <a:rPr lang="en-US" dirty="0" smtClean="0"/>
              <a:t>When discussing results and presenting conclusions, it is essential that the results are confided to the data or what the technique can give.</a:t>
            </a:r>
          </a:p>
          <a:p>
            <a:r>
              <a:rPr lang="en-US" dirty="0" smtClean="0"/>
              <a:t>In other words, conclusions and inferences must be compatible with the data and technique of analysis, and must not transgress them.</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23</a:t>
            </a:fld>
            <a:endParaRPr lang="en-US"/>
          </a:p>
        </p:txBody>
      </p:sp>
    </p:spTree>
    <p:extLst>
      <p:ext uri="{BB962C8B-B14F-4D97-AF65-F5344CB8AC3E}">
        <p14:creationId xmlns:p14="http://schemas.microsoft.com/office/powerpoint/2010/main" xmlns="" val="7208313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 Jargon</a:t>
            </a:r>
            <a:endParaRPr lang="en-US" dirty="0"/>
          </a:p>
        </p:txBody>
      </p:sp>
      <p:sp>
        <p:nvSpPr>
          <p:cNvPr id="3" name="Content Placeholder 2"/>
          <p:cNvSpPr>
            <a:spLocks noGrp="1"/>
          </p:cNvSpPr>
          <p:nvPr>
            <p:ph idx="1"/>
          </p:nvPr>
        </p:nvSpPr>
        <p:spPr/>
        <p:txBody>
          <a:bodyPr/>
          <a:lstStyle/>
          <a:p>
            <a:r>
              <a:rPr lang="en-US" dirty="0" smtClean="0"/>
              <a:t>Every discipline has its own words, modes of expression and phraseology.</a:t>
            </a:r>
          </a:p>
          <a:p>
            <a:r>
              <a:rPr lang="en-US" dirty="0" smtClean="0"/>
              <a:t>The researcher would do well to use them, that is, the jargon of the discipline, to let the reader know of his/ her ‘soaking’ in the knowledge-area or of </a:t>
            </a:r>
            <a:r>
              <a:rPr lang="en-US" dirty="0" smtClean="0"/>
              <a:t>his/her </a:t>
            </a:r>
            <a:r>
              <a:rPr lang="en-US" dirty="0" smtClean="0"/>
              <a:t>‘immersion’, as a scholar in the subject matter.</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24</a:t>
            </a:fld>
            <a:endParaRPr lang="en-US"/>
          </a:p>
        </p:txBody>
      </p:sp>
    </p:spTree>
    <p:extLst>
      <p:ext uri="{BB962C8B-B14F-4D97-AF65-F5344CB8AC3E}">
        <p14:creationId xmlns:p14="http://schemas.microsoft.com/office/powerpoint/2010/main" xmlns="" val="3802948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12. Elaboration</a:t>
            </a:r>
            <a:endParaRPr lang="en-US" dirty="0"/>
          </a:p>
        </p:txBody>
      </p:sp>
      <p:sp>
        <p:nvSpPr>
          <p:cNvPr id="3" name="Content Placeholder 2"/>
          <p:cNvSpPr>
            <a:spLocks noGrp="1"/>
          </p:cNvSpPr>
          <p:nvPr>
            <p:ph idx="1"/>
          </p:nvPr>
        </p:nvSpPr>
        <p:spPr/>
        <p:txBody>
          <a:bodyPr/>
          <a:lstStyle/>
          <a:p>
            <a:r>
              <a:rPr lang="en-US" dirty="0" smtClean="0"/>
              <a:t>One of the most difficult thing while developing a report is to appreciate where or at what point in the report the researcher has to compress a considerable amount of research material and where there is a need to elaborate.</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25</a:t>
            </a:fld>
            <a:endParaRPr lang="en-US"/>
          </a:p>
        </p:txBody>
      </p:sp>
    </p:spTree>
    <p:extLst>
      <p:ext uri="{BB962C8B-B14F-4D97-AF65-F5344CB8AC3E}">
        <p14:creationId xmlns:p14="http://schemas.microsoft.com/office/powerpoint/2010/main" xmlns="" val="33282487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13. Self Sufficiency</a:t>
            </a:r>
            <a:endParaRPr lang="en-US" dirty="0"/>
          </a:p>
        </p:txBody>
      </p:sp>
      <p:sp>
        <p:nvSpPr>
          <p:cNvPr id="3" name="Content Placeholder 2"/>
          <p:cNvSpPr>
            <a:spLocks noGrp="1"/>
          </p:cNvSpPr>
          <p:nvPr>
            <p:ph idx="1"/>
          </p:nvPr>
        </p:nvSpPr>
        <p:spPr/>
        <p:txBody>
          <a:bodyPr/>
          <a:lstStyle/>
          <a:p>
            <a:r>
              <a:rPr lang="en-US" dirty="0" smtClean="0"/>
              <a:t>Whenever tables, graphs, figures and illustrations are presented in the text, it is desirable to make these as complete as possible, to be read and understood by themselves without the need to look into the text.</a:t>
            </a:r>
          </a:p>
          <a:p>
            <a:r>
              <a:rPr lang="en-US" dirty="0" smtClean="0"/>
              <a:t>Details, captions, and legends should ensure this.</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26</a:t>
            </a:fld>
            <a:endParaRPr lang="en-US"/>
          </a:p>
        </p:txBody>
      </p:sp>
    </p:spTree>
    <p:extLst>
      <p:ext uri="{BB962C8B-B14F-4D97-AF65-F5344CB8AC3E}">
        <p14:creationId xmlns:p14="http://schemas.microsoft.com/office/powerpoint/2010/main" xmlns="" val="397048679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14. Enrichment</a:t>
            </a:r>
            <a:endParaRPr lang="en-US" dirty="0"/>
          </a:p>
        </p:txBody>
      </p:sp>
      <p:sp>
        <p:nvSpPr>
          <p:cNvPr id="3" name="Content Placeholder 2"/>
          <p:cNvSpPr>
            <a:spLocks noGrp="1"/>
          </p:cNvSpPr>
          <p:nvPr>
            <p:ph idx="1"/>
          </p:nvPr>
        </p:nvSpPr>
        <p:spPr/>
        <p:txBody>
          <a:bodyPr>
            <a:normAutofit fontScale="92500"/>
          </a:bodyPr>
          <a:lstStyle/>
          <a:p>
            <a:r>
              <a:rPr lang="en-US" dirty="0" smtClean="0"/>
              <a:t>Usually the researcher collects wider information than is necessary to answer the research questions.</a:t>
            </a:r>
          </a:p>
          <a:p>
            <a:r>
              <a:rPr lang="en-US" dirty="0" smtClean="0"/>
              <a:t>After the main objective of the report is achieved, researcher should exploit the opportunity of enriching his/her work by presenting by-products and related results from any additional data or information not directly relevant to the objective but which would add to the knowledge.</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27</a:t>
            </a:fld>
            <a:endParaRPr lang="en-US"/>
          </a:p>
        </p:txBody>
      </p:sp>
    </p:spTree>
    <p:extLst>
      <p:ext uri="{BB962C8B-B14F-4D97-AF65-F5344CB8AC3E}">
        <p14:creationId xmlns:p14="http://schemas.microsoft.com/office/powerpoint/2010/main" xmlns="" val="27713437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15. Synthesis-analysis-synthesis</a:t>
            </a:r>
            <a:endParaRPr lang="en-US" dirty="0"/>
          </a:p>
        </p:txBody>
      </p:sp>
      <p:sp>
        <p:nvSpPr>
          <p:cNvPr id="3" name="Content Placeholder 2"/>
          <p:cNvSpPr>
            <a:spLocks noGrp="1"/>
          </p:cNvSpPr>
          <p:nvPr>
            <p:ph idx="1"/>
          </p:nvPr>
        </p:nvSpPr>
        <p:spPr/>
        <p:txBody>
          <a:bodyPr>
            <a:normAutofit lnSpcReduction="10000"/>
          </a:bodyPr>
          <a:lstStyle/>
          <a:p>
            <a:r>
              <a:rPr lang="en-US" dirty="0" smtClean="0"/>
              <a:t>In writing the report, the sine qua non is to employ synthesis and analytic approaches in cycles.</a:t>
            </a:r>
          </a:p>
          <a:p>
            <a:r>
              <a:rPr lang="en-US" dirty="0" smtClean="0"/>
              <a:t>Draw an overview, outline of the report (synthesis)</a:t>
            </a:r>
          </a:p>
          <a:p>
            <a:r>
              <a:rPr lang="en-US" dirty="0" err="1" smtClean="0"/>
              <a:t>Develve</a:t>
            </a:r>
            <a:r>
              <a:rPr lang="en-US" dirty="0" smtClean="0"/>
              <a:t> into details and structure the parts (analysis).</a:t>
            </a:r>
          </a:p>
          <a:p>
            <a:r>
              <a:rPr lang="en-US" dirty="0" smtClean="0"/>
              <a:t>Then once again get an overview, by looking at the totality (synthesis).</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28</a:t>
            </a:fld>
            <a:endParaRPr lang="en-US"/>
          </a:p>
        </p:txBody>
      </p:sp>
    </p:spTree>
    <p:extLst>
      <p:ext uri="{BB962C8B-B14F-4D97-AF65-F5344CB8AC3E}">
        <p14:creationId xmlns:p14="http://schemas.microsoft.com/office/powerpoint/2010/main" xmlns="" val="14276599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of a Dissertation</a:t>
            </a:r>
            <a:endParaRPr lang="en-US" dirty="0"/>
          </a:p>
        </p:txBody>
      </p:sp>
      <p:sp>
        <p:nvSpPr>
          <p:cNvPr id="3" name="Content Placeholder 2"/>
          <p:cNvSpPr>
            <a:spLocks noGrp="1"/>
          </p:cNvSpPr>
          <p:nvPr>
            <p:ph idx="1"/>
          </p:nvPr>
        </p:nvSpPr>
        <p:spPr/>
        <p:txBody>
          <a:bodyPr/>
          <a:lstStyle/>
          <a:p>
            <a:r>
              <a:rPr lang="en-US" dirty="0" smtClean="0"/>
              <a:t>The contents of all theses and dissertations are not uniformly the same.</a:t>
            </a:r>
          </a:p>
          <a:p>
            <a:r>
              <a:rPr lang="en-US" dirty="0" smtClean="0"/>
              <a:t>There are many variants and orderings used.</a:t>
            </a:r>
          </a:p>
          <a:p>
            <a:r>
              <a:rPr lang="en-US" dirty="0" smtClean="0"/>
              <a:t>A typical format for a dissertation is on the next slide.</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29</a:t>
            </a:fld>
            <a:endParaRPr lang="en-US"/>
          </a:p>
        </p:txBody>
      </p:sp>
    </p:spTree>
    <p:extLst>
      <p:ext uri="{BB962C8B-B14F-4D97-AF65-F5344CB8AC3E}">
        <p14:creationId xmlns:p14="http://schemas.microsoft.com/office/powerpoint/2010/main" xmlns="" val="6214192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30</a:t>
            </a:fld>
            <a:endParaRPr lang="en-US"/>
          </a:p>
        </p:txBody>
      </p:sp>
      <p:pic>
        <p:nvPicPr>
          <p:cNvPr id="1026" name="Picture 2" descr="E:\scan010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
            <a:ext cx="9144000" cy="678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769747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 of a Research Report</a:t>
            </a:r>
            <a:endParaRPr lang="en-US" dirty="0"/>
          </a:p>
        </p:txBody>
      </p:sp>
      <p:sp>
        <p:nvSpPr>
          <p:cNvPr id="3" name="Content Placeholder 2"/>
          <p:cNvSpPr>
            <a:spLocks noGrp="1"/>
          </p:cNvSpPr>
          <p:nvPr>
            <p:ph idx="1"/>
          </p:nvPr>
        </p:nvSpPr>
        <p:spPr/>
        <p:txBody>
          <a:bodyPr/>
          <a:lstStyle/>
          <a:p>
            <a:r>
              <a:rPr lang="en-US" dirty="0" smtClean="0"/>
              <a:t>In case of reporting research, either sponsored, in house or contract, the format shown in table 3.38 and 3.39 is used.</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31</a:t>
            </a:fld>
            <a:endParaRPr lang="en-US"/>
          </a:p>
        </p:txBody>
      </p:sp>
    </p:spTree>
    <p:extLst>
      <p:ext uri="{BB962C8B-B14F-4D97-AF65-F5344CB8AC3E}">
        <p14:creationId xmlns:p14="http://schemas.microsoft.com/office/powerpoint/2010/main" xmlns="" val="29629113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32</a:t>
            </a:fld>
            <a:endParaRPr lang="en-US"/>
          </a:p>
        </p:txBody>
      </p:sp>
      <p:pic>
        <p:nvPicPr>
          <p:cNvPr id="2050" name="Picture 2" descr="E:\scan011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037650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33</a:t>
            </a:fld>
            <a:endParaRPr lang="en-US"/>
          </a:p>
        </p:txBody>
      </p:sp>
      <p:pic>
        <p:nvPicPr>
          <p:cNvPr id="3074" name="Picture 2" descr="E:\scan011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
            <a:ext cx="8991600" cy="6705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500892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34</a:t>
            </a:fld>
            <a:endParaRPr lang="en-US"/>
          </a:p>
        </p:txBody>
      </p:sp>
      <p:pic>
        <p:nvPicPr>
          <p:cNvPr id="4098" name="Picture 2" descr="E:\scan011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52400"/>
            <a:ext cx="8458200" cy="64007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9534655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A9006AB-EDAE-4F93-B883-8987F07FBB01}" type="slidenum">
              <a:rPr lang="en-US" smtClean="0"/>
              <a:pPr/>
              <a:t>35</a:t>
            </a:fld>
            <a:endParaRPr lang="en-US"/>
          </a:p>
        </p:txBody>
      </p:sp>
      <p:pic>
        <p:nvPicPr>
          <p:cNvPr id="5122" name="Picture 2" descr="E:\scan011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304800"/>
            <a:ext cx="8610600" cy="6324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1998501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Excel practice</a:t>
            </a:r>
          </a:p>
          <a:p>
            <a:pPr lvl="1"/>
            <a:r>
              <a:rPr lang="en-US" dirty="0" smtClean="0"/>
              <a:t>Descriptive statistics</a:t>
            </a:r>
          </a:p>
          <a:p>
            <a:pPr lvl="1"/>
            <a:r>
              <a:rPr lang="en-US" dirty="0" smtClean="0"/>
              <a:t>Correlation</a:t>
            </a:r>
          </a:p>
          <a:p>
            <a:pPr lvl="1"/>
            <a:r>
              <a:rPr lang="en-US" dirty="0" smtClean="0"/>
              <a:t>T test (paired, unpaired)</a:t>
            </a:r>
          </a:p>
          <a:p>
            <a:pPr lvl="1"/>
            <a:r>
              <a:rPr lang="en-US" dirty="0" err="1" smtClean="0"/>
              <a:t>Annova</a:t>
            </a:r>
            <a:endParaRPr lang="en-US" dirty="0" smtClean="0"/>
          </a:p>
          <a:p>
            <a:r>
              <a:rPr lang="en-US" dirty="0" smtClean="0"/>
              <a:t>Report Writing</a:t>
            </a:r>
          </a:p>
          <a:p>
            <a:r>
              <a:rPr lang="en-US" dirty="0" smtClean="0"/>
              <a:t>Principles of </a:t>
            </a:r>
            <a:r>
              <a:rPr lang="en-US" smtClean="0"/>
              <a:t>Report Writing</a:t>
            </a:r>
            <a:endParaRPr lang="en-US" dirty="0" smtClean="0"/>
          </a:p>
          <a:p>
            <a:r>
              <a:rPr lang="en-US" dirty="0" smtClean="0"/>
              <a:t>Formal Format</a:t>
            </a:r>
          </a:p>
          <a:p>
            <a:pPr lvl="1"/>
            <a:r>
              <a:rPr lang="en-US" dirty="0" smtClean="0"/>
              <a:t>Dissertation</a:t>
            </a:r>
          </a:p>
          <a:p>
            <a:pPr lvl="1"/>
            <a:r>
              <a:rPr lang="en-US" dirty="0" smtClean="0"/>
              <a:t>Report</a:t>
            </a:r>
            <a:endParaRPr lang="en-US" dirty="0"/>
          </a:p>
        </p:txBody>
      </p:sp>
      <p:sp>
        <p:nvSpPr>
          <p:cNvPr id="4" name="Slide Number Placeholder 3"/>
          <p:cNvSpPr>
            <a:spLocks noGrp="1"/>
          </p:cNvSpPr>
          <p:nvPr>
            <p:ph type="sldNum" sz="quarter" idx="12"/>
          </p:nvPr>
        </p:nvSpPr>
        <p:spPr/>
        <p:txBody>
          <a:bodyPr/>
          <a:lstStyle/>
          <a:p>
            <a:fld id="{BA9006AB-EDAE-4F93-B883-8987F07FBB01}" type="slidenum">
              <a:rPr lang="en-US" smtClean="0"/>
              <a:pPr/>
              <a:t>36</a:t>
            </a:fld>
            <a:endParaRPr lang="en-US"/>
          </a:p>
        </p:txBody>
      </p:sp>
    </p:spTree>
    <p:extLst>
      <p:ext uri="{BB962C8B-B14F-4D97-AF65-F5344CB8AC3E}">
        <p14:creationId xmlns:p14="http://schemas.microsoft.com/office/powerpoint/2010/main" xmlns="" val="11569136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6670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BA9006AB-EDAE-4F93-B883-8987F07FBB01}" type="slidenum">
              <a:rPr lang="en-US" smtClean="0"/>
              <a:pPr/>
              <a:t>37</a:t>
            </a:fld>
            <a:endParaRPr lang="en-US"/>
          </a:p>
        </p:txBody>
      </p:sp>
    </p:spTree>
    <p:extLst>
      <p:ext uri="{BB962C8B-B14F-4D97-AF65-F5344CB8AC3E}">
        <p14:creationId xmlns:p14="http://schemas.microsoft.com/office/powerpoint/2010/main" xmlns="" val="26922430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715</TotalTime>
  <Words>1205</Words>
  <Application>Microsoft Office PowerPoint</Application>
  <PresentationFormat>On-screen Show (4:3)</PresentationFormat>
  <Paragraphs>147</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MGT-491 QUANTITATIVE ANALYSIS AND RESEARCH FOR MANAGEMENT</vt:lpstr>
      <vt:lpstr>Summary of Last session</vt:lpstr>
      <vt:lpstr>Excel Practice</vt:lpstr>
      <vt:lpstr>Slide 4</vt:lpstr>
      <vt:lpstr>Slide 5</vt:lpstr>
      <vt:lpstr>Slide 6</vt:lpstr>
      <vt:lpstr>Slide 7</vt:lpstr>
      <vt:lpstr>Slide 8</vt:lpstr>
      <vt:lpstr>Research Report Writing</vt:lpstr>
      <vt:lpstr>Slide 10</vt:lpstr>
      <vt:lpstr>Classification of Research Reports</vt:lpstr>
      <vt:lpstr>Basic issues of reporting</vt:lpstr>
      <vt:lpstr>Principles of Report Writing</vt:lpstr>
      <vt:lpstr>1. Consistency</vt:lpstr>
      <vt:lpstr>2. Connectivity</vt:lpstr>
      <vt:lpstr>3. Indentation</vt:lpstr>
      <vt:lpstr>4. Continuity</vt:lpstr>
      <vt:lpstr>5. Highlighting</vt:lpstr>
      <vt:lpstr>6. Openness</vt:lpstr>
      <vt:lpstr>7. Clarity</vt:lpstr>
      <vt:lpstr>8. Asserting</vt:lpstr>
      <vt:lpstr>9. Ordering</vt:lpstr>
      <vt:lpstr>10. Compatibility</vt:lpstr>
      <vt:lpstr>11. Jargon</vt:lpstr>
      <vt:lpstr>12. Elaboration</vt:lpstr>
      <vt:lpstr>13. Self Sufficiency</vt:lpstr>
      <vt:lpstr>14. Enrichment</vt:lpstr>
      <vt:lpstr>15. Synthesis-analysis-synthesis</vt:lpstr>
      <vt:lpstr>Format of a Dissertation</vt:lpstr>
      <vt:lpstr>Slide 30</vt:lpstr>
      <vt:lpstr>Format of a Research Report</vt:lpstr>
      <vt:lpstr>Slide 32</vt:lpstr>
      <vt:lpstr>Slide 33</vt:lpstr>
      <vt:lpstr>Slide 34</vt:lpstr>
      <vt:lpstr>Slide 35</vt:lpstr>
      <vt:lpstr>Summary of this session</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22</cp:revision>
  <dcterms:created xsi:type="dcterms:W3CDTF">2013-07-18T19:55:02Z</dcterms:created>
  <dcterms:modified xsi:type="dcterms:W3CDTF">2013-07-19T07:53:55Z</dcterms:modified>
</cp:coreProperties>
</file>