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1"/>
  </p:notesMasterIdLst>
  <p:sldIdLst>
    <p:sldId id="323" r:id="rId2"/>
    <p:sldId id="324" r:id="rId3"/>
    <p:sldId id="257" r:id="rId4"/>
    <p:sldId id="258" r:id="rId5"/>
    <p:sldId id="307" r:id="rId6"/>
    <p:sldId id="259" r:id="rId7"/>
    <p:sldId id="260" r:id="rId8"/>
    <p:sldId id="261" r:id="rId9"/>
    <p:sldId id="306" r:id="rId10"/>
    <p:sldId id="308" r:id="rId11"/>
    <p:sldId id="262" r:id="rId12"/>
    <p:sldId id="263" r:id="rId13"/>
    <p:sldId id="264" r:id="rId14"/>
    <p:sldId id="265" r:id="rId15"/>
    <p:sldId id="309" r:id="rId16"/>
    <p:sldId id="310" r:id="rId17"/>
    <p:sldId id="268" r:id="rId18"/>
    <p:sldId id="269" r:id="rId19"/>
    <p:sldId id="270" r:id="rId20"/>
    <p:sldId id="271" r:id="rId21"/>
    <p:sldId id="272" r:id="rId22"/>
    <p:sldId id="273" r:id="rId23"/>
    <p:sldId id="274" r:id="rId24"/>
    <p:sldId id="311" r:id="rId25"/>
    <p:sldId id="276" r:id="rId26"/>
    <p:sldId id="277" r:id="rId27"/>
    <p:sldId id="312" r:id="rId28"/>
    <p:sldId id="278" r:id="rId29"/>
    <p:sldId id="313" r:id="rId30"/>
    <p:sldId id="314" r:id="rId31"/>
    <p:sldId id="279" r:id="rId32"/>
    <p:sldId id="315" r:id="rId33"/>
    <p:sldId id="282" r:id="rId34"/>
    <p:sldId id="283" r:id="rId35"/>
    <p:sldId id="284" r:id="rId36"/>
    <p:sldId id="285" r:id="rId37"/>
    <p:sldId id="316" r:id="rId38"/>
    <p:sldId id="286" r:id="rId39"/>
    <p:sldId id="317" r:id="rId40"/>
    <p:sldId id="318" r:id="rId41"/>
    <p:sldId id="287" r:id="rId42"/>
    <p:sldId id="288" r:id="rId43"/>
    <p:sldId id="290" r:id="rId44"/>
    <p:sldId id="291" r:id="rId45"/>
    <p:sldId id="292" r:id="rId46"/>
    <p:sldId id="319" r:id="rId47"/>
    <p:sldId id="293" r:id="rId48"/>
    <p:sldId id="320" r:id="rId49"/>
    <p:sldId id="297" r:id="rId50"/>
    <p:sldId id="298" r:id="rId51"/>
    <p:sldId id="299" r:id="rId52"/>
    <p:sldId id="300" r:id="rId53"/>
    <p:sldId id="302" r:id="rId54"/>
    <p:sldId id="303" r:id="rId55"/>
    <p:sldId id="325" r:id="rId56"/>
    <p:sldId id="326" r:id="rId57"/>
    <p:sldId id="305" r:id="rId58"/>
    <p:sldId id="321" r:id="rId59"/>
    <p:sldId id="322"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D27F92-0ABB-47C2-B7C4-0F212D3CB665}" type="datetimeFigureOut">
              <a:rPr lang="en-US" smtClean="0"/>
              <a:pPr/>
              <a:t>7/18/2013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827D5F-B7F8-4397-B120-CB80DA5B5525}" type="slidenum">
              <a:rPr lang="en-US" smtClean="0"/>
              <a:pPr/>
              <a:t>‹#›</a:t>
            </a:fld>
            <a:endParaRPr lang="en-US"/>
          </a:p>
        </p:txBody>
      </p:sp>
    </p:spTree>
    <p:extLst>
      <p:ext uri="{BB962C8B-B14F-4D97-AF65-F5344CB8AC3E}">
        <p14:creationId xmlns:p14="http://schemas.microsoft.com/office/powerpoint/2010/main" xmlns="" val="4267462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584B24-02F0-4FF1-8F97-0DED1C3DF3E9}" type="datetime1">
              <a:rPr lang="en-US" smtClean="0"/>
              <a:pPr/>
              <a:t>7/18/2013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2948522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72D721-4425-4DA1-B8E3-68D9D6FC83D6}" type="datetime1">
              <a:rPr lang="en-US" smtClean="0"/>
              <a:pPr/>
              <a:t>7/18/2013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714816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BC0C6E-184C-460A-982E-2B7209C66290}" type="datetime1">
              <a:rPr lang="en-US" smtClean="0"/>
              <a:pPr/>
              <a:t>7/18/2013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601567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9F69DB-4CC4-4DCB-9468-0538C4CECA72}" type="datetime1">
              <a:rPr lang="en-US" smtClean="0"/>
              <a:pPr/>
              <a:t>7/18/2013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795286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1759F3-2AB4-484F-ACE5-02E7E1B5747C}" type="datetime1">
              <a:rPr lang="en-US" smtClean="0"/>
              <a:pPr/>
              <a:t>7/18/2013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102121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487122-685D-4832-9CC9-A124CE5B6D92}" type="datetime1">
              <a:rPr lang="en-US" smtClean="0"/>
              <a:pPr/>
              <a:t>7/18/2013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31523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FA57D7-87CD-4D51-B77F-3170CCCE2E6F}" type="datetime1">
              <a:rPr lang="en-US" smtClean="0"/>
              <a:pPr/>
              <a:t>7/18/2013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2263388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5BD3C2-AF51-425A-A34E-F9CCFDC1B6A0}" type="datetime1">
              <a:rPr lang="en-US" smtClean="0"/>
              <a:pPr/>
              <a:t>7/18/2013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2098465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1DB6E2-3FFE-4029-81CA-860FE11CE049}" type="datetime1">
              <a:rPr lang="en-US" smtClean="0"/>
              <a:pPr/>
              <a:t>7/18/2013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126113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8C684F-E418-4C08-962C-455031D0318F}" type="datetime1">
              <a:rPr lang="en-US" smtClean="0"/>
              <a:pPr/>
              <a:t>7/18/2013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3185939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67B313-9DB5-4F83-9603-BF599C459AA9}" type="datetime1">
              <a:rPr lang="en-US" smtClean="0"/>
              <a:pPr/>
              <a:t>7/18/2013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1101377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6713C8-2ED2-4000-BDF3-248666A19394}" type="datetime1">
              <a:rPr lang="en-US" smtClean="0"/>
              <a:pPr/>
              <a:t>7/18/2013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5ECA45-A061-447A-A888-A4AF3C52F796}" type="slidenum">
              <a:rPr lang="en-US" smtClean="0"/>
              <a:pPr/>
              <a:t>‹#›</a:t>
            </a:fld>
            <a:endParaRPr lang="en-US"/>
          </a:p>
        </p:txBody>
      </p:sp>
    </p:spTree>
    <p:extLst>
      <p:ext uri="{BB962C8B-B14F-4D97-AF65-F5344CB8AC3E}">
        <p14:creationId xmlns:p14="http://schemas.microsoft.com/office/powerpoint/2010/main" xmlns="" val="1977169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27</a:t>
            </a:r>
            <a:endParaRPr lang="en-US" sz="2400" b="1" dirty="0"/>
          </a:p>
        </p:txBody>
      </p:sp>
    </p:spTree>
    <p:extLst>
      <p:ext uri="{BB962C8B-B14F-4D97-AF65-F5344CB8AC3E}">
        <p14:creationId xmlns:p14="http://schemas.microsoft.com/office/powerpoint/2010/main" xmlns="" val="21995782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a:t>
            </a:r>
            <a:r>
              <a:rPr lang="en-US" dirty="0" smtClean="0"/>
              <a:t>Last </a:t>
            </a:r>
            <a:r>
              <a:rPr lang="en-US" dirty="0"/>
              <a:t>Session</a:t>
            </a:r>
          </a:p>
        </p:txBody>
      </p:sp>
      <p:sp>
        <p:nvSpPr>
          <p:cNvPr id="3" name="Content Placeholder 2"/>
          <p:cNvSpPr>
            <a:spLocks noGrp="1"/>
          </p:cNvSpPr>
          <p:nvPr>
            <p:ph idx="1"/>
          </p:nvPr>
        </p:nvSpPr>
        <p:spPr/>
        <p:txBody>
          <a:bodyPr>
            <a:normAutofit fontScale="70000" lnSpcReduction="20000"/>
          </a:bodyPr>
          <a:lstStyle/>
          <a:p>
            <a:r>
              <a:rPr lang="en-US" dirty="0"/>
              <a:t>One sample t test</a:t>
            </a:r>
          </a:p>
          <a:p>
            <a:r>
              <a:rPr lang="en-US" dirty="0"/>
              <a:t>One sample median</a:t>
            </a:r>
          </a:p>
          <a:p>
            <a:r>
              <a:rPr lang="en-US" dirty="0"/>
              <a:t>Binomial test</a:t>
            </a:r>
          </a:p>
          <a:p>
            <a:r>
              <a:rPr lang="en-US" dirty="0"/>
              <a:t>A chi square goodness of fit test</a:t>
            </a:r>
          </a:p>
          <a:p>
            <a:r>
              <a:rPr lang="en-US" dirty="0"/>
              <a:t>T test</a:t>
            </a:r>
          </a:p>
          <a:p>
            <a:r>
              <a:rPr lang="en-US" dirty="0" err="1"/>
              <a:t>Annova</a:t>
            </a:r>
            <a:endParaRPr lang="en-US" dirty="0"/>
          </a:p>
          <a:p>
            <a:r>
              <a:rPr lang="en-US" dirty="0" err="1"/>
              <a:t>Kruskal</a:t>
            </a:r>
            <a:r>
              <a:rPr lang="en-US" dirty="0"/>
              <a:t> Wallis test</a:t>
            </a:r>
          </a:p>
          <a:p>
            <a:r>
              <a:rPr lang="en-US" dirty="0"/>
              <a:t>A paired sample t test</a:t>
            </a:r>
          </a:p>
          <a:p>
            <a:r>
              <a:rPr lang="en-US" dirty="0" err="1"/>
              <a:t>Wilcoxin</a:t>
            </a:r>
            <a:r>
              <a:rPr lang="en-US" dirty="0"/>
              <a:t> rank sum test</a:t>
            </a:r>
          </a:p>
          <a:p>
            <a:r>
              <a:rPr lang="en-US" dirty="0"/>
              <a:t>Friedman test</a:t>
            </a:r>
          </a:p>
          <a:p>
            <a:r>
              <a:rPr lang="en-US" dirty="0"/>
              <a:t>Correlation</a:t>
            </a:r>
          </a:p>
          <a:p>
            <a:r>
              <a:rPr lang="en-US" dirty="0"/>
              <a:t>Regression</a:t>
            </a:r>
          </a:p>
          <a:p>
            <a:r>
              <a:rPr lang="en-US" dirty="0"/>
              <a:t>F- </a:t>
            </a:r>
            <a:r>
              <a:rPr lang="en-US" dirty="0" smtClean="0"/>
              <a:t>test</a:t>
            </a:r>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2</a:t>
            </a:fld>
            <a:endParaRPr lang="en-US"/>
          </a:p>
        </p:txBody>
      </p:sp>
    </p:spTree>
    <p:extLst>
      <p:ext uri="{BB962C8B-B14F-4D97-AF65-F5344CB8AC3E}">
        <p14:creationId xmlns:p14="http://schemas.microsoft.com/office/powerpoint/2010/main" xmlns="" val="26510944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 in Business research</a:t>
            </a:r>
            <a:endParaRPr lang="en-US" dirty="0"/>
          </a:p>
        </p:txBody>
      </p:sp>
      <p:sp>
        <p:nvSpPr>
          <p:cNvPr id="3" name="Content Placeholder 2"/>
          <p:cNvSpPr>
            <a:spLocks noGrp="1"/>
          </p:cNvSpPr>
          <p:nvPr>
            <p:ph idx="1"/>
          </p:nvPr>
        </p:nvSpPr>
        <p:spPr/>
        <p:txBody>
          <a:bodyPr>
            <a:normAutofit/>
          </a:bodyPr>
          <a:lstStyle/>
          <a:p>
            <a:pPr marL="0" indent="0">
              <a:buNone/>
            </a:pPr>
            <a:r>
              <a:rPr lang="en-US" sz="2600" dirty="0" smtClean="0"/>
              <a:t>Statistics is an area that most management and marketing students find difficult. The formulae are often complicated, the calculations tedious, degrees of freedom mysterious, and probability tables confusing. But in fact students need no longer grapple with any of these. In real life, business and statisticians rarely use calculation and tables these days, but instead use statistical packages such as SPSS. But it isn’t even necessary to buy an  expensive statistics package, since spreadsheet software such as Excel has most of the common statistical tests built-in</a:t>
            </a:r>
            <a:endParaRPr lang="en-US" sz="26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3</a:t>
            </a:fld>
            <a:endParaRPr lang="en-US"/>
          </a:p>
        </p:txBody>
      </p:sp>
    </p:spTree>
    <p:extLst>
      <p:ext uri="{BB962C8B-B14F-4D97-AF65-F5344CB8AC3E}">
        <p14:creationId xmlns:p14="http://schemas.microsoft.com/office/powerpoint/2010/main" xmlns="" val="783858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When using statistics, the first hurdle is to decide which statistical test to use. Figure 1 is a flow chart showing when to use the various tests described. </a:t>
            </a:r>
          </a:p>
          <a:p>
            <a:r>
              <a:rPr lang="en-US" dirty="0" smtClean="0"/>
              <a:t>There are many other possible statistical tests, but this flow chart should be more than sufficient for management science students. It briefly summarizes the Excel formulae and how to interpret the results, so it can be used as a handy guide on its own once the student is familiar with the tests. </a:t>
            </a:r>
          </a:p>
          <a:p>
            <a:r>
              <a:rPr lang="en-US" dirty="0" smtClean="0"/>
              <a:t>This flow chart should be used when designing an experiment, not after the experiment is complete. This will ensure that the correct kind of data are collected so that the statistical test will be valid. It describes in detail how to carry out these tests using Excel and how to interpret the results. </a:t>
            </a:r>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4</a:t>
            </a:fld>
            <a:endParaRPr lang="en-US"/>
          </a:p>
        </p:txBody>
      </p:sp>
    </p:spTree>
    <p:extLst>
      <p:ext uri="{BB962C8B-B14F-4D97-AF65-F5344CB8AC3E}">
        <p14:creationId xmlns:p14="http://schemas.microsoft.com/office/powerpoint/2010/main" xmlns="" val="18544910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lecture 27\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5</a:t>
            </a:fld>
            <a:endParaRPr lang="en-US"/>
          </a:p>
        </p:txBody>
      </p:sp>
    </p:spTree>
    <p:extLst>
      <p:ext uri="{BB962C8B-B14F-4D97-AF65-F5344CB8AC3E}">
        <p14:creationId xmlns:p14="http://schemas.microsoft.com/office/powerpoint/2010/main" xmlns="" val="1246632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Sections by Type</a:t>
            </a:r>
            <a:endParaRPr lang="en-US" dirty="0"/>
          </a:p>
        </p:txBody>
      </p:sp>
      <p:sp>
        <p:nvSpPr>
          <p:cNvPr id="3" name="Content Placeholder 2"/>
          <p:cNvSpPr>
            <a:spLocks noGrp="1"/>
          </p:cNvSpPr>
          <p:nvPr>
            <p:ph idx="1"/>
          </p:nvPr>
        </p:nvSpPr>
        <p:spPr/>
        <p:txBody>
          <a:bodyPr>
            <a:noAutofit/>
          </a:bodyPr>
          <a:lstStyle/>
          <a:p>
            <a:pPr marL="0" indent="0">
              <a:buNone/>
            </a:pPr>
            <a:r>
              <a:rPr lang="en-US" sz="2000" dirty="0" smtClean="0"/>
              <a:t>It is divided into five sections:</a:t>
            </a:r>
          </a:p>
          <a:p>
            <a:pPr marL="0" indent="0">
              <a:buNone/>
            </a:pPr>
            <a:endParaRPr lang="en-US" sz="2000" dirty="0" smtClean="0"/>
          </a:p>
          <a:p>
            <a:pPr marL="0" indent="0">
              <a:buNone/>
            </a:pPr>
            <a:r>
              <a:rPr lang="en-US" sz="2000" dirty="0" smtClean="0"/>
              <a:t>1 Descriptive statistics mean, median, mode, standard deviation, standard error, confidence interval</a:t>
            </a:r>
          </a:p>
          <a:p>
            <a:pPr marL="0" indent="0">
              <a:buNone/>
            </a:pPr>
            <a:r>
              <a:rPr lang="en-US" sz="2000" dirty="0" smtClean="0"/>
              <a:t>2 Graphing data scatter graphs, bar graphs, error bars, lines</a:t>
            </a:r>
          </a:p>
          <a:p>
            <a:pPr marL="0" indent="0">
              <a:buNone/>
            </a:pPr>
            <a:r>
              <a:rPr lang="en-US" sz="2000" dirty="0" smtClean="0"/>
              <a:t>3 Association statistics Pearson coefficient, Spearman coefficient, linear regression</a:t>
            </a:r>
          </a:p>
          <a:p>
            <a:pPr marL="0" indent="0">
              <a:buNone/>
            </a:pPr>
            <a:r>
              <a:rPr lang="en-US" sz="2000" dirty="0" smtClean="0"/>
              <a:t>4 Comparative statistics paired and unpaired t-test, Mann-Whitney U-test,  ANOVA</a:t>
            </a:r>
          </a:p>
          <a:p>
            <a:pPr marL="0" indent="0">
              <a:buNone/>
            </a:pPr>
            <a:r>
              <a:rPr lang="en-US" sz="2000" dirty="0" smtClean="0"/>
              <a:t>5 Frequency statistics , </a:t>
            </a:r>
            <a:r>
              <a:rPr lang="el-GR" sz="2000" dirty="0" smtClean="0"/>
              <a:t>χ2-</a:t>
            </a:r>
            <a:r>
              <a:rPr lang="en-US" sz="2000" dirty="0" smtClean="0"/>
              <a:t>test, </a:t>
            </a:r>
            <a:r>
              <a:rPr lang="el-GR" sz="2000" dirty="0" smtClean="0"/>
              <a:t>χ2-</a:t>
            </a:r>
            <a:r>
              <a:rPr lang="en-US" sz="2000" dirty="0" smtClean="0"/>
              <a:t>test of association</a:t>
            </a:r>
            <a:endParaRPr lang="en-US" sz="20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6</a:t>
            </a:fld>
            <a:endParaRPr lang="en-US"/>
          </a:p>
        </p:txBody>
      </p:sp>
    </p:spTree>
    <p:extLst>
      <p:ext uri="{BB962C8B-B14F-4D97-AF65-F5344CB8AC3E}">
        <p14:creationId xmlns:p14="http://schemas.microsoft.com/office/powerpoint/2010/main" xmlns="" val="1782729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Descriptive Statistics</a:t>
            </a:r>
            <a:endParaRPr lang="en-US" dirty="0"/>
          </a:p>
        </p:txBody>
      </p:sp>
      <p:sp>
        <p:nvSpPr>
          <p:cNvPr id="3" name="Content Placeholder 2"/>
          <p:cNvSpPr>
            <a:spLocks noGrp="1"/>
          </p:cNvSpPr>
          <p:nvPr>
            <p:ph idx="1"/>
          </p:nvPr>
        </p:nvSpPr>
        <p:spPr/>
        <p:txBody>
          <a:bodyPr>
            <a:normAutofit/>
          </a:bodyPr>
          <a:lstStyle/>
          <a:p>
            <a:r>
              <a:rPr lang="en-US" sz="2400" dirty="0" smtClean="0"/>
              <a:t>Most marketing experiments will involve some kind of measurement, such as time, length, mass, temperature, absorbance, etc., and in a well-designed experiment there should be a number of repeats (or replicates) of each measurement. </a:t>
            </a:r>
          </a:p>
          <a:p>
            <a:r>
              <a:rPr lang="en-US" sz="2400" dirty="0" smtClean="0"/>
              <a:t>Once some measurements have been collected the first job is usually to summarize them using descriptive statistics. Excel has formulae for the three measures of the center of a distribution of replicates</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7</a:t>
            </a:fld>
            <a:endParaRPr lang="en-US"/>
          </a:p>
        </p:txBody>
      </p:sp>
    </p:spTree>
    <p:extLst>
      <p:ext uri="{BB962C8B-B14F-4D97-AF65-F5344CB8AC3E}">
        <p14:creationId xmlns:p14="http://schemas.microsoft.com/office/powerpoint/2010/main" xmlns="" val="543103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400" dirty="0" smtClean="0"/>
              <a:t>These formulae are illustrated in Figure 2. In many cases the quantities measured in management science will show a normal distribution, and so the mean is the most appropriate statistic to use. It is also the one students are most likely to know already, and to be able to do by hand. </a:t>
            </a:r>
          </a:p>
          <a:p>
            <a:r>
              <a:rPr lang="en-US" sz="2400" dirty="0" smtClean="0"/>
              <a:t>The median and mode are less likely to be needed for experimental data. </a:t>
            </a:r>
          </a:p>
          <a:p>
            <a:r>
              <a:rPr lang="en-US" sz="2400" dirty="0" smtClean="0"/>
              <a:t>It is unfortunate that Excel uses the word ‘average’ for ‘mean’, as </a:t>
            </a:r>
            <a:r>
              <a:rPr lang="en-US" sz="2400" dirty="0" smtClean="0"/>
              <a:t>some textbooks </a:t>
            </a:r>
            <a:r>
              <a:rPr lang="en-US" sz="2400" dirty="0" smtClean="0"/>
              <a:t>use average as a general term to refer to any measure of the center of a distribution.</a:t>
            </a:r>
          </a:p>
          <a:p>
            <a:r>
              <a:rPr lang="en-US" sz="2400" dirty="0" smtClean="0"/>
              <a:t>Figure 2 shows five different measures of the spread, and shows how easy they are to calculate using Excel.</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8</a:t>
            </a:fld>
            <a:endParaRPr lang="en-US"/>
          </a:p>
        </p:txBody>
      </p:sp>
    </p:spTree>
    <p:extLst>
      <p:ext uri="{BB962C8B-B14F-4D97-AF65-F5344CB8AC3E}">
        <p14:creationId xmlns:p14="http://schemas.microsoft.com/office/powerpoint/2010/main" xmlns="" val="27378514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Median, Mode</a:t>
            </a:r>
            <a:endParaRPr lang="en-US" dirty="0"/>
          </a:p>
        </p:txBody>
      </p:sp>
      <p:pic>
        <p:nvPicPr>
          <p:cNvPr id="1026" name="Picture 2" descr="C:\Users\Usman\Desktop\lecture 27\Capture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00200" y="2057400"/>
            <a:ext cx="6324600" cy="37338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75ECA45-A061-447A-A888-A4AF3C52F796}" type="slidenum">
              <a:rPr lang="en-US" smtClean="0"/>
              <a:pPr/>
              <a:t>9</a:t>
            </a:fld>
            <a:endParaRPr lang="en-US"/>
          </a:p>
        </p:txBody>
      </p:sp>
    </p:spTree>
    <p:extLst>
      <p:ext uri="{BB962C8B-B14F-4D97-AF65-F5344CB8AC3E}">
        <p14:creationId xmlns:p14="http://schemas.microsoft.com/office/powerpoint/2010/main" xmlns="" val="41344765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Range</a:t>
            </a:r>
            <a:endParaRPr lang="en-US" dirty="0"/>
          </a:p>
        </p:txBody>
      </p:sp>
      <p:pic>
        <p:nvPicPr>
          <p:cNvPr id="3075" name="Picture 3" descr="C:\Users\Usman\Desktop\lecture 27\Captureg.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66800" y="2886074"/>
            <a:ext cx="7239000" cy="24479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75ECA45-A061-447A-A888-A4AF3C52F796}" type="slidenum">
              <a:rPr lang="en-US" smtClean="0"/>
              <a:pPr/>
              <a:t>10</a:t>
            </a:fld>
            <a:endParaRPr lang="en-US"/>
          </a:p>
        </p:txBody>
      </p:sp>
    </p:spTree>
    <p:extLst>
      <p:ext uri="{BB962C8B-B14F-4D97-AF65-F5344CB8AC3E}">
        <p14:creationId xmlns:p14="http://schemas.microsoft.com/office/powerpoint/2010/main" xmlns="" val="19358594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Variance</a:t>
            </a:r>
            <a:endParaRPr lang="en-US" dirty="0"/>
          </a:p>
        </p:txBody>
      </p:sp>
      <p:sp>
        <p:nvSpPr>
          <p:cNvPr id="3" name="Content Placeholder 2"/>
          <p:cNvSpPr>
            <a:spLocks noGrp="1"/>
          </p:cNvSpPr>
          <p:nvPr>
            <p:ph idx="1"/>
          </p:nvPr>
        </p:nvSpPr>
        <p:spPr/>
        <p:txBody>
          <a:bodyPr/>
          <a:lstStyle/>
          <a:p>
            <a:r>
              <a:rPr lang="en-US" dirty="0" smtClean="0"/>
              <a:t>This is used in calculations, but has little use as a descriptive statistic since it is not in the same units as the measurements.</a:t>
            </a:r>
            <a:endParaRPr lang="en-US" dirty="0"/>
          </a:p>
        </p:txBody>
      </p:sp>
      <p:pic>
        <p:nvPicPr>
          <p:cNvPr id="4098" name="Picture 2" descr="C:\Users\Usman\Desktop\lecture 27\Cap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4038600"/>
            <a:ext cx="8153399" cy="206216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75ECA45-A061-447A-A888-A4AF3C52F796}" type="slidenum">
              <a:rPr lang="en-US" smtClean="0"/>
              <a:pPr/>
              <a:t>11</a:t>
            </a:fld>
            <a:endParaRPr lang="en-US"/>
          </a:p>
        </p:txBody>
      </p:sp>
    </p:spTree>
    <p:extLst>
      <p:ext uri="{BB962C8B-B14F-4D97-AF65-F5344CB8AC3E}">
        <p14:creationId xmlns:p14="http://schemas.microsoft.com/office/powerpoint/2010/main" xmlns="" val="5421172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Deviation</a:t>
            </a:r>
            <a:endParaRPr lang="en-US" dirty="0"/>
          </a:p>
        </p:txBody>
      </p:sp>
      <p:sp>
        <p:nvSpPr>
          <p:cNvPr id="3" name="Content Placeholder 2"/>
          <p:cNvSpPr>
            <a:spLocks noGrp="1"/>
          </p:cNvSpPr>
          <p:nvPr>
            <p:ph idx="1"/>
          </p:nvPr>
        </p:nvSpPr>
        <p:spPr/>
        <p:txBody>
          <a:bodyPr>
            <a:normAutofit/>
          </a:bodyPr>
          <a:lstStyle/>
          <a:p>
            <a:r>
              <a:rPr lang="en-US" sz="2400" dirty="0" smtClean="0"/>
              <a:t>This is common (since it is fairly easy to calculate by hand) and it gives a good indication of the variability of a set of data.</a:t>
            </a:r>
          </a:p>
          <a:p>
            <a:r>
              <a:rPr lang="en-US" sz="2400" dirty="0" smtClean="0"/>
              <a:t>However it is not the best statistic to use when comparing different sets of data, especially if the data sets are different sizes</a:t>
            </a:r>
            <a:endParaRPr lang="en-US" sz="2400" dirty="0"/>
          </a:p>
        </p:txBody>
      </p:sp>
      <p:pic>
        <p:nvPicPr>
          <p:cNvPr id="5122" name="Picture 2" descr="C:\Users\Usman\Desktop\lecture 27\Cap44tur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4038600"/>
            <a:ext cx="7086600" cy="197167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75ECA45-A061-447A-A888-A4AF3C52F796}" type="slidenum">
              <a:rPr lang="en-US" smtClean="0"/>
              <a:pPr/>
              <a:t>12</a:t>
            </a:fld>
            <a:endParaRPr lang="en-US"/>
          </a:p>
        </p:txBody>
      </p:sp>
    </p:spTree>
    <p:extLst>
      <p:ext uri="{BB962C8B-B14F-4D97-AF65-F5344CB8AC3E}">
        <p14:creationId xmlns:p14="http://schemas.microsoft.com/office/powerpoint/2010/main" xmlns="" val="5909393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Error</a:t>
            </a:r>
            <a:endParaRPr lang="en-US" dirty="0"/>
          </a:p>
        </p:txBody>
      </p:sp>
      <p:sp>
        <p:nvSpPr>
          <p:cNvPr id="3" name="Content Placeholder 2"/>
          <p:cNvSpPr>
            <a:spLocks noGrp="1"/>
          </p:cNvSpPr>
          <p:nvPr>
            <p:ph idx="1"/>
          </p:nvPr>
        </p:nvSpPr>
        <p:spPr/>
        <p:txBody>
          <a:bodyPr>
            <a:normAutofit/>
          </a:bodyPr>
          <a:lstStyle/>
          <a:p>
            <a:r>
              <a:rPr lang="en-US" sz="2400" dirty="0" smtClean="0"/>
              <a:t>This gives an indication of the confidence of the mean, and is often used as an error measurement simply because it is small rather than for any good statistical reason.</a:t>
            </a:r>
            <a:endParaRPr lang="en-US" sz="2400" dirty="0"/>
          </a:p>
        </p:txBody>
      </p:sp>
      <p:pic>
        <p:nvPicPr>
          <p:cNvPr id="6146" name="Picture 2" descr="C:\Users\Usman\Desktop\lecture 27\Capture4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3124200"/>
            <a:ext cx="7010400" cy="22098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75ECA45-A061-447A-A888-A4AF3C52F796}" type="slidenum">
              <a:rPr lang="en-US" smtClean="0"/>
              <a:pPr/>
              <a:t>13</a:t>
            </a:fld>
            <a:endParaRPr lang="en-US"/>
          </a:p>
        </p:txBody>
      </p:sp>
    </p:spTree>
    <p:extLst>
      <p:ext uri="{BB962C8B-B14F-4D97-AF65-F5344CB8AC3E}">
        <p14:creationId xmlns:p14="http://schemas.microsoft.com/office/powerpoint/2010/main" xmlns="" val="17712420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 Interval</a:t>
            </a:r>
            <a:endParaRPr lang="en-US" dirty="0"/>
          </a:p>
        </p:txBody>
      </p:sp>
      <p:sp>
        <p:nvSpPr>
          <p:cNvPr id="3" name="Content Placeholder 2"/>
          <p:cNvSpPr>
            <a:spLocks noGrp="1"/>
          </p:cNvSpPr>
          <p:nvPr>
            <p:ph idx="1"/>
          </p:nvPr>
        </p:nvSpPr>
        <p:spPr/>
        <p:txBody>
          <a:bodyPr>
            <a:normAutofit/>
          </a:bodyPr>
          <a:lstStyle/>
          <a:p>
            <a:r>
              <a:rPr lang="en-US" sz="2400" dirty="0" smtClean="0"/>
              <a:t>The value of 0.05 is used to give the 95% (0.95) confidence interval, and different values can be used for different levels of confidence, such as 0.01 for a 99% confidence interval. </a:t>
            </a:r>
          </a:p>
          <a:p>
            <a:r>
              <a:rPr lang="en-US" sz="2400" dirty="0" smtClean="0"/>
              <a:t>There is a 95% probability that the true mean lies within ±CI from the measured mean, and the upper and lower values of this range are called the confidence limits.</a:t>
            </a:r>
            <a:endParaRPr lang="en-US" sz="2400" dirty="0"/>
          </a:p>
        </p:txBody>
      </p:sp>
      <p:pic>
        <p:nvPicPr>
          <p:cNvPr id="7170" name="Picture 2" descr="C:\Users\Usman\Desktop\lecture 27\Capture5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28812" y="4267200"/>
            <a:ext cx="5286375" cy="108585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75ECA45-A061-447A-A888-A4AF3C52F796}" type="slidenum">
              <a:rPr lang="en-US" smtClean="0"/>
              <a:pPr/>
              <a:t>14</a:t>
            </a:fld>
            <a:endParaRPr lang="en-US"/>
          </a:p>
        </p:txBody>
      </p:sp>
    </p:spTree>
    <p:extLst>
      <p:ext uri="{BB962C8B-B14F-4D97-AF65-F5344CB8AC3E}">
        <p14:creationId xmlns:p14="http://schemas.microsoft.com/office/powerpoint/2010/main" xmlns="" val="12145240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15</a:t>
            </a:fld>
            <a:endParaRPr lang="en-US"/>
          </a:p>
        </p:txBody>
      </p:sp>
    </p:spTree>
    <p:extLst>
      <p:ext uri="{BB962C8B-B14F-4D97-AF65-F5344CB8AC3E}">
        <p14:creationId xmlns:p14="http://schemas.microsoft.com/office/powerpoint/2010/main" xmlns="" val="42370213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lecture 27\Capture4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2362200"/>
            <a:ext cx="9205913" cy="1524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16</a:t>
            </a:fld>
            <a:endParaRPr lang="en-US"/>
          </a:p>
        </p:txBody>
      </p:sp>
    </p:spTree>
    <p:extLst>
      <p:ext uri="{BB962C8B-B14F-4D97-AF65-F5344CB8AC3E}">
        <p14:creationId xmlns:p14="http://schemas.microsoft.com/office/powerpoint/2010/main" xmlns="" val="26136363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GRAPHING DATA</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Graphs are an important part of data analysis and are closely connected to statistics, since the choice of graph is connected to the choice of statistical test, as the flow chart in Figure 1 shows. </a:t>
            </a:r>
          </a:p>
          <a:p>
            <a:r>
              <a:rPr lang="en-US" dirty="0" smtClean="0"/>
              <a:t>If you are investigating an association between two variables, then you should plot a scatter graph; </a:t>
            </a:r>
          </a:p>
          <a:p>
            <a:r>
              <a:rPr lang="en-US" dirty="0" smtClean="0"/>
              <a:t>if you are comparing different sets of data, you should plot a bar graph; and </a:t>
            </a:r>
          </a:p>
          <a:p>
            <a:r>
              <a:rPr lang="en-US" dirty="0" smtClean="0"/>
              <a:t>if you are collecting frequency data, then you may plot a bar or pie chart, or a graph may not be appropriate. </a:t>
            </a:r>
          </a:p>
          <a:p>
            <a:r>
              <a:rPr lang="en-US" dirty="0" smtClean="0"/>
              <a:t>In Excel it is quite easy to plot these graphs, as well as many other types. First enter the data into columns or rows, and select them. Then click on the chart wizard (or Insert menu &gt; Chart). </a:t>
            </a:r>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17</a:t>
            </a:fld>
            <a:endParaRPr lang="en-US"/>
          </a:p>
        </p:txBody>
      </p:sp>
    </p:spTree>
    <p:extLst>
      <p:ext uri="{BB962C8B-B14F-4D97-AF65-F5344CB8AC3E}">
        <p14:creationId xmlns:p14="http://schemas.microsoft.com/office/powerpoint/2010/main" xmlns="" val="31788406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This wizard has four steps:</a:t>
            </a:r>
          </a:p>
          <a:p>
            <a:pPr lvl="1"/>
            <a:r>
              <a:rPr lang="en-US" dirty="0" smtClean="0"/>
              <a:t>1 In Graph Type, select the type you want and press Next. </a:t>
            </a:r>
          </a:p>
          <a:p>
            <a:pPr lvl="2"/>
            <a:r>
              <a:rPr lang="en-US" dirty="0" smtClean="0"/>
              <a:t>Choose ‘Column’ for bar charts or ‘XY (Scatter)’ for line and scatter graphs. </a:t>
            </a:r>
          </a:p>
          <a:p>
            <a:pPr lvl="2"/>
            <a:r>
              <a:rPr lang="en-US" dirty="0" smtClean="0"/>
              <a:t>Do not choose ‘Line’, which plots the data against row number. This is a very common mistake</a:t>
            </a:r>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18</a:t>
            </a:fld>
            <a:endParaRPr lang="en-US"/>
          </a:p>
        </p:txBody>
      </p:sp>
    </p:spTree>
    <p:extLst>
      <p:ext uri="{BB962C8B-B14F-4D97-AF65-F5344CB8AC3E}">
        <p14:creationId xmlns:p14="http://schemas.microsoft.com/office/powerpoint/2010/main" xmlns="" val="39427810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1"/>
            <a:r>
              <a:rPr lang="en-US" dirty="0" smtClean="0"/>
              <a:t>2 In Source Data, if the sample graph looks about</a:t>
            </a:r>
          </a:p>
          <a:p>
            <a:pPr lvl="2"/>
            <a:r>
              <a:rPr lang="en-US" dirty="0" smtClean="0"/>
              <a:t>right, then just press Next.</a:t>
            </a:r>
          </a:p>
          <a:p>
            <a:pPr lvl="2"/>
            <a:r>
              <a:rPr lang="en-US" dirty="0" smtClean="0"/>
              <a:t> If it looks wrong, you can correct it by clicking on the series tab, and then the red arrow at the end of the X Values box.</a:t>
            </a:r>
          </a:p>
          <a:p>
            <a:pPr lvl="2"/>
            <a:r>
              <a:rPr lang="en-US" dirty="0" smtClean="0"/>
              <a:t>Then highlight the cells containing the X data in</a:t>
            </a:r>
          </a:p>
          <a:p>
            <a:pPr lvl="2"/>
            <a:r>
              <a:rPr lang="en-US" dirty="0" smtClean="0"/>
              <a:t>the spreadsheet and press the red arrow again.</a:t>
            </a:r>
          </a:p>
          <a:p>
            <a:pPr lvl="2"/>
            <a:r>
              <a:rPr lang="en-US" dirty="0" smtClean="0"/>
              <a:t>Repeat for the Y Values box</a:t>
            </a:r>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19</a:t>
            </a:fld>
            <a:endParaRPr lang="en-US"/>
          </a:p>
        </p:txBody>
      </p:sp>
    </p:spTree>
    <p:extLst>
      <p:ext uri="{BB962C8B-B14F-4D97-AF65-F5344CB8AC3E}">
        <p14:creationId xmlns:p14="http://schemas.microsoft.com/office/powerpoint/2010/main" xmlns="" val="3933349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1"/>
            <a:r>
              <a:rPr lang="en-US" dirty="0" smtClean="0"/>
              <a:t>3 In Chart Options, the most important tasks are to type in suitable titles for the graph and the two axes. You can also turn off gridlines and legend, which makes the chart look better.</a:t>
            </a:r>
          </a:p>
          <a:p>
            <a:pPr lvl="1"/>
            <a:r>
              <a:rPr lang="en-US" dirty="0" smtClean="0"/>
              <a:t>4 In Graph Location, just press Finish. This puts the chart beside the data so you can see both</a:t>
            </a:r>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20</a:t>
            </a:fld>
            <a:endParaRPr lang="en-US"/>
          </a:p>
        </p:txBody>
      </p:sp>
    </p:spTree>
    <p:extLst>
      <p:ext uri="{BB962C8B-B14F-4D97-AF65-F5344CB8AC3E}">
        <p14:creationId xmlns:p14="http://schemas.microsoft.com/office/powerpoint/2010/main" xmlns="" val="2267570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Editing a Graph</a:t>
            </a:r>
            <a:endParaRPr lang="en-US" dirty="0"/>
          </a:p>
        </p:txBody>
      </p:sp>
      <p:sp>
        <p:nvSpPr>
          <p:cNvPr id="3" name="Content Placeholder 2"/>
          <p:cNvSpPr>
            <a:spLocks noGrp="1"/>
          </p:cNvSpPr>
          <p:nvPr>
            <p:ph idx="1"/>
          </p:nvPr>
        </p:nvSpPr>
        <p:spPr/>
        <p:txBody>
          <a:bodyPr>
            <a:noAutofit/>
          </a:bodyPr>
          <a:lstStyle/>
          <a:p>
            <a:r>
              <a:rPr lang="en-US" sz="2400" dirty="0" smtClean="0"/>
              <a:t>Excel graphs are quite flexible and almost everything about them can be changed. Just double-click (or sometimes right-click) on the part you want to change.</a:t>
            </a:r>
          </a:p>
          <a:p>
            <a:r>
              <a:rPr lang="en-US" sz="2400" dirty="0" smtClean="0"/>
              <a:t>For example, you can move and re-shape the graph; change the background </a:t>
            </a:r>
            <a:r>
              <a:rPr lang="en-US" sz="2400" dirty="0" err="1" smtClean="0"/>
              <a:t>colour</a:t>
            </a:r>
            <a:r>
              <a:rPr lang="en-US" sz="2400" dirty="0" smtClean="0"/>
              <a:t> (white is usually best); change the shape and size of the markers (points); join the points; change the axes scales and tick marks; or add a trend line or error bars.</a:t>
            </a:r>
          </a:p>
          <a:p>
            <a:r>
              <a:rPr lang="en-US" sz="2400" dirty="0" smtClean="0"/>
              <a:t>It is worth taking some time to get the graph right, because you can use an existing graph as a template. Simply type the new data in place of the existing data, and the graph automatically changes. The sheet can then be saved as a new file.</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21</a:t>
            </a:fld>
            <a:endParaRPr lang="en-US"/>
          </a:p>
        </p:txBody>
      </p:sp>
    </p:spTree>
    <p:extLst>
      <p:ext uri="{BB962C8B-B14F-4D97-AF65-F5344CB8AC3E}">
        <p14:creationId xmlns:p14="http://schemas.microsoft.com/office/powerpoint/2010/main" xmlns="" val="34543460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Bars</a:t>
            </a:r>
            <a:endParaRPr lang="en-US" dirty="0"/>
          </a:p>
        </p:txBody>
      </p:sp>
      <p:sp>
        <p:nvSpPr>
          <p:cNvPr id="3" name="Content Placeholder 2"/>
          <p:cNvSpPr>
            <a:spLocks noGrp="1"/>
          </p:cNvSpPr>
          <p:nvPr>
            <p:ph idx="1"/>
          </p:nvPr>
        </p:nvSpPr>
        <p:spPr/>
        <p:txBody>
          <a:bodyPr>
            <a:normAutofit/>
          </a:bodyPr>
          <a:lstStyle/>
          <a:p>
            <a:r>
              <a:rPr lang="en-US" sz="2400" dirty="0" smtClean="0"/>
              <a:t>If you are plotting averages on a scatter or bar graph, then error bars are a very good way to illustrate the confidence of the data on the graph. </a:t>
            </a:r>
          </a:p>
          <a:p>
            <a:r>
              <a:rPr lang="en-US" sz="2400" dirty="0" smtClean="0"/>
              <a:t>Error bars usually show ± CI, although you could also plot them from SD or SE.</a:t>
            </a:r>
          </a:p>
          <a:p>
            <a:r>
              <a:rPr lang="en-US" sz="2400" dirty="0" smtClean="0"/>
              <a:t>Double-click on any data point or bar to get the Format Data Series dialogue box, and choose the Y Error Bars tab. </a:t>
            </a:r>
          </a:p>
          <a:p>
            <a:r>
              <a:rPr lang="en-US" sz="2400" dirty="0" smtClean="0"/>
              <a:t>Click in the Custom + box, and highlight the range of cells containing your confidence intervals.</a:t>
            </a:r>
          </a:p>
          <a:p>
            <a:r>
              <a:rPr lang="en-US" sz="2400" dirty="0" smtClean="0"/>
              <a:t>Repeat for the Custom – box, and then press OK</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22</a:t>
            </a:fld>
            <a:endParaRPr lang="en-US"/>
          </a:p>
        </p:txBody>
      </p:sp>
    </p:spTree>
    <p:extLst>
      <p:ext uri="{BB962C8B-B14F-4D97-AF65-F5344CB8AC3E}">
        <p14:creationId xmlns:p14="http://schemas.microsoft.com/office/powerpoint/2010/main" xmlns="" val="39059651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smtClean="0"/>
              <a:t>Error bars are useful for the evaluation part of student investigations. </a:t>
            </a:r>
          </a:p>
          <a:p>
            <a:r>
              <a:rPr lang="en-US" sz="2400" dirty="0" smtClean="0"/>
              <a:t>Small error bars suggest reliable data; large error bars suggest dubious data. </a:t>
            </a:r>
          </a:p>
          <a:p>
            <a:r>
              <a:rPr lang="en-US" sz="2400" dirty="0" smtClean="0"/>
              <a:t>A line of best fit should pass through the error bars.</a:t>
            </a:r>
          </a:p>
          <a:p>
            <a:r>
              <a:rPr lang="en-US" sz="2400" dirty="0" smtClean="0"/>
              <a:t>Figure 3 shows a graph where a curve has been drawn, but in fact a straight line would also pass through the error bars, so a linear relation is also supported by the data.</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23</a:t>
            </a:fld>
            <a:endParaRPr lang="en-US"/>
          </a:p>
        </p:txBody>
      </p:sp>
    </p:spTree>
    <p:extLst>
      <p:ext uri="{BB962C8B-B14F-4D97-AF65-F5344CB8AC3E}">
        <p14:creationId xmlns:p14="http://schemas.microsoft.com/office/powerpoint/2010/main" xmlns="" val="10766907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Desktop\lecture 27\Capture2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288" y="0"/>
            <a:ext cx="9172576"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24</a:t>
            </a:fld>
            <a:endParaRPr lang="en-US"/>
          </a:p>
        </p:txBody>
      </p:sp>
    </p:spTree>
    <p:extLst>
      <p:ext uri="{BB962C8B-B14F-4D97-AF65-F5344CB8AC3E}">
        <p14:creationId xmlns:p14="http://schemas.microsoft.com/office/powerpoint/2010/main" xmlns="" val="35417165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Association Statistics</a:t>
            </a:r>
            <a:endParaRPr lang="en-US" dirty="0"/>
          </a:p>
        </p:txBody>
      </p:sp>
      <p:sp>
        <p:nvSpPr>
          <p:cNvPr id="3" name="Content Placeholder 2"/>
          <p:cNvSpPr>
            <a:spLocks noGrp="1"/>
          </p:cNvSpPr>
          <p:nvPr>
            <p:ph idx="1"/>
          </p:nvPr>
        </p:nvSpPr>
        <p:spPr/>
        <p:txBody>
          <a:bodyPr>
            <a:normAutofit/>
          </a:bodyPr>
          <a:lstStyle/>
          <a:p>
            <a:r>
              <a:rPr lang="en-US" sz="2400" dirty="0" smtClean="0"/>
              <a:t>A common task in data analysis is to investigate an association between two variables. This can be a correlation to see if two variables vary together, or a regression to see how one variable affects another.</a:t>
            </a:r>
          </a:p>
          <a:p>
            <a:r>
              <a:rPr lang="en-US" sz="2400" dirty="0" smtClean="0"/>
              <a:t>We’ll see how to do each of these in Excel. In both cases a scatter graph should be plotted first.</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25</a:t>
            </a:fld>
            <a:endParaRPr lang="en-US"/>
          </a:p>
        </p:txBody>
      </p:sp>
    </p:spTree>
    <p:extLst>
      <p:ext uri="{BB962C8B-B14F-4D97-AF65-F5344CB8AC3E}">
        <p14:creationId xmlns:p14="http://schemas.microsoft.com/office/powerpoint/2010/main" xmlns="" val="20663133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Correlation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correlation tells us whether the two variables vary together, i.e. as one goes up the other goes up (or goes down). </a:t>
            </a:r>
          </a:p>
          <a:p>
            <a:r>
              <a:rPr lang="en-US" dirty="0" smtClean="0"/>
              <a:t>The most common tests for correlation are the Pearson product-moment correlation coefficient (r) for normally-distributed  parametric) data, and the Spearman rank-order correlation coefficient (</a:t>
            </a:r>
            <a:r>
              <a:rPr lang="en-US" dirty="0" err="1" smtClean="0"/>
              <a:t>rs</a:t>
            </a:r>
            <a:r>
              <a:rPr lang="en-US" dirty="0" smtClean="0"/>
              <a:t>) for data that are not normally distributed (non-parametric data). </a:t>
            </a:r>
          </a:p>
          <a:p>
            <a:r>
              <a:rPr lang="en-US" dirty="0" smtClean="0"/>
              <a:t>Both vary from +1 (perfect correlation) through 0 (no correlation) to –1 (perfect negative correlation).</a:t>
            </a:r>
          </a:p>
          <a:p>
            <a:r>
              <a:rPr lang="en-US" dirty="0" smtClean="0"/>
              <a:t>In Excel the Pearson coefficient can be found by two alternative formulae:</a:t>
            </a:r>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26</a:t>
            </a:fld>
            <a:endParaRPr lang="en-US"/>
          </a:p>
        </p:txBody>
      </p:sp>
    </p:spTree>
    <p:extLst>
      <p:ext uri="{BB962C8B-B14F-4D97-AF65-F5344CB8AC3E}">
        <p14:creationId xmlns:p14="http://schemas.microsoft.com/office/powerpoint/2010/main" xmlns="" val="8912827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05000" y="2133600"/>
            <a:ext cx="5105400" cy="180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27</a:t>
            </a:fld>
            <a:endParaRPr lang="en-US"/>
          </a:p>
        </p:txBody>
      </p:sp>
    </p:spTree>
    <p:extLst>
      <p:ext uri="{BB962C8B-B14F-4D97-AF65-F5344CB8AC3E}">
        <p14:creationId xmlns:p14="http://schemas.microsoft.com/office/powerpoint/2010/main" xmlns="" val="28573641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Spearman Coefficient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There is no direct formula for the Spearman coefficient, but it can be calculated by first making two new columns for the ranks of the original data. For each of the two variables the largest value is given a rank of 1, the next largest a rank of 2, and so on.</a:t>
            </a:r>
          </a:p>
          <a:p>
            <a:r>
              <a:rPr lang="en-US" dirty="0" smtClean="0"/>
              <a:t>This can most simply be done by hand, or for large data sets, by using Excel’s =RANK command.</a:t>
            </a:r>
          </a:p>
          <a:p>
            <a:r>
              <a:rPr lang="en-US" dirty="0" smtClean="0"/>
              <a:t>The Spearman coefficient is then simply the Pearson coefficient calculated on the rank data, ignoring the original data. Both coefficients are demonstrated in Figure 4. </a:t>
            </a:r>
          </a:p>
          <a:p>
            <a:r>
              <a:rPr lang="en-US" dirty="0" smtClean="0"/>
              <a:t>This shows measurements on the size of breeding pairs of penguins to see if there is a correlation between the sizes of the two sexes. </a:t>
            </a:r>
          </a:p>
          <a:p>
            <a:r>
              <a:rPr lang="en-US" dirty="0" smtClean="0"/>
              <a:t>The Spearman coefficient </a:t>
            </a:r>
            <a:r>
              <a:rPr lang="en-US" dirty="0" err="1" smtClean="0"/>
              <a:t>rs</a:t>
            </a:r>
            <a:r>
              <a:rPr lang="en-US" dirty="0" smtClean="0"/>
              <a:t> (0.77) is more conservative than the Pearson coefficient r(0.88), but both show a strong positive correlation.</a:t>
            </a:r>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28</a:t>
            </a:fld>
            <a:endParaRPr lang="en-US"/>
          </a:p>
        </p:txBody>
      </p:sp>
    </p:spTree>
    <p:extLst>
      <p:ext uri="{BB962C8B-B14F-4D97-AF65-F5344CB8AC3E}">
        <p14:creationId xmlns:p14="http://schemas.microsoft.com/office/powerpoint/2010/main" xmlns="" val="40632481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lecture 27\Capture3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33563" y="581025"/>
            <a:ext cx="5476875" cy="56959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29</a:t>
            </a:fld>
            <a:endParaRPr lang="en-US"/>
          </a:p>
        </p:txBody>
      </p:sp>
    </p:spTree>
    <p:extLst>
      <p:ext uri="{BB962C8B-B14F-4D97-AF65-F5344CB8AC3E}">
        <p14:creationId xmlns:p14="http://schemas.microsoft.com/office/powerpoint/2010/main" xmlns="" val="196878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lecture 27\Capture3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28988" y="2300288"/>
            <a:ext cx="2486025" cy="22574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30</a:t>
            </a:fld>
            <a:endParaRPr lang="en-US"/>
          </a:p>
        </p:txBody>
      </p:sp>
    </p:spTree>
    <p:extLst>
      <p:ext uri="{BB962C8B-B14F-4D97-AF65-F5344CB8AC3E}">
        <p14:creationId xmlns:p14="http://schemas.microsoft.com/office/powerpoint/2010/main" xmlns="" val="7712019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a:t>
            </a:r>
            <a:endParaRPr lang="en-US" dirty="0"/>
          </a:p>
        </p:txBody>
      </p:sp>
      <p:sp>
        <p:nvSpPr>
          <p:cNvPr id="3" name="Content Placeholder 2"/>
          <p:cNvSpPr>
            <a:spLocks noGrp="1"/>
          </p:cNvSpPr>
          <p:nvPr>
            <p:ph idx="1"/>
          </p:nvPr>
        </p:nvSpPr>
        <p:spPr/>
        <p:txBody>
          <a:bodyPr>
            <a:normAutofit/>
          </a:bodyPr>
          <a:lstStyle/>
          <a:p>
            <a:r>
              <a:rPr lang="en-US" sz="2400" dirty="0" smtClean="0"/>
              <a:t>Linear regression</a:t>
            </a:r>
          </a:p>
          <a:p>
            <a:pPr lvl="1"/>
            <a:r>
              <a:rPr lang="en-US" sz="2400" dirty="0" smtClean="0"/>
              <a:t>Regression is used when we have reason to believe that changes in one variable cause the changes in the other. A correlation is not evidence for a causal relationship, but very often we are aware of a causal relationship and we design an experiment </a:t>
            </a:r>
            <a:r>
              <a:rPr lang="en-US" sz="2400" dirty="0"/>
              <a:t>to investigate it further. The simplest kind of </a:t>
            </a:r>
            <a:r>
              <a:rPr lang="en-US" sz="2400" dirty="0" smtClean="0"/>
              <a:t>causal relationship </a:t>
            </a:r>
            <a:r>
              <a:rPr lang="en-US" sz="2400" dirty="0"/>
              <a:t>is a straight-line relationship, and this </a:t>
            </a:r>
            <a:r>
              <a:rPr lang="en-US" sz="2400" dirty="0" smtClean="0"/>
              <a:t>can be </a:t>
            </a:r>
            <a:r>
              <a:rPr lang="en-US" sz="2400" dirty="0" err="1"/>
              <a:t>analysed</a:t>
            </a:r>
            <a:r>
              <a:rPr lang="en-US" sz="2400" dirty="0"/>
              <a:t> using linear regression. </a:t>
            </a:r>
          </a:p>
        </p:txBody>
      </p:sp>
      <p:sp>
        <p:nvSpPr>
          <p:cNvPr id="4" name="Slide Number Placeholder 3"/>
          <p:cNvSpPr>
            <a:spLocks noGrp="1"/>
          </p:cNvSpPr>
          <p:nvPr>
            <p:ph type="sldNum" sz="quarter" idx="12"/>
          </p:nvPr>
        </p:nvSpPr>
        <p:spPr/>
        <p:txBody>
          <a:bodyPr/>
          <a:lstStyle/>
          <a:p>
            <a:fld id="{A75ECA45-A061-447A-A888-A4AF3C52F796}" type="slidenum">
              <a:rPr lang="en-US" smtClean="0"/>
              <a:pPr/>
              <a:t>31</a:t>
            </a:fld>
            <a:endParaRPr lang="en-US"/>
          </a:p>
        </p:txBody>
      </p:sp>
    </p:spTree>
    <p:extLst>
      <p:ext uri="{BB962C8B-B14F-4D97-AF65-F5344CB8AC3E}">
        <p14:creationId xmlns:p14="http://schemas.microsoft.com/office/powerpoint/2010/main" xmlns="" val="639171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lecture 27\Capture3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288" y="0"/>
            <a:ext cx="9172576"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32</a:t>
            </a:fld>
            <a:endParaRPr lang="en-US"/>
          </a:p>
        </p:txBody>
      </p:sp>
    </p:spTree>
    <p:extLst>
      <p:ext uri="{BB962C8B-B14F-4D97-AF65-F5344CB8AC3E}">
        <p14:creationId xmlns:p14="http://schemas.microsoft.com/office/powerpoint/2010/main" xmlns="" val="39067933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400" dirty="0" smtClean="0"/>
              <a:t>This fits a straight line to the data using a least squares method, and gives the values of the slope and intercept that define the line (m and c in the equation y = mx + c). </a:t>
            </a:r>
          </a:p>
          <a:p>
            <a:r>
              <a:rPr lang="en-US" sz="2400" dirty="0" smtClean="0"/>
              <a:t>There are several different ways of calculating the slope and intercept of a linear regression line in Excel, but the simplest is to plot a scatter graph and use the ‘</a:t>
            </a:r>
            <a:r>
              <a:rPr lang="en-US" sz="2400" dirty="0" err="1" smtClean="0"/>
              <a:t>Trendline</a:t>
            </a:r>
            <a:r>
              <a:rPr lang="en-US" sz="2400" dirty="0" smtClean="0"/>
              <a:t>’ feature of the graph. </a:t>
            </a:r>
          </a:p>
          <a:p>
            <a:r>
              <a:rPr lang="en-US" sz="2400" dirty="0" smtClean="0"/>
              <a:t>Right-click on any data point on the graph, select Add </a:t>
            </a:r>
            <a:r>
              <a:rPr lang="en-US" sz="2400" dirty="0" err="1" smtClean="0"/>
              <a:t>Trendline</a:t>
            </a:r>
            <a:r>
              <a:rPr lang="en-US" sz="2400" dirty="0" smtClean="0"/>
              <a:t>, and choose Linear. Click on the Options tab, and select Display equation on chart. You can also choose to set the intercept to be zero (or some other value), and to display r</a:t>
            </a:r>
            <a:r>
              <a:rPr lang="en-US" sz="2400" baseline="30000" dirty="0" smtClean="0"/>
              <a:t>2</a:t>
            </a:r>
            <a:r>
              <a:rPr lang="en-US" sz="2400" dirty="0" smtClean="0"/>
              <a:t> (the square of the Pearson correlation coefficient). </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33</a:t>
            </a:fld>
            <a:endParaRPr lang="en-US"/>
          </a:p>
        </p:txBody>
      </p:sp>
    </p:spTree>
    <p:extLst>
      <p:ext uri="{BB962C8B-B14F-4D97-AF65-F5344CB8AC3E}">
        <p14:creationId xmlns:p14="http://schemas.microsoft.com/office/powerpoint/2010/main" xmlns="" val="13281518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smtClean="0"/>
              <a:t>The full equation with the slope and intercept values is now shown on the chart. This is demonstrated in Figure 5, which shows data obtained from counting a yeast cell suspension in a </a:t>
            </a:r>
            <a:r>
              <a:rPr lang="en-US" sz="2400" dirty="0" err="1" smtClean="0"/>
              <a:t>haemocytometer</a:t>
            </a:r>
            <a:r>
              <a:rPr lang="en-US" sz="2400" dirty="0" smtClean="0"/>
              <a:t> and in a colorimeter. </a:t>
            </a:r>
          </a:p>
          <a:p>
            <a:r>
              <a:rPr lang="en-US" sz="2400" dirty="0" smtClean="0"/>
              <a:t>We expect a linear causal relationship between cell density and turbidity, so this is a good occasion to use regression, and we can use the equation to predict the cell count for a given absorbance.</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34</a:t>
            </a:fld>
            <a:endParaRPr lang="en-US"/>
          </a:p>
        </p:txBody>
      </p:sp>
    </p:spTree>
    <p:extLst>
      <p:ext uri="{BB962C8B-B14F-4D97-AF65-F5344CB8AC3E}">
        <p14:creationId xmlns:p14="http://schemas.microsoft.com/office/powerpoint/2010/main" xmlns="" val="36070243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Comparative Statistics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Another common task in data analysis is to compare two or more sets of data to determine whether they are basically the same (i.e. they could come from the same population) or one set is significantly different from the others. </a:t>
            </a:r>
          </a:p>
          <a:p>
            <a:r>
              <a:rPr lang="en-US" dirty="0" smtClean="0"/>
              <a:t>To start with, it is good practice to calculate the means and CIs for the different groups and plot a bar chart with the CIs represented as error bars. This gives us a good visual idea of how different the groups are. It is sometimes thought that if the error bars don’t overlap, then there must be a significant difference between the data, but this is not necessarily true, and a statistical test of comparison is needed to test for significant differences. </a:t>
            </a:r>
          </a:p>
          <a:p>
            <a:r>
              <a:rPr lang="en-US" dirty="0" smtClean="0"/>
              <a:t>The end result of such tests is a probability (P) that the ‘null hypothesis’ (which always states that there is no difference between the sets of data) is true. In management science we usually accept differences as being significant if P is less than 5%, so if P &lt; 5% then we can say that there is a significant difference between the sets of data (i.e. reject the null hypothesis). If P &gt; 5% then we can say that there is no significant difference between the sets of data (i.e. accept the null hypothesis).</a:t>
            </a:r>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35</a:t>
            </a:fld>
            <a:endParaRPr lang="en-US"/>
          </a:p>
        </p:txBody>
      </p:sp>
    </p:spTree>
    <p:extLst>
      <p:ext uri="{BB962C8B-B14F-4D97-AF65-F5344CB8AC3E}">
        <p14:creationId xmlns:p14="http://schemas.microsoft.com/office/powerpoint/2010/main" xmlns="" val="41411212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 - test</a:t>
            </a:r>
            <a:endParaRPr lang="en-US" dirty="0"/>
          </a:p>
        </p:txBody>
      </p:sp>
      <p:sp>
        <p:nvSpPr>
          <p:cNvPr id="3" name="Content Placeholder 2"/>
          <p:cNvSpPr>
            <a:spLocks noGrp="1"/>
          </p:cNvSpPr>
          <p:nvPr>
            <p:ph idx="1"/>
          </p:nvPr>
        </p:nvSpPr>
        <p:spPr/>
        <p:txBody>
          <a:bodyPr>
            <a:normAutofit/>
          </a:bodyPr>
          <a:lstStyle/>
          <a:p>
            <a:r>
              <a:rPr lang="en-US" dirty="0" smtClean="0"/>
              <a:t>The most common comparative statistical test is the t-test, which is used when there are just two sets of normally-distributed data to compare. </a:t>
            </a:r>
          </a:p>
          <a:p>
            <a:r>
              <a:rPr lang="en-US" dirty="0" smtClean="0"/>
              <a:t>In Excel this is performed by the formula </a:t>
            </a:r>
          </a:p>
          <a:p>
            <a:pPr marL="0" indent="0">
              <a:buNone/>
            </a:pPr>
            <a:endParaRPr lang="en-US" dirty="0"/>
          </a:p>
          <a:p>
            <a:pPr marL="0" indent="0">
              <a:buNone/>
            </a:pPr>
            <a:r>
              <a:rPr lang="en-US" dirty="0" smtClean="0"/>
              <a:t>	=TTEST (range 1, range 2, tails, type)</a:t>
            </a:r>
          </a:p>
        </p:txBody>
      </p:sp>
      <p:sp>
        <p:nvSpPr>
          <p:cNvPr id="4" name="Slide Number Placeholder 3"/>
          <p:cNvSpPr>
            <a:spLocks noGrp="1"/>
          </p:cNvSpPr>
          <p:nvPr>
            <p:ph type="sldNum" sz="quarter" idx="12"/>
          </p:nvPr>
        </p:nvSpPr>
        <p:spPr/>
        <p:txBody>
          <a:bodyPr/>
          <a:lstStyle/>
          <a:p>
            <a:fld id="{A75ECA45-A061-447A-A888-A4AF3C52F796}" type="slidenum">
              <a:rPr lang="en-US" smtClean="0"/>
              <a:pPr/>
              <a:t>36</a:t>
            </a:fld>
            <a:endParaRPr lang="en-US"/>
          </a:p>
        </p:txBody>
      </p:sp>
    </p:spTree>
    <p:extLst>
      <p:ext uri="{BB962C8B-B14F-4D97-AF65-F5344CB8AC3E}">
        <p14:creationId xmlns:p14="http://schemas.microsoft.com/office/powerpoint/2010/main" xmlns="" val="39620191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lecture 27\Capture3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067799" cy="6781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37</a:t>
            </a:fld>
            <a:endParaRPr lang="en-US"/>
          </a:p>
        </p:txBody>
      </p:sp>
    </p:spTree>
    <p:extLst>
      <p:ext uri="{BB962C8B-B14F-4D97-AF65-F5344CB8AC3E}">
        <p14:creationId xmlns:p14="http://schemas.microsoft.com/office/powerpoint/2010/main" xmlns="" val="39944738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Both kinds of t-test are demonstrated in Figure 6.</a:t>
            </a:r>
          </a:p>
          <a:p>
            <a:r>
              <a:rPr lang="en-US" dirty="0" smtClean="0"/>
              <a:t>In the unpaired test (type 2) the yield of potatoes in 10 plots treated with one </a:t>
            </a:r>
            <a:r>
              <a:rPr lang="en-US" dirty="0" err="1" smtClean="0"/>
              <a:t>fertiliser</a:t>
            </a:r>
            <a:r>
              <a:rPr lang="en-US" dirty="0" smtClean="0"/>
              <a:t> was compared to that in 10 plots treated with another </a:t>
            </a:r>
            <a:r>
              <a:rPr lang="en-US" dirty="0" err="1" smtClean="0"/>
              <a:t>fertiliser</a:t>
            </a:r>
            <a:r>
              <a:rPr lang="en-US" dirty="0" smtClean="0"/>
              <a:t>.  </a:t>
            </a:r>
          </a:p>
          <a:p>
            <a:r>
              <a:rPr lang="en-US" dirty="0" err="1" smtClean="0"/>
              <a:t>Fertiliser</a:t>
            </a:r>
            <a:r>
              <a:rPr lang="en-US" dirty="0" smtClean="0"/>
              <a:t> B delivers a larger mean yield, but the t-test P shows that there is an 8% probability that these two sets are not really different. </a:t>
            </a:r>
          </a:p>
          <a:p>
            <a:r>
              <a:rPr lang="en-US" dirty="0" smtClean="0"/>
              <a:t>Since this is more than 5% we must conclude that </a:t>
            </a:r>
            <a:r>
              <a:rPr lang="en-US" dirty="0" err="1" smtClean="0"/>
              <a:t>fertiliser</a:t>
            </a:r>
            <a:r>
              <a:rPr lang="en-US" dirty="0" smtClean="0"/>
              <a:t> B is not significantly better than </a:t>
            </a:r>
            <a:r>
              <a:rPr lang="en-US" dirty="0" err="1" smtClean="0"/>
              <a:t>fertiliser</a:t>
            </a:r>
            <a:r>
              <a:rPr lang="en-US" dirty="0" smtClean="0"/>
              <a:t> A. </a:t>
            </a:r>
          </a:p>
        </p:txBody>
      </p:sp>
      <p:sp>
        <p:nvSpPr>
          <p:cNvPr id="4" name="Slide Number Placeholder 3"/>
          <p:cNvSpPr>
            <a:spLocks noGrp="1"/>
          </p:cNvSpPr>
          <p:nvPr>
            <p:ph type="sldNum" sz="quarter" idx="12"/>
          </p:nvPr>
        </p:nvSpPr>
        <p:spPr/>
        <p:txBody>
          <a:bodyPr/>
          <a:lstStyle/>
          <a:p>
            <a:fld id="{A75ECA45-A061-447A-A888-A4AF3C52F796}" type="slidenum">
              <a:rPr lang="en-US" smtClean="0"/>
              <a:pPr/>
              <a:t>38</a:t>
            </a:fld>
            <a:endParaRPr lang="en-US"/>
          </a:p>
        </p:txBody>
      </p:sp>
    </p:spTree>
    <p:extLst>
      <p:ext uri="{BB962C8B-B14F-4D97-AF65-F5344CB8AC3E}">
        <p14:creationId xmlns:p14="http://schemas.microsoft.com/office/powerpoint/2010/main" xmlns="" val="24763999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lecture 27\Capture3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9229725"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39</a:t>
            </a:fld>
            <a:endParaRPr lang="en-US"/>
          </a:p>
        </p:txBody>
      </p:sp>
    </p:spTree>
    <p:extLst>
      <p:ext uri="{BB962C8B-B14F-4D97-AF65-F5344CB8AC3E}">
        <p14:creationId xmlns:p14="http://schemas.microsoft.com/office/powerpoint/2010/main" xmlns="" val="7736161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a:t>In the paired test (type 1), the pulse rate of 8 individuals was measured before and after a large meal. </a:t>
            </a:r>
            <a:endParaRPr lang="en-US" sz="2400" dirty="0" smtClean="0"/>
          </a:p>
          <a:p>
            <a:r>
              <a:rPr lang="en-US" sz="2400" dirty="0" smtClean="0"/>
              <a:t>The </a:t>
            </a:r>
            <a:r>
              <a:rPr lang="en-US" sz="2400" dirty="0"/>
              <a:t>mean pulse rate is a little higher after the meal, and the t-test P shows that there is only a tiny 0.006% probability that the before and after data are the same. So the pulse rate does significantly increase after a meal. </a:t>
            </a:r>
            <a:endParaRPr lang="en-US" sz="2400" dirty="0" smtClean="0"/>
          </a:p>
          <a:p>
            <a:r>
              <a:rPr lang="en-US" sz="2400" dirty="0" smtClean="0"/>
              <a:t>This </a:t>
            </a:r>
            <a:r>
              <a:rPr lang="en-US" sz="2400" dirty="0"/>
              <a:t>demonstrates the value of a paired test: although the data are quite varied, with quite a high CI, the pulse rate increased in each individual leading to the high significance of the conclusion.</a:t>
            </a:r>
          </a:p>
          <a:p>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40</a:t>
            </a:fld>
            <a:endParaRPr lang="en-US"/>
          </a:p>
        </p:txBody>
      </p:sp>
    </p:spTree>
    <p:extLst>
      <p:ext uri="{BB962C8B-B14F-4D97-AF65-F5344CB8AC3E}">
        <p14:creationId xmlns:p14="http://schemas.microsoft.com/office/powerpoint/2010/main" xmlns="" val="27968406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Excel provides two more formulae involving the t-test. The formula</a:t>
            </a:r>
          </a:p>
          <a:p>
            <a:pPr marL="0" indent="0">
              <a:buNone/>
            </a:pPr>
            <a:r>
              <a:rPr lang="en-US" dirty="0" smtClean="0"/>
              <a:t>	=TDIST (t, </a:t>
            </a:r>
            <a:r>
              <a:rPr lang="en-US" dirty="0" err="1" smtClean="0"/>
              <a:t>dof</a:t>
            </a:r>
            <a:r>
              <a:rPr lang="en-US" dirty="0" smtClean="0"/>
              <a:t>, tails)</a:t>
            </a:r>
          </a:p>
          <a:p>
            <a:r>
              <a:rPr lang="en-US" dirty="0" smtClean="0"/>
              <a:t>can be used to replace a look-up table, since it returns the probability corresponding to the given t-value and degrees of freedom.</a:t>
            </a:r>
          </a:p>
          <a:p>
            <a:r>
              <a:rPr lang="en-US" dirty="0" smtClean="0"/>
              <a:t> The formula</a:t>
            </a:r>
          </a:p>
          <a:p>
            <a:pPr marL="0" indent="0">
              <a:buNone/>
            </a:pPr>
            <a:r>
              <a:rPr lang="en-US" dirty="0"/>
              <a:t>	</a:t>
            </a:r>
            <a:r>
              <a:rPr lang="en-US" dirty="0" smtClean="0"/>
              <a:t>=TINV (P, </a:t>
            </a:r>
            <a:r>
              <a:rPr lang="en-US" dirty="0" err="1" smtClean="0"/>
              <a:t>dof</a:t>
            </a:r>
            <a:r>
              <a:rPr lang="en-US" dirty="0" smtClean="0"/>
              <a:t>)</a:t>
            </a:r>
          </a:p>
          <a:p>
            <a:r>
              <a:rPr lang="en-US" dirty="0" smtClean="0"/>
              <a:t>does the reverse: it returns a t value corresponding to a given probability P. You shouldn’t normally need these formulae.</a:t>
            </a:r>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41</a:t>
            </a:fld>
            <a:endParaRPr lang="en-US"/>
          </a:p>
        </p:txBody>
      </p:sp>
    </p:spTree>
    <p:extLst>
      <p:ext uri="{BB962C8B-B14F-4D97-AF65-F5344CB8AC3E}">
        <p14:creationId xmlns:p14="http://schemas.microsoft.com/office/powerpoint/2010/main" xmlns="" val="24876794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Mann-Whitney </a:t>
            </a:r>
            <a:r>
              <a:rPr lang="en-US" dirty="0" smtClean="0"/>
              <a:t>U-Test</a:t>
            </a:r>
            <a:endParaRPr lang="en-US" dirty="0"/>
          </a:p>
        </p:txBody>
      </p:sp>
      <p:sp>
        <p:nvSpPr>
          <p:cNvPr id="3" name="Content Placeholder 2"/>
          <p:cNvSpPr>
            <a:spLocks noGrp="1"/>
          </p:cNvSpPr>
          <p:nvPr>
            <p:ph idx="1"/>
          </p:nvPr>
        </p:nvSpPr>
        <p:spPr/>
        <p:txBody>
          <a:bodyPr>
            <a:normAutofit/>
          </a:bodyPr>
          <a:lstStyle/>
          <a:p>
            <a:r>
              <a:rPr lang="en-US" sz="2400" dirty="0" smtClean="0"/>
              <a:t>The t-test requires that the data be continuous and normally distributed. Sometimes this is not possible, for example if the data are calculated rather than measured, or if the data are counted. In this case the Mann-Whitney U-test, which is the non-parametric equivalent of the t-test, should be used. Unfortunately Excel does not support this test. You could use Excel to calculate the U statistic, but you would still need probability tables to find the significance</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42</a:t>
            </a:fld>
            <a:endParaRPr lang="en-US"/>
          </a:p>
        </p:txBody>
      </p:sp>
    </p:spTree>
    <p:extLst>
      <p:ext uri="{BB962C8B-B14F-4D97-AF65-F5344CB8AC3E}">
        <p14:creationId xmlns:p14="http://schemas.microsoft.com/office/powerpoint/2010/main" xmlns="" val="160574068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ANOVA</a:t>
            </a:r>
            <a:endParaRPr lang="en-US" dirty="0"/>
          </a:p>
        </p:txBody>
      </p:sp>
      <p:sp>
        <p:nvSpPr>
          <p:cNvPr id="3" name="Content Placeholder 2"/>
          <p:cNvSpPr>
            <a:spLocks noGrp="1"/>
          </p:cNvSpPr>
          <p:nvPr>
            <p:ph idx="1"/>
          </p:nvPr>
        </p:nvSpPr>
        <p:spPr/>
        <p:txBody>
          <a:bodyPr>
            <a:normAutofit/>
          </a:bodyPr>
          <a:lstStyle/>
          <a:p>
            <a:r>
              <a:rPr lang="en-US" sz="2400" dirty="0" smtClean="0"/>
              <a:t>The t-test is limited to comparing two sets of data, and to compare many groups at once you need analysis of variance (ANOVA). This is normally considered in the scope of a marketing researcher, since it is so difficult to calculate by hand, but in fact it is just as easy to perform with Excel as any other statistical test.</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43</a:t>
            </a:fld>
            <a:endParaRPr lang="en-US"/>
          </a:p>
        </p:txBody>
      </p:sp>
    </p:spTree>
    <p:extLst>
      <p:ext uri="{BB962C8B-B14F-4D97-AF65-F5344CB8AC3E}">
        <p14:creationId xmlns:p14="http://schemas.microsoft.com/office/powerpoint/2010/main" xmlns="" val="3117223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smtClean="0"/>
              <a:t>Since it is so useful (it can even replace the t-test) there is no reason not to include ANOVA in the repertoire of management science researchers. ANOVA is part of Excel’s Data Analysis Pack, which is part of normal Excel, but not always installed. (If there is no Data Analysis option on the Tools menu you need to run Excel set-up to install the ‘Analysis Tool </a:t>
            </a:r>
            <a:r>
              <a:rPr lang="en-US" sz="2400" dirty="0" err="1" smtClean="0"/>
              <a:t>pak</a:t>
            </a:r>
            <a:r>
              <a:rPr lang="en-US" sz="2400" dirty="0" smtClean="0"/>
              <a:t> add-in’.)</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44</a:t>
            </a:fld>
            <a:endParaRPr lang="en-US"/>
          </a:p>
        </p:txBody>
      </p:sp>
    </p:spTree>
    <p:extLst>
      <p:ext uri="{BB962C8B-B14F-4D97-AF65-F5344CB8AC3E}">
        <p14:creationId xmlns:p14="http://schemas.microsoft.com/office/powerpoint/2010/main" xmlns="" val="4352799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smtClean="0"/>
              <a:t>From the Tools menu select Data Analysis and then ANOVA Single Factor. This brings up the ANOVA dialogue box, as shown in the example in Figure 7, which concerns the grain yield from three different varieties of wheat. Enter the Input Range by clicking in the box and then selecting the range of </a:t>
            </a:r>
            <a:r>
              <a:rPr lang="en-US" sz="2400" dirty="0"/>
              <a:t>cells containing the data, including the headings. </a:t>
            </a:r>
            <a:r>
              <a:rPr lang="en-US" sz="2400" dirty="0" smtClean="0"/>
              <a:t>Check that </a:t>
            </a:r>
            <a:r>
              <a:rPr lang="en-US" sz="2400" dirty="0"/>
              <a:t>the columns/rows choice is correct (this </a:t>
            </a:r>
            <a:r>
              <a:rPr lang="en-US" sz="2400" dirty="0" smtClean="0"/>
              <a:t>example is </a:t>
            </a:r>
            <a:r>
              <a:rPr lang="en-US" sz="2400" dirty="0"/>
              <a:t>in three columns), and click in Labels in First </a:t>
            </a:r>
            <a:r>
              <a:rPr lang="en-US" sz="2400" dirty="0" smtClean="0"/>
              <a:t>Row if </a:t>
            </a:r>
            <a:r>
              <a:rPr lang="en-US" sz="2400" dirty="0"/>
              <a:t>you have included these. </a:t>
            </a:r>
          </a:p>
        </p:txBody>
      </p:sp>
      <p:sp>
        <p:nvSpPr>
          <p:cNvPr id="4" name="Slide Number Placeholder 3"/>
          <p:cNvSpPr>
            <a:spLocks noGrp="1"/>
          </p:cNvSpPr>
          <p:nvPr>
            <p:ph type="sldNum" sz="quarter" idx="12"/>
          </p:nvPr>
        </p:nvSpPr>
        <p:spPr/>
        <p:txBody>
          <a:bodyPr/>
          <a:lstStyle/>
          <a:p>
            <a:fld id="{A75ECA45-A061-447A-A888-A4AF3C52F796}" type="slidenum">
              <a:rPr lang="en-US" smtClean="0"/>
              <a:pPr/>
              <a:t>45</a:t>
            </a:fld>
            <a:endParaRPr lang="en-US"/>
          </a:p>
        </p:txBody>
      </p:sp>
    </p:spTree>
    <p:extLst>
      <p:ext uri="{BB962C8B-B14F-4D97-AF65-F5344CB8AC3E}">
        <p14:creationId xmlns:p14="http://schemas.microsoft.com/office/powerpoint/2010/main" xmlns="" val="41155262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lecture 27\Capture5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0600" y="685800"/>
            <a:ext cx="7391399" cy="5410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46</a:t>
            </a:fld>
            <a:endParaRPr lang="en-US"/>
          </a:p>
        </p:txBody>
      </p:sp>
    </p:spTree>
    <p:extLst>
      <p:ext uri="{BB962C8B-B14F-4D97-AF65-F5344CB8AC3E}">
        <p14:creationId xmlns:p14="http://schemas.microsoft.com/office/powerpoint/2010/main" xmlns="" val="13274867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The column headings will appear in the results table. Leave Alpha at 0.05 (for the usual 5% significance level), then click in the Output </a:t>
            </a:r>
            <a:r>
              <a:rPr lang="en-US" dirty="0"/>
              <a:t>Range box and click on a free cell on </a:t>
            </a:r>
            <a:r>
              <a:rPr lang="en-US" dirty="0" smtClean="0"/>
              <a:t>the worksheet</a:t>
            </a:r>
            <a:r>
              <a:rPr lang="en-US" dirty="0"/>
              <a:t>, which will become the top left cell of </a:t>
            </a:r>
            <a:r>
              <a:rPr lang="en-US" dirty="0" smtClean="0"/>
              <a:t>the 8 </a:t>
            </a:r>
            <a:r>
              <a:rPr lang="en-US" dirty="0"/>
              <a:t>× 15-cell results table. Finally press OK. The output is a large data table, and you may </a:t>
            </a:r>
            <a:r>
              <a:rPr lang="en-US" dirty="0" smtClean="0"/>
              <a:t>need to </a:t>
            </a:r>
            <a:r>
              <a:rPr lang="en-US" dirty="0"/>
              <a:t>adjust the column widths to read it all. </a:t>
            </a:r>
            <a:endParaRPr lang="en-US" dirty="0" smtClean="0"/>
          </a:p>
          <a:p>
            <a:r>
              <a:rPr lang="en-US" dirty="0" smtClean="0"/>
              <a:t>The most important </a:t>
            </a:r>
            <a:r>
              <a:rPr lang="en-US" dirty="0"/>
              <a:t>cell is the P value, which as usual is </a:t>
            </a:r>
            <a:r>
              <a:rPr lang="en-US" dirty="0" smtClean="0"/>
              <a:t>the probability </a:t>
            </a:r>
            <a:r>
              <a:rPr lang="en-US" dirty="0"/>
              <a:t>that the null hypothesis (that there is </a:t>
            </a:r>
            <a:r>
              <a:rPr lang="en-US" dirty="0" smtClean="0"/>
              <a:t>no difference </a:t>
            </a:r>
            <a:r>
              <a:rPr lang="en-US" dirty="0"/>
              <a:t>between any of the data sets) is true. </a:t>
            </a:r>
            <a:r>
              <a:rPr lang="en-US" dirty="0" smtClean="0"/>
              <a:t>This is </a:t>
            </a:r>
            <a:r>
              <a:rPr lang="en-US" dirty="0"/>
              <a:t>the same as a t-test probability, and in fact if </a:t>
            </a:r>
            <a:r>
              <a:rPr lang="en-US" dirty="0" smtClean="0"/>
              <a:t>you try </a:t>
            </a:r>
            <a:r>
              <a:rPr lang="en-US" dirty="0"/>
              <a:t>ANOVA with just two data sets, it returns the </a:t>
            </a:r>
            <a:r>
              <a:rPr lang="en-US" dirty="0" smtClean="0"/>
              <a:t>same P </a:t>
            </a:r>
            <a:r>
              <a:rPr lang="en-US" dirty="0"/>
              <a:t>as a t-test. If P &gt; 5% then there is no </a:t>
            </a:r>
            <a:r>
              <a:rPr lang="en-US" dirty="0" smtClean="0"/>
              <a:t>significant difference </a:t>
            </a:r>
            <a:r>
              <a:rPr lang="en-US" dirty="0"/>
              <a:t>between any of the data sets (i.e. the </a:t>
            </a:r>
            <a:r>
              <a:rPr lang="en-US" dirty="0" smtClean="0"/>
              <a:t>null hypothesis </a:t>
            </a:r>
            <a:r>
              <a:rPr lang="en-US" dirty="0"/>
              <a:t>is true), but if P &lt; 5% then at least one </a:t>
            </a:r>
            <a:r>
              <a:rPr lang="en-US" dirty="0" smtClean="0"/>
              <a:t>of the </a:t>
            </a:r>
            <a:r>
              <a:rPr lang="en-US" dirty="0"/>
              <a:t>groups is significantly different from the others.</a:t>
            </a:r>
          </a:p>
          <a:p>
            <a:r>
              <a:rPr lang="en-US" dirty="0"/>
              <a:t>In Figure 7 P is 0.14%, which is less than 5%, </a:t>
            </a:r>
            <a:r>
              <a:rPr lang="en-US" dirty="0" smtClean="0"/>
              <a:t>so there </a:t>
            </a:r>
            <a:r>
              <a:rPr lang="en-US" dirty="0"/>
              <a:t>is a significant difference somewhere. </a:t>
            </a:r>
          </a:p>
          <a:p>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47</a:t>
            </a:fld>
            <a:endParaRPr lang="en-US"/>
          </a:p>
        </p:txBody>
      </p:sp>
    </p:spTree>
    <p:extLst>
      <p:ext uri="{BB962C8B-B14F-4D97-AF65-F5344CB8AC3E}">
        <p14:creationId xmlns:p14="http://schemas.microsoft.com/office/powerpoint/2010/main" xmlns="" val="14521953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lecture 27\Capture54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75ECA45-A061-447A-A888-A4AF3C52F796}" type="slidenum">
              <a:rPr lang="en-US" smtClean="0"/>
              <a:pPr/>
              <a:t>48</a:t>
            </a:fld>
            <a:endParaRPr lang="en-US"/>
          </a:p>
        </p:txBody>
      </p:sp>
    </p:spTree>
    <p:extLst>
      <p:ext uri="{BB962C8B-B14F-4D97-AF65-F5344CB8AC3E}">
        <p14:creationId xmlns:p14="http://schemas.microsoft.com/office/powerpoint/2010/main" xmlns="" val="18184637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dirty="0"/>
              <a:t>In Figure 7, for </a:t>
            </a:r>
            <a:r>
              <a:rPr lang="en-US" sz="2400" dirty="0" smtClean="0"/>
              <a:t>example, varieties 2 and 3 are very similar, but variety 1 is obviously different. So the conclusion would be that variety 1 has a significantly lower yield than varieties 2 and 3.</a:t>
            </a:r>
          </a:p>
          <a:p>
            <a:r>
              <a:rPr lang="en-US" sz="2400" dirty="0"/>
              <a:t>Figure 7 Comparing three sets of data using ANOVA. The most important value is the P value, which </a:t>
            </a:r>
            <a:r>
              <a:rPr lang="en-US" sz="2400" dirty="0" smtClean="0"/>
              <a:t>has been </a:t>
            </a:r>
            <a:r>
              <a:rPr lang="en-US" sz="2400" dirty="0"/>
              <a:t>formatted as a percentage (cell F18, indicated by the arrow). The bar graph was drawn using </a:t>
            </a:r>
            <a:r>
              <a:rPr lang="en-US" sz="2400" dirty="0" smtClean="0"/>
              <a:t>the average </a:t>
            </a:r>
            <a:r>
              <a:rPr lang="en-US" sz="2400" dirty="0"/>
              <a:t>values (cells D12:D14) for the bars and the variance values (cells E12:E14) for the error bars.</a:t>
            </a:r>
          </a:p>
          <a:p>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49</a:t>
            </a:fld>
            <a:endParaRPr lang="en-US"/>
          </a:p>
        </p:txBody>
      </p:sp>
    </p:spTree>
    <p:extLst>
      <p:ext uri="{BB962C8B-B14F-4D97-AF65-F5344CB8AC3E}">
        <p14:creationId xmlns:p14="http://schemas.microsoft.com/office/powerpoint/2010/main" xmlns="" val="15968622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Statistics for Frequency data</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χ2-test</a:t>
            </a:r>
          </a:p>
          <a:p>
            <a:r>
              <a:rPr lang="en-US" dirty="0" smtClean="0"/>
              <a:t>The statistics so far have concerned measurement data. Sometimes in management sciences the results are not measurements but counts (or frequencies) of things, such as counts of different product in marketing experiments or counts of gender in different scenarios. </a:t>
            </a:r>
          </a:p>
          <a:p>
            <a:r>
              <a:rPr lang="en-US" dirty="0" smtClean="0"/>
              <a:t>With frequency data you can’t usually calculate means, or SD, or do a t-test. Instead you do a ‘chi-squared’ (χ2) test, which is used to compare frequency data in different categories with some expected data. </a:t>
            </a:r>
          </a:p>
          <a:p>
            <a:endParaRPr lang="en-US" dirty="0" smtClean="0"/>
          </a:p>
          <a:p>
            <a:r>
              <a:rPr lang="en-US" dirty="0" smtClean="0"/>
              <a:t>The Excel formula is =CHITEST (observed range, expected range)</a:t>
            </a:r>
          </a:p>
          <a:p>
            <a:endParaRPr lang="en-US" dirty="0" smtClean="0"/>
          </a:p>
          <a:p>
            <a:r>
              <a:rPr lang="en-US" dirty="0" smtClean="0"/>
              <a:t>and it returns the probability P that the null hypothesis (which states that there is no difference between the observed and expected frequencies) is true.</a:t>
            </a:r>
            <a:endParaRPr lang="en-US"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50</a:t>
            </a:fld>
            <a:endParaRPr lang="en-US"/>
          </a:p>
        </p:txBody>
      </p:sp>
    </p:spTree>
    <p:extLst>
      <p:ext uri="{BB962C8B-B14F-4D97-AF65-F5344CB8AC3E}">
        <p14:creationId xmlns:p14="http://schemas.microsoft.com/office/powerpoint/2010/main" xmlns="" val="35034879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200" dirty="0"/>
              <a:t>There are three different uses of the χ2-test depending on how the expected data are calculated Sometimes </a:t>
            </a:r>
            <a:r>
              <a:rPr lang="en-US" sz="2200" dirty="0" smtClean="0"/>
              <a:t>the expected data can be calculated;</a:t>
            </a:r>
          </a:p>
          <a:p>
            <a:r>
              <a:rPr lang="en-US" sz="2200" b="1" dirty="0" smtClean="0"/>
              <a:t>From a quantitative theory,</a:t>
            </a:r>
            <a:r>
              <a:rPr lang="en-US" sz="2200" dirty="0" smtClean="0"/>
              <a:t> in which case you are testing whether your observed data agree with the  theory (if P &lt; 5% then the data do not agree with the theory, and if P &gt; 5% then the data do agree with the theory). </a:t>
            </a:r>
          </a:p>
          <a:p>
            <a:pPr lvl="1"/>
            <a:r>
              <a:rPr lang="en-US" sz="2200" dirty="0" smtClean="0"/>
              <a:t>An example of this is shown in Figure 8 (top), where we expect the results of a genetic cross to be a 3:1 ratio of red to white flowers. Simple Excel formulae can be used to calculate the expected counts given the total number of observations. The χ2 P is 53%, which is much greater than 5%, so the results are just too good to be true. </a:t>
            </a:r>
            <a:endParaRPr lang="en-US" sz="22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51</a:t>
            </a:fld>
            <a:endParaRPr lang="en-US"/>
          </a:p>
        </p:txBody>
      </p:sp>
    </p:spTree>
    <p:extLst>
      <p:ext uri="{BB962C8B-B14F-4D97-AF65-F5344CB8AC3E}">
        <p14:creationId xmlns:p14="http://schemas.microsoft.com/office/powerpoint/2010/main" xmlns="" val="5569148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400" b="1" dirty="0" smtClean="0"/>
              <a:t>On other occasions </a:t>
            </a:r>
            <a:r>
              <a:rPr lang="en-US" sz="2400" dirty="0" smtClean="0"/>
              <a:t>the expected data are calculated by assuming that the counts in all the categories should be the same, in which case you are testing whether there is a difference between the sets (if P &lt; 5% then the sets of data are significantly different from each other, and if P &gt; 5% then there is no significant difference between the sets). </a:t>
            </a:r>
          </a:p>
          <a:p>
            <a:pPr lvl="1"/>
            <a:r>
              <a:rPr lang="en-US" sz="2400" dirty="0" smtClean="0"/>
              <a:t>An example of this is also shown in Figure 8 (bottom), where the gender of children born in a hospital over </a:t>
            </a:r>
            <a:r>
              <a:rPr lang="en-US" sz="2400" dirty="0" smtClean="0"/>
              <a:t>a period </a:t>
            </a:r>
            <a:r>
              <a:rPr lang="en-US" sz="2400" dirty="0"/>
              <a:t>of time is compared. There are more boys </a:t>
            </a:r>
            <a:r>
              <a:rPr lang="en-US" sz="2400" dirty="0" smtClean="0"/>
              <a:t>than girls</a:t>
            </a:r>
            <a:r>
              <a:rPr lang="en-US" sz="2400" dirty="0"/>
              <a:t>, but is the difference significant? The </a:t>
            </a:r>
            <a:r>
              <a:rPr lang="en-US" sz="2400" dirty="0" smtClean="0"/>
              <a:t>expected values </a:t>
            </a:r>
            <a:r>
              <a:rPr lang="en-US" sz="2400" dirty="0"/>
              <a:t>are calculated by assuming there should </a:t>
            </a:r>
            <a:r>
              <a:rPr lang="en-US" sz="2400" dirty="0" smtClean="0"/>
              <a:t>be equal </a:t>
            </a:r>
            <a:r>
              <a:rPr lang="en-US" sz="2400" dirty="0"/>
              <a:t>numbers, and the </a:t>
            </a:r>
            <a:r>
              <a:rPr lang="en-US" sz="2400" dirty="0" smtClean="0"/>
              <a:t>χ2 P </a:t>
            </a:r>
            <a:r>
              <a:rPr lang="en-US" sz="2400" dirty="0"/>
              <a:t>of 6.4% is greater </a:t>
            </a:r>
            <a:r>
              <a:rPr lang="en-US" sz="2400" dirty="0" smtClean="0"/>
              <a:t>than 5</a:t>
            </a:r>
            <a:r>
              <a:rPr lang="en-US" sz="2400" dirty="0"/>
              <a:t>%, so there is no significant difference between </a:t>
            </a:r>
            <a:r>
              <a:rPr lang="en-US" sz="2400" dirty="0" smtClean="0"/>
              <a:t>boys and </a:t>
            </a:r>
            <a:r>
              <a:rPr lang="en-US" sz="2400" dirty="0"/>
              <a:t>girls.</a:t>
            </a:r>
          </a:p>
          <a:p>
            <a:pPr lvl="1"/>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52</a:t>
            </a:fld>
            <a:endParaRPr lang="en-US"/>
          </a:p>
        </p:txBody>
      </p:sp>
    </p:spTree>
    <p:extLst>
      <p:ext uri="{BB962C8B-B14F-4D97-AF65-F5344CB8AC3E}">
        <p14:creationId xmlns:p14="http://schemas.microsoft.com/office/powerpoint/2010/main" xmlns="" val="41642669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b="1" dirty="0" smtClean="0"/>
              <a:t>χ2-test of association</a:t>
            </a:r>
          </a:p>
          <a:p>
            <a:r>
              <a:rPr lang="en-US" sz="2400" dirty="0" smtClean="0"/>
              <a:t>The final use of the χ2-test is to investigate associations between frequency data in two separate groups. This is called the χ2-test of association (or χ2 contingency table), and the expected data are calculated by assuming that the counts in one group are not affected by the counts in the other group. In other words you are testing whether there is an association between the two groups, and if P &lt; 5% then there is a significant association between the two groups, while if P &gt; 5% then the two groups are independent. </a:t>
            </a:r>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53</a:t>
            </a:fld>
            <a:endParaRPr lang="en-US"/>
          </a:p>
        </p:txBody>
      </p:sp>
    </p:spTree>
    <p:extLst>
      <p:ext uri="{BB962C8B-B14F-4D97-AF65-F5344CB8AC3E}">
        <p14:creationId xmlns:p14="http://schemas.microsoft.com/office/powerpoint/2010/main" xmlns="" val="398069417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5029200"/>
          </a:xfrm>
        </p:spPr>
        <p:txBody>
          <a:bodyPr>
            <a:normAutofit fontScale="77500" lnSpcReduction="20000"/>
          </a:bodyPr>
          <a:lstStyle/>
          <a:p>
            <a:pPr lvl="1"/>
            <a:r>
              <a:rPr lang="en-US" dirty="0" smtClean="0"/>
              <a:t>Figure 9 shows an example of this in which the flow rate of a stream (the two categories fast/slow) is compared to the type of stream bed (the four categories weed-choked/some weeds/shingle/silt) at 50 different sites to see if there is an association between them.</a:t>
            </a:r>
          </a:p>
          <a:p>
            <a:pPr lvl="1"/>
            <a:r>
              <a:rPr lang="en-US" dirty="0" smtClean="0"/>
              <a:t>Figure 9 The χ2 -test for association. The observed data were entered in the upper table, and the expected data in the lower table were calculated from the sums for each column and row. Only some examples of the formulae used are shown.</a:t>
            </a:r>
          </a:p>
          <a:p>
            <a:pPr lvl="1"/>
            <a:endParaRPr lang="en-US" dirty="0" smtClean="0"/>
          </a:p>
          <a:p>
            <a:pPr lvl="1"/>
            <a:r>
              <a:rPr lang="en-US" dirty="0" smtClean="0"/>
              <a:t>E= </a:t>
            </a:r>
            <a:r>
              <a:rPr lang="en-US" u="sng" dirty="0" smtClean="0"/>
              <a:t>column total × row total</a:t>
            </a:r>
          </a:p>
          <a:p>
            <a:pPr marL="0" indent="0">
              <a:buNone/>
            </a:pPr>
            <a:r>
              <a:rPr lang="en-US" dirty="0" smtClean="0"/>
              <a:t>		grand total</a:t>
            </a:r>
          </a:p>
          <a:p>
            <a:pPr marL="0" indent="0">
              <a:buNone/>
            </a:pPr>
            <a:endParaRPr lang="en-US" dirty="0" smtClean="0"/>
          </a:p>
          <a:p>
            <a:pPr lvl="1"/>
            <a:r>
              <a:rPr lang="en-US" dirty="0"/>
              <a:t>The χ2 P of 1.1% is less than 5%, so there is a significant association between flow rate and stream bed.</a:t>
            </a:r>
          </a:p>
        </p:txBody>
      </p:sp>
      <p:sp>
        <p:nvSpPr>
          <p:cNvPr id="4" name="Slide Number Placeholder 3"/>
          <p:cNvSpPr>
            <a:spLocks noGrp="1"/>
          </p:cNvSpPr>
          <p:nvPr>
            <p:ph type="sldNum" sz="quarter" idx="12"/>
          </p:nvPr>
        </p:nvSpPr>
        <p:spPr/>
        <p:txBody>
          <a:bodyPr/>
          <a:lstStyle/>
          <a:p>
            <a:fld id="{A75ECA45-A061-447A-A888-A4AF3C52F796}" type="slidenum">
              <a:rPr lang="en-US" smtClean="0"/>
              <a:pPr/>
              <a:t>54</a:t>
            </a:fld>
            <a:endParaRPr lang="en-US"/>
          </a:p>
        </p:txBody>
      </p:sp>
    </p:spTree>
    <p:extLst>
      <p:ext uri="{BB962C8B-B14F-4D97-AF65-F5344CB8AC3E}">
        <p14:creationId xmlns:p14="http://schemas.microsoft.com/office/powerpoint/2010/main" xmlns="" val="390319312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5ECA45-A061-447A-A888-A4AF3C52F796}" type="slidenum">
              <a:rPr lang="en-US" smtClean="0"/>
              <a:pPr/>
              <a:t>55</a:t>
            </a:fld>
            <a:endParaRPr lang="en-US"/>
          </a:p>
        </p:txBody>
      </p:sp>
      <p:pic>
        <p:nvPicPr>
          <p:cNvPr id="1026" name="Picture 2" descr="F:\ \Capture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5ECA45-A061-447A-A888-A4AF3C52F796}" type="slidenum">
              <a:rPr lang="en-US" smtClean="0"/>
              <a:pPr/>
              <a:t>56</a:t>
            </a:fld>
            <a:endParaRPr lang="en-US"/>
          </a:p>
        </p:txBody>
      </p:sp>
      <p:pic>
        <p:nvPicPr>
          <p:cNvPr id="2050" name="Picture 2" descr="F:\ \Capture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sz="2500" dirty="0" smtClean="0"/>
              <a:t>Simple descriptive statistics and graphs are required at Business and Marketing research level, while some of the association, comparative, frequency statistics and statistical test sometimes also required.</a:t>
            </a:r>
          </a:p>
          <a:p>
            <a:r>
              <a:rPr lang="en-US" sz="2500" dirty="0" smtClean="0"/>
              <a:t>Microsoft Excel is a simple tool for conducting these tests.</a:t>
            </a:r>
            <a:endParaRPr lang="en-US" sz="2500" dirty="0"/>
          </a:p>
          <a:p>
            <a:r>
              <a:rPr lang="en-US" sz="2500" dirty="0" smtClean="0"/>
              <a:t>The important skills are to choose the appropriate test, apply it correctly, and interpret the result correctly.</a:t>
            </a:r>
          </a:p>
        </p:txBody>
      </p:sp>
      <p:sp>
        <p:nvSpPr>
          <p:cNvPr id="4" name="Slide Number Placeholder 3"/>
          <p:cNvSpPr>
            <a:spLocks noGrp="1"/>
          </p:cNvSpPr>
          <p:nvPr>
            <p:ph type="sldNum" sz="quarter" idx="12"/>
          </p:nvPr>
        </p:nvSpPr>
        <p:spPr/>
        <p:txBody>
          <a:bodyPr/>
          <a:lstStyle/>
          <a:p>
            <a:fld id="{A75ECA45-A061-447A-A888-A4AF3C52F796}" type="slidenum">
              <a:rPr lang="en-US" smtClean="0"/>
              <a:pPr/>
              <a:t>57</a:t>
            </a:fld>
            <a:endParaRPr lang="en-US"/>
          </a:p>
        </p:txBody>
      </p:sp>
    </p:spTree>
    <p:extLst>
      <p:ext uri="{BB962C8B-B14F-4D97-AF65-F5344CB8AC3E}">
        <p14:creationId xmlns:p14="http://schemas.microsoft.com/office/powerpoint/2010/main" xmlns="" val="26469740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normAutofit/>
          </a:bodyPr>
          <a:lstStyle/>
          <a:p>
            <a:r>
              <a:rPr lang="en-US" sz="2400" dirty="0" smtClean="0"/>
              <a:t>Statistics in Business research</a:t>
            </a:r>
          </a:p>
          <a:p>
            <a:r>
              <a:rPr lang="en-US" sz="2400" dirty="0" smtClean="0"/>
              <a:t>Which test to use when and how to interpret chart</a:t>
            </a:r>
          </a:p>
          <a:p>
            <a:r>
              <a:rPr lang="en-US" sz="2400" dirty="0" smtClean="0"/>
              <a:t>Descriptive </a:t>
            </a:r>
            <a:r>
              <a:rPr lang="en-US" sz="2400" dirty="0"/>
              <a:t>statistics mean, median, mode, standard deviation, standard error, confidence </a:t>
            </a:r>
            <a:r>
              <a:rPr lang="en-US" sz="2400" dirty="0" smtClean="0"/>
              <a:t>interval</a:t>
            </a:r>
          </a:p>
          <a:p>
            <a:r>
              <a:rPr lang="en-US" sz="2400" dirty="0" smtClean="0"/>
              <a:t>Graphing </a:t>
            </a:r>
            <a:r>
              <a:rPr lang="en-US" sz="2400" dirty="0"/>
              <a:t>data scatter graphs, bar graphs, error bars, </a:t>
            </a:r>
            <a:r>
              <a:rPr lang="en-US" sz="2400" dirty="0" smtClean="0"/>
              <a:t>lines</a:t>
            </a:r>
          </a:p>
          <a:p>
            <a:r>
              <a:rPr lang="en-US" sz="2400" dirty="0" smtClean="0"/>
              <a:t>Association </a:t>
            </a:r>
            <a:r>
              <a:rPr lang="en-US" sz="2400" dirty="0"/>
              <a:t>statistics Pearson coefficient, Spearman coefficient, linear </a:t>
            </a:r>
            <a:r>
              <a:rPr lang="en-US" sz="2400" dirty="0" smtClean="0"/>
              <a:t>regression</a:t>
            </a:r>
          </a:p>
          <a:p>
            <a:r>
              <a:rPr lang="en-US" sz="2400" dirty="0" smtClean="0"/>
              <a:t>Comparative </a:t>
            </a:r>
            <a:r>
              <a:rPr lang="en-US" sz="2400" dirty="0"/>
              <a:t>statistics paired and unpaired t-test, Mann-Whitney U-test,  </a:t>
            </a:r>
            <a:r>
              <a:rPr lang="en-US" sz="2400" dirty="0" smtClean="0"/>
              <a:t>ANOVA</a:t>
            </a:r>
          </a:p>
          <a:p>
            <a:r>
              <a:rPr lang="en-US" sz="2400" dirty="0" smtClean="0"/>
              <a:t>Frequency </a:t>
            </a:r>
            <a:r>
              <a:rPr lang="en-US" sz="2400" dirty="0"/>
              <a:t>statistics , </a:t>
            </a:r>
            <a:r>
              <a:rPr lang="el-GR" sz="2400" dirty="0"/>
              <a:t>χ2-</a:t>
            </a:r>
            <a:r>
              <a:rPr lang="en-US" sz="2400" dirty="0"/>
              <a:t>test, </a:t>
            </a:r>
            <a:r>
              <a:rPr lang="el-GR" sz="2400" dirty="0"/>
              <a:t>χ2-</a:t>
            </a:r>
            <a:r>
              <a:rPr lang="en-US" sz="2400" dirty="0"/>
              <a:t>test of association</a:t>
            </a:r>
          </a:p>
          <a:p>
            <a:endParaRPr lang="en-US" sz="2400" dirty="0"/>
          </a:p>
        </p:txBody>
      </p:sp>
      <p:sp>
        <p:nvSpPr>
          <p:cNvPr id="4" name="Slide Number Placeholder 3"/>
          <p:cNvSpPr>
            <a:spLocks noGrp="1"/>
          </p:cNvSpPr>
          <p:nvPr>
            <p:ph type="sldNum" sz="quarter" idx="12"/>
          </p:nvPr>
        </p:nvSpPr>
        <p:spPr/>
        <p:txBody>
          <a:bodyPr/>
          <a:lstStyle/>
          <a:p>
            <a:fld id="{A75ECA45-A061-447A-A888-A4AF3C52F796}" type="slidenum">
              <a:rPr lang="en-US" smtClean="0"/>
              <a:pPr/>
              <a:t>58</a:t>
            </a:fld>
            <a:endParaRPr lang="en-US"/>
          </a:p>
        </p:txBody>
      </p:sp>
    </p:spTree>
    <p:extLst>
      <p:ext uri="{BB962C8B-B14F-4D97-AF65-F5344CB8AC3E}">
        <p14:creationId xmlns:p14="http://schemas.microsoft.com/office/powerpoint/2010/main" xmlns="" val="246299305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A75ECA45-A061-447A-A888-A4AF3C52F796}" type="slidenum">
              <a:rPr lang="en-US" smtClean="0"/>
              <a:pPr/>
              <a:t>59</a:t>
            </a:fld>
            <a:endParaRPr lang="en-US"/>
          </a:p>
        </p:txBody>
      </p:sp>
    </p:spTree>
    <p:extLst>
      <p:ext uri="{BB962C8B-B14F-4D97-AF65-F5344CB8AC3E}">
        <p14:creationId xmlns:p14="http://schemas.microsoft.com/office/powerpoint/2010/main" xmlns="" val="42920523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1543</TotalTime>
  <Words>4024</Words>
  <Application>Microsoft Office PowerPoint</Application>
  <PresentationFormat>On-screen Show (4:3)</PresentationFormat>
  <Paragraphs>229</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MGT-491 QUANTITATIVE ANALYSIS AND RESEARCH FOR MANAGEMENT</vt:lpstr>
      <vt:lpstr>Summary of Last Session</vt:lpstr>
      <vt:lpstr>Statistics in Business research</vt:lpstr>
      <vt:lpstr>Slide 4</vt:lpstr>
      <vt:lpstr>Slide 5</vt:lpstr>
      <vt:lpstr>Sections by Type</vt:lpstr>
      <vt:lpstr>1. Descriptive Statistics</vt:lpstr>
      <vt:lpstr>Slide 8</vt:lpstr>
      <vt:lpstr>Mean, Median, Mode</vt:lpstr>
      <vt:lpstr>Range</vt:lpstr>
      <vt:lpstr>Variance</vt:lpstr>
      <vt:lpstr>Standard Deviation</vt:lpstr>
      <vt:lpstr>Standard Error</vt:lpstr>
      <vt:lpstr>Confidence Interval</vt:lpstr>
      <vt:lpstr>Slide 15</vt:lpstr>
      <vt:lpstr>Slide 16</vt:lpstr>
      <vt:lpstr>2 GRAPHING DATA</vt:lpstr>
      <vt:lpstr>Slide 18</vt:lpstr>
      <vt:lpstr>Slide 19</vt:lpstr>
      <vt:lpstr>Slide 20</vt:lpstr>
      <vt:lpstr>Editing a Graph</vt:lpstr>
      <vt:lpstr>Error Bars</vt:lpstr>
      <vt:lpstr>Slide 23</vt:lpstr>
      <vt:lpstr>Slide 24</vt:lpstr>
      <vt:lpstr>3. Association Statistics</vt:lpstr>
      <vt:lpstr>Correlation</vt:lpstr>
      <vt:lpstr>Slide 27</vt:lpstr>
      <vt:lpstr>Spearman Coefficient</vt:lpstr>
      <vt:lpstr>Slide 29</vt:lpstr>
      <vt:lpstr>Slide 30</vt:lpstr>
      <vt:lpstr>Regression</vt:lpstr>
      <vt:lpstr>Slide 32</vt:lpstr>
      <vt:lpstr>Slide 33</vt:lpstr>
      <vt:lpstr>Slide 34</vt:lpstr>
      <vt:lpstr>4. Comparative Statistics</vt:lpstr>
      <vt:lpstr>T - test</vt:lpstr>
      <vt:lpstr>Slide 37</vt:lpstr>
      <vt:lpstr>Slide 38</vt:lpstr>
      <vt:lpstr>Slide 39</vt:lpstr>
      <vt:lpstr>Slide 40</vt:lpstr>
      <vt:lpstr>Slide 41</vt:lpstr>
      <vt:lpstr>Mann-Whitney U-Test</vt:lpstr>
      <vt:lpstr>ANOVA</vt:lpstr>
      <vt:lpstr>Slide 44</vt:lpstr>
      <vt:lpstr>Slide 45</vt:lpstr>
      <vt:lpstr>Slide 46</vt:lpstr>
      <vt:lpstr>Slide 47</vt:lpstr>
      <vt:lpstr>Slide 48</vt:lpstr>
      <vt:lpstr>Slide 49</vt:lpstr>
      <vt:lpstr>5. Statistics for Frequency data</vt:lpstr>
      <vt:lpstr>Slide 51</vt:lpstr>
      <vt:lpstr>Slide 52</vt:lpstr>
      <vt:lpstr>Slide 53</vt:lpstr>
      <vt:lpstr>Slide 54</vt:lpstr>
      <vt:lpstr>Slide 55</vt:lpstr>
      <vt:lpstr>Slide 56</vt:lpstr>
      <vt:lpstr>Conclusion</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31</cp:revision>
  <dcterms:created xsi:type="dcterms:W3CDTF">2013-07-17T07:19:08Z</dcterms:created>
  <dcterms:modified xsi:type="dcterms:W3CDTF">2013-07-18T09:26:00Z</dcterms:modified>
</cp:coreProperties>
</file>