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6"/>
  </p:notesMasterIdLst>
  <p:sldIdLst>
    <p:sldId id="259" r:id="rId2"/>
    <p:sldId id="260" r:id="rId3"/>
    <p:sldId id="265" r:id="rId4"/>
    <p:sldId id="262" r:id="rId5"/>
    <p:sldId id="263" r:id="rId6"/>
    <p:sldId id="264" r:id="rId7"/>
    <p:sldId id="266" r:id="rId8"/>
    <p:sldId id="267" r:id="rId9"/>
    <p:sldId id="269" r:id="rId10"/>
    <p:sldId id="268"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258"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960336-5426-4088-BE01-FF9A1BFAB757}" type="datetimeFigureOut">
              <a:rPr lang="en-US" smtClean="0"/>
              <a:pPr/>
              <a:t>7/16/2013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BFF560-3EC1-4A97-893E-18443AB6B76C}" type="slidenum">
              <a:rPr lang="en-US" smtClean="0"/>
              <a:pPr/>
              <a:t>‹#›</a:t>
            </a:fld>
            <a:endParaRPr lang="en-US"/>
          </a:p>
        </p:txBody>
      </p:sp>
    </p:spTree>
    <p:extLst>
      <p:ext uri="{BB962C8B-B14F-4D97-AF65-F5344CB8AC3E}">
        <p14:creationId xmlns:p14="http://schemas.microsoft.com/office/powerpoint/2010/main" xmlns="" val="3855226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BFF560-3EC1-4A97-893E-18443AB6B76C}" type="slidenum">
              <a:rPr lang="en-US" smtClean="0"/>
              <a:pPr/>
              <a:t>13</a:t>
            </a:fld>
            <a:endParaRPr lang="en-US"/>
          </a:p>
        </p:txBody>
      </p:sp>
    </p:spTree>
    <p:extLst>
      <p:ext uri="{BB962C8B-B14F-4D97-AF65-F5344CB8AC3E}">
        <p14:creationId xmlns:p14="http://schemas.microsoft.com/office/powerpoint/2010/main" xmlns="" val="3316606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98AD50-193D-4295-9EBB-F1C75DCF6802}" type="datetime1">
              <a:rPr lang="en-US" smtClean="0"/>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4C816-F5AC-412B-8F65-6109ED3CA62E}" type="slidenum">
              <a:rPr lang="en-US" smtClean="0"/>
              <a:pPr/>
              <a:t>‹#›</a:t>
            </a:fld>
            <a:endParaRPr lang="en-US"/>
          </a:p>
        </p:txBody>
      </p:sp>
    </p:spTree>
    <p:extLst>
      <p:ext uri="{BB962C8B-B14F-4D97-AF65-F5344CB8AC3E}">
        <p14:creationId xmlns:p14="http://schemas.microsoft.com/office/powerpoint/2010/main" xmlns="" val="2177577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120BEE-89AA-4329-8299-19721BDD1A27}" type="datetime1">
              <a:rPr lang="en-US" smtClean="0"/>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4C816-F5AC-412B-8F65-6109ED3CA62E}" type="slidenum">
              <a:rPr lang="en-US" smtClean="0"/>
              <a:pPr/>
              <a:t>‹#›</a:t>
            </a:fld>
            <a:endParaRPr lang="en-US"/>
          </a:p>
        </p:txBody>
      </p:sp>
    </p:spTree>
    <p:extLst>
      <p:ext uri="{BB962C8B-B14F-4D97-AF65-F5344CB8AC3E}">
        <p14:creationId xmlns:p14="http://schemas.microsoft.com/office/powerpoint/2010/main" xmlns="" val="1382235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D8025C-53FE-4C3C-A0D0-385EC3EC5C3E}" type="datetime1">
              <a:rPr lang="en-US" smtClean="0"/>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4C816-F5AC-412B-8F65-6109ED3CA62E}" type="slidenum">
              <a:rPr lang="en-US" smtClean="0"/>
              <a:pPr/>
              <a:t>‹#›</a:t>
            </a:fld>
            <a:endParaRPr lang="en-US"/>
          </a:p>
        </p:txBody>
      </p:sp>
    </p:spTree>
    <p:extLst>
      <p:ext uri="{BB962C8B-B14F-4D97-AF65-F5344CB8AC3E}">
        <p14:creationId xmlns:p14="http://schemas.microsoft.com/office/powerpoint/2010/main" xmlns="" val="2617847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D5D583-40F0-4F8E-A583-5E2C321CAA4B}" type="datetime1">
              <a:rPr lang="en-US" smtClean="0"/>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4C816-F5AC-412B-8F65-6109ED3CA62E}" type="slidenum">
              <a:rPr lang="en-US" smtClean="0"/>
              <a:pPr/>
              <a:t>‹#›</a:t>
            </a:fld>
            <a:endParaRPr lang="en-US"/>
          </a:p>
        </p:txBody>
      </p:sp>
    </p:spTree>
    <p:extLst>
      <p:ext uri="{BB962C8B-B14F-4D97-AF65-F5344CB8AC3E}">
        <p14:creationId xmlns:p14="http://schemas.microsoft.com/office/powerpoint/2010/main" xmlns="" val="2695219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5EC07A4-742A-457D-8A80-E83097BCE337}" type="datetime1">
              <a:rPr lang="en-US" smtClean="0"/>
              <a:t>7/16/2013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C4C816-F5AC-412B-8F65-6109ED3CA62E}" type="slidenum">
              <a:rPr lang="en-US" smtClean="0"/>
              <a:pPr/>
              <a:t>‹#›</a:t>
            </a:fld>
            <a:endParaRPr lang="en-US"/>
          </a:p>
        </p:txBody>
      </p:sp>
    </p:spTree>
    <p:extLst>
      <p:ext uri="{BB962C8B-B14F-4D97-AF65-F5344CB8AC3E}">
        <p14:creationId xmlns:p14="http://schemas.microsoft.com/office/powerpoint/2010/main" xmlns="" val="2294748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1683C9-EF42-4813-82E6-55B1960DEA25}" type="datetime1">
              <a:rPr lang="en-US" smtClean="0"/>
              <a:t>7/16/2013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C4C816-F5AC-412B-8F65-6109ED3CA62E}" type="slidenum">
              <a:rPr lang="en-US" smtClean="0"/>
              <a:pPr/>
              <a:t>‹#›</a:t>
            </a:fld>
            <a:endParaRPr lang="en-US"/>
          </a:p>
        </p:txBody>
      </p:sp>
    </p:spTree>
    <p:extLst>
      <p:ext uri="{BB962C8B-B14F-4D97-AF65-F5344CB8AC3E}">
        <p14:creationId xmlns:p14="http://schemas.microsoft.com/office/powerpoint/2010/main" xmlns="" val="104417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E6BD0E-77F8-4A41-898E-EABE07B67519}" type="datetime1">
              <a:rPr lang="en-US" smtClean="0"/>
              <a:t>7/16/2013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C4C816-F5AC-412B-8F65-6109ED3CA62E}" type="slidenum">
              <a:rPr lang="en-US" smtClean="0"/>
              <a:pPr/>
              <a:t>‹#›</a:t>
            </a:fld>
            <a:endParaRPr lang="en-US"/>
          </a:p>
        </p:txBody>
      </p:sp>
    </p:spTree>
    <p:extLst>
      <p:ext uri="{BB962C8B-B14F-4D97-AF65-F5344CB8AC3E}">
        <p14:creationId xmlns:p14="http://schemas.microsoft.com/office/powerpoint/2010/main" xmlns="" val="1956078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D196C2-0D05-4DD4-BA8B-C60B69C328F5}" type="datetime1">
              <a:rPr lang="en-US" smtClean="0"/>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4C816-F5AC-412B-8F65-6109ED3CA62E}" type="slidenum">
              <a:rPr lang="en-US" smtClean="0"/>
              <a:pPr/>
              <a:t>‹#›</a:t>
            </a:fld>
            <a:endParaRPr lang="en-US"/>
          </a:p>
        </p:txBody>
      </p:sp>
    </p:spTree>
    <p:extLst>
      <p:ext uri="{BB962C8B-B14F-4D97-AF65-F5344CB8AC3E}">
        <p14:creationId xmlns:p14="http://schemas.microsoft.com/office/powerpoint/2010/main" xmlns="" val="2091614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14B192-A167-4A5B-B28E-0D91A8D9A37B}" type="datetime1">
              <a:rPr lang="en-US" smtClean="0"/>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4C816-F5AC-412B-8F65-6109ED3CA62E}" type="slidenum">
              <a:rPr lang="en-US" smtClean="0"/>
              <a:pPr/>
              <a:t>‹#›</a:t>
            </a:fld>
            <a:endParaRPr lang="en-US"/>
          </a:p>
        </p:txBody>
      </p:sp>
    </p:spTree>
    <p:extLst>
      <p:ext uri="{BB962C8B-B14F-4D97-AF65-F5344CB8AC3E}">
        <p14:creationId xmlns:p14="http://schemas.microsoft.com/office/powerpoint/2010/main" xmlns="" val="2410013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C27AF8-0E5E-48CE-9F41-F01CFD989B41}" type="datetime1">
              <a:rPr lang="en-US" smtClean="0"/>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4C816-F5AC-412B-8F65-6109ED3CA62E}" type="slidenum">
              <a:rPr lang="en-US" smtClean="0"/>
              <a:pPr/>
              <a:t>‹#›</a:t>
            </a:fld>
            <a:endParaRPr lang="en-US"/>
          </a:p>
        </p:txBody>
      </p:sp>
    </p:spTree>
    <p:extLst>
      <p:ext uri="{BB962C8B-B14F-4D97-AF65-F5344CB8AC3E}">
        <p14:creationId xmlns:p14="http://schemas.microsoft.com/office/powerpoint/2010/main" xmlns="" val="1583635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D3CACF-0ABE-45C5-BBB0-28503A82F41B}" type="datetime1">
              <a:rPr lang="en-US" smtClean="0"/>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4C816-F5AC-412B-8F65-6109ED3CA62E}" type="slidenum">
              <a:rPr lang="en-US" smtClean="0"/>
              <a:pPr/>
              <a:t>‹#›</a:t>
            </a:fld>
            <a:endParaRPr lang="en-US"/>
          </a:p>
        </p:txBody>
      </p:sp>
    </p:spTree>
    <p:extLst>
      <p:ext uri="{BB962C8B-B14F-4D97-AF65-F5344CB8AC3E}">
        <p14:creationId xmlns:p14="http://schemas.microsoft.com/office/powerpoint/2010/main" xmlns="" val="3421824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CDD1FE-65BD-4389-AB24-C0C6A92A928F}" type="datetime1">
              <a:rPr lang="en-US" smtClean="0"/>
              <a:t>7/16/2013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C4C816-F5AC-412B-8F65-6109ED3CA62E}" type="slidenum">
              <a:rPr lang="en-US" smtClean="0"/>
              <a:pPr/>
              <a:t>‹#›</a:t>
            </a:fld>
            <a:endParaRPr lang="en-US"/>
          </a:p>
        </p:txBody>
      </p:sp>
    </p:spTree>
    <p:extLst>
      <p:ext uri="{BB962C8B-B14F-4D97-AF65-F5344CB8AC3E}">
        <p14:creationId xmlns:p14="http://schemas.microsoft.com/office/powerpoint/2010/main" xmlns="" val="1386673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ats.ucla.edu/stat/spss/whatstat/whatstat.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26</a:t>
            </a:r>
            <a:endParaRPr lang="en-US" sz="2400" b="1" dirty="0"/>
          </a:p>
        </p:txBody>
      </p:sp>
    </p:spTree>
    <p:extLst>
      <p:ext uri="{BB962C8B-B14F-4D97-AF65-F5344CB8AC3E}">
        <p14:creationId xmlns:p14="http://schemas.microsoft.com/office/powerpoint/2010/main" xmlns="" val="2195296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a:t>
            </a:r>
            <a:r>
              <a:rPr lang="en-US" dirty="0" smtClean="0"/>
              <a:t>Last </a:t>
            </a:r>
            <a:r>
              <a:rPr lang="en-US" dirty="0"/>
              <a:t>Session</a:t>
            </a:r>
          </a:p>
        </p:txBody>
      </p:sp>
      <p:sp>
        <p:nvSpPr>
          <p:cNvPr id="3" name="Content Placeholder 2"/>
          <p:cNvSpPr>
            <a:spLocks noGrp="1"/>
          </p:cNvSpPr>
          <p:nvPr>
            <p:ph idx="1"/>
          </p:nvPr>
        </p:nvSpPr>
        <p:spPr/>
        <p:txBody>
          <a:bodyPr/>
          <a:lstStyle/>
          <a:p>
            <a:r>
              <a:rPr lang="en-US" dirty="0" smtClean="0">
                <a:solidFill>
                  <a:srgbClr val="000000"/>
                </a:solidFill>
              </a:rPr>
              <a:t>Between </a:t>
            </a:r>
            <a:r>
              <a:rPr lang="en-US" b="1" dirty="0" smtClean="0">
                <a:solidFill>
                  <a:srgbClr val="000000"/>
                </a:solidFill>
              </a:rPr>
              <a:t>Distributions</a:t>
            </a:r>
          </a:p>
          <a:p>
            <a:r>
              <a:rPr lang="en-US" b="1" dirty="0" smtClean="0">
                <a:solidFill>
                  <a:srgbClr val="000000"/>
                </a:solidFill>
              </a:rPr>
              <a:t>   </a:t>
            </a:r>
            <a:r>
              <a:rPr lang="en-US" dirty="0" smtClean="0">
                <a:solidFill>
                  <a:srgbClr val="000000"/>
                </a:solidFill>
              </a:rPr>
              <a:t>- Chi-square for goodness of fit</a:t>
            </a:r>
          </a:p>
          <a:p>
            <a:r>
              <a:rPr lang="en-US" dirty="0" smtClean="0">
                <a:solidFill>
                  <a:srgbClr val="000000"/>
                </a:solidFill>
              </a:rPr>
              <a:t>   - Chi-square for independence</a:t>
            </a:r>
          </a:p>
          <a:p>
            <a:r>
              <a:rPr lang="en-US" dirty="0" smtClean="0">
                <a:solidFill>
                  <a:srgbClr val="000000"/>
                </a:solidFill>
              </a:rPr>
              <a:t>• Between </a:t>
            </a:r>
            <a:r>
              <a:rPr lang="en-US" b="1" dirty="0" smtClean="0">
                <a:solidFill>
                  <a:srgbClr val="000000"/>
                </a:solidFill>
              </a:rPr>
              <a:t>Variances</a:t>
            </a:r>
            <a:endParaRPr lang="en-US" dirty="0" smtClean="0">
              <a:solidFill>
                <a:srgbClr val="000000"/>
              </a:solidFill>
            </a:endParaRPr>
          </a:p>
          <a:p>
            <a:r>
              <a:rPr lang="en-US" dirty="0" smtClean="0">
                <a:solidFill>
                  <a:srgbClr val="000000"/>
                </a:solidFill>
              </a:rPr>
              <a:t>   - F-Test – </a:t>
            </a:r>
            <a:r>
              <a:rPr lang="en-US" b="1" dirty="0" smtClean="0">
                <a:solidFill>
                  <a:srgbClr val="000000"/>
                </a:solidFill>
              </a:rPr>
              <a:t>P</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2</a:t>
            </a:fld>
            <a:endParaRPr lang="en-US"/>
          </a:p>
        </p:txBody>
      </p:sp>
    </p:spTree>
    <p:extLst>
      <p:ext uri="{BB962C8B-B14F-4D97-AF65-F5344CB8AC3E}">
        <p14:creationId xmlns:p14="http://schemas.microsoft.com/office/powerpoint/2010/main" xmlns="" val="10759315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DATA used in this session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t>Most of the examples in this </a:t>
            </a:r>
            <a:r>
              <a:rPr lang="en-US" dirty="0" smtClean="0"/>
              <a:t>session </a:t>
            </a:r>
            <a:r>
              <a:rPr lang="en-US" dirty="0"/>
              <a:t>will use a data </a:t>
            </a:r>
            <a:r>
              <a:rPr lang="en-US" dirty="0" smtClean="0"/>
              <a:t>about</a:t>
            </a:r>
            <a:r>
              <a:rPr lang="en-US" b="1" dirty="0" smtClean="0"/>
              <a:t>,</a:t>
            </a:r>
            <a:r>
              <a:rPr lang="en-US" b="1" dirty="0"/>
              <a:t> </a:t>
            </a:r>
            <a:r>
              <a:rPr lang="en-US" dirty="0"/>
              <a:t>high school and beyond.  This data file contains 200 observations from a sample of high school students with demographic information about the students, such as their gender (</a:t>
            </a:r>
            <a:r>
              <a:rPr lang="en-US" b="1" dirty="0"/>
              <a:t>female</a:t>
            </a:r>
            <a:r>
              <a:rPr lang="en-US" dirty="0"/>
              <a:t>), socio-economic status (</a:t>
            </a:r>
            <a:r>
              <a:rPr lang="en-US" b="1" dirty="0" err="1"/>
              <a:t>ses</a:t>
            </a:r>
            <a:r>
              <a:rPr lang="en-US" dirty="0"/>
              <a:t>) and ethnic background (</a:t>
            </a:r>
            <a:r>
              <a:rPr lang="en-US" b="1" dirty="0"/>
              <a:t>race</a:t>
            </a:r>
            <a:r>
              <a:rPr lang="en-US" dirty="0"/>
              <a:t>). It also contains a number of scores on standardized tests, including tests of reading (</a:t>
            </a:r>
            <a:r>
              <a:rPr lang="en-US" b="1" dirty="0"/>
              <a:t>read</a:t>
            </a:r>
            <a:r>
              <a:rPr lang="en-US" dirty="0"/>
              <a:t>), writing (</a:t>
            </a:r>
            <a:r>
              <a:rPr lang="en-US" b="1" dirty="0"/>
              <a:t>write</a:t>
            </a:r>
            <a:r>
              <a:rPr lang="en-US" dirty="0"/>
              <a:t>), mathematics (</a:t>
            </a:r>
            <a:r>
              <a:rPr lang="en-US" b="1" dirty="0"/>
              <a:t>math</a:t>
            </a:r>
            <a:r>
              <a:rPr lang="en-US" dirty="0"/>
              <a:t>) and social studies (</a:t>
            </a:r>
            <a:r>
              <a:rPr lang="en-US" b="1" dirty="0" err="1"/>
              <a:t>socst</a:t>
            </a:r>
            <a:r>
              <a:rPr lang="en-US" dirty="0"/>
              <a:t>). </a:t>
            </a:r>
          </a:p>
        </p:txBody>
      </p:sp>
      <p:sp>
        <p:nvSpPr>
          <p:cNvPr id="4" name="Slide Number Placeholder 3"/>
          <p:cNvSpPr>
            <a:spLocks noGrp="1"/>
          </p:cNvSpPr>
          <p:nvPr>
            <p:ph type="sldNum" sz="quarter" idx="12"/>
          </p:nvPr>
        </p:nvSpPr>
        <p:spPr/>
        <p:txBody>
          <a:bodyPr/>
          <a:lstStyle/>
          <a:p>
            <a:fld id="{A4C4C816-F5AC-412B-8F65-6109ED3CA62E}" type="slidenum">
              <a:rPr lang="en-US" smtClean="0"/>
              <a:pPr/>
              <a:t>3</a:t>
            </a:fld>
            <a:endParaRPr lang="en-US"/>
          </a:p>
        </p:txBody>
      </p:sp>
    </p:spTree>
    <p:extLst>
      <p:ext uri="{BB962C8B-B14F-4D97-AF65-F5344CB8AC3E}">
        <p14:creationId xmlns:p14="http://schemas.microsoft.com/office/powerpoint/2010/main" xmlns="" val="39032508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a:t>
            </a:r>
            <a:r>
              <a:rPr lang="en-US" dirty="0" smtClean="0"/>
              <a:t>sample t-test</a:t>
            </a:r>
            <a:endParaRPr lang="en-US" dirty="0"/>
          </a:p>
        </p:txBody>
      </p:sp>
      <p:sp>
        <p:nvSpPr>
          <p:cNvPr id="3" name="Content Placeholder 2"/>
          <p:cNvSpPr>
            <a:spLocks noGrp="1"/>
          </p:cNvSpPr>
          <p:nvPr>
            <p:ph idx="1"/>
          </p:nvPr>
        </p:nvSpPr>
        <p:spPr/>
        <p:txBody>
          <a:bodyPr/>
          <a:lstStyle/>
          <a:p>
            <a:r>
              <a:rPr lang="en-US" dirty="0"/>
              <a:t>A one sample t-test allows us to test whether a sample mean (of a normally distributed interval variable) significantly differs from a hypothesized value.  For example, </a:t>
            </a:r>
            <a:r>
              <a:rPr lang="en-US" dirty="0" smtClean="0"/>
              <a:t>say </a:t>
            </a:r>
            <a:r>
              <a:rPr lang="en-US" dirty="0"/>
              <a:t>we wish to test whether the average writing score (</a:t>
            </a:r>
            <a:r>
              <a:rPr lang="en-US" b="1" dirty="0"/>
              <a:t>write</a:t>
            </a:r>
            <a:r>
              <a:rPr lang="en-US" dirty="0"/>
              <a:t>) differs significantly from 50.</a:t>
            </a:r>
          </a:p>
        </p:txBody>
      </p:sp>
      <p:sp>
        <p:nvSpPr>
          <p:cNvPr id="4" name="Slide Number Placeholder 3"/>
          <p:cNvSpPr>
            <a:spLocks noGrp="1"/>
          </p:cNvSpPr>
          <p:nvPr>
            <p:ph type="sldNum" sz="quarter" idx="12"/>
          </p:nvPr>
        </p:nvSpPr>
        <p:spPr/>
        <p:txBody>
          <a:bodyPr/>
          <a:lstStyle/>
          <a:p>
            <a:fld id="{A4C4C816-F5AC-412B-8F65-6109ED3CA62E}" type="slidenum">
              <a:rPr lang="en-US" smtClean="0"/>
              <a:pPr/>
              <a:t>4</a:t>
            </a:fld>
            <a:endParaRPr lang="en-US"/>
          </a:p>
        </p:txBody>
      </p:sp>
    </p:spTree>
    <p:extLst>
      <p:ext uri="{BB962C8B-B14F-4D97-AF65-F5344CB8AC3E}">
        <p14:creationId xmlns:p14="http://schemas.microsoft.com/office/powerpoint/2010/main" xmlns="" val="6191312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7" name="Picture 3" descr="C:\Users\Usman\Desktop\lecture 26\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2057400"/>
            <a:ext cx="8534400" cy="14478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C:\Users\Usman\Desktop\lecture 26\Capture.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2400" y="3657600"/>
            <a:ext cx="8763000" cy="229249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A4C4C816-F5AC-412B-8F65-6109ED3CA62E}" type="slidenum">
              <a:rPr lang="en-US" smtClean="0"/>
              <a:pPr/>
              <a:t>5</a:t>
            </a:fld>
            <a:endParaRPr lang="en-US"/>
          </a:p>
        </p:txBody>
      </p:sp>
    </p:spTree>
    <p:extLst>
      <p:ext uri="{BB962C8B-B14F-4D97-AF65-F5344CB8AC3E}">
        <p14:creationId xmlns:p14="http://schemas.microsoft.com/office/powerpoint/2010/main" xmlns="" val="3514340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The mean of the variable </a:t>
            </a:r>
            <a:r>
              <a:rPr lang="en-US" b="1" dirty="0"/>
              <a:t>write</a:t>
            </a:r>
            <a:r>
              <a:rPr lang="en-US" dirty="0"/>
              <a:t> for this particular sample of students is 52.775, which is statistically significantly different from the test value of 50.  We would conclude that this group of students has a significantly higher mean on the writing test than 50.</a:t>
            </a:r>
          </a:p>
        </p:txBody>
      </p:sp>
      <p:sp>
        <p:nvSpPr>
          <p:cNvPr id="4" name="Slide Number Placeholder 3"/>
          <p:cNvSpPr>
            <a:spLocks noGrp="1"/>
          </p:cNvSpPr>
          <p:nvPr>
            <p:ph type="sldNum" sz="quarter" idx="12"/>
          </p:nvPr>
        </p:nvSpPr>
        <p:spPr/>
        <p:txBody>
          <a:bodyPr/>
          <a:lstStyle/>
          <a:p>
            <a:fld id="{A4C4C816-F5AC-412B-8F65-6109ED3CA62E}" type="slidenum">
              <a:rPr lang="en-US" smtClean="0"/>
              <a:pPr/>
              <a:t>6</a:t>
            </a:fld>
            <a:endParaRPr lang="en-US"/>
          </a:p>
        </p:txBody>
      </p:sp>
    </p:spTree>
    <p:extLst>
      <p:ext uri="{BB962C8B-B14F-4D97-AF65-F5344CB8AC3E}">
        <p14:creationId xmlns:p14="http://schemas.microsoft.com/office/powerpoint/2010/main" xmlns="" val="18541664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a:t>
            </a:r>
            <a:r>
              <a:rPr lang="en-US" dirty="0" smtClean="0"/>
              <a:t>sample median</a:t>
            </a:r>
            <a:endParaRPr lang="en-US" dirty="0"/>
          </a:p>
        </p:txBody>
      </p:sp>
      <p:sp>
        <p:nvSpPr>
          <p:cNvPr id="3" name="Content Placeholder 2"/>
          <p:cNvSpPr>
            <a:spLocks noGrp="1"/>
          </p:cNvSpPr>
          <p:nvPr>
            <p:ph idx="1"/>
          </p:nvPr>
        </p:nvSpPr>
        <p:spPr/>
        <p:txBody>
          <a:bodyPr/>
          <a:lstStyle/>
          <a:p>
            <a:r>
              <a:rPr lang="en-US" dirty="0"/>
              <a:t>A one sample median test allows us to test whether a sample median differs significantly from a hypothesized value.  We will use the same variable, </a:t>
            </a:r>
            <a:r>
              <a:rPr lang="en-US" b="1" dirty="0"/>
              <a:t>write</a:t>
            </a:r>
            <a:r>
              <a:rPr lang="en-US" dirty="0"/>
              <a:t>, as we did in the </a:t>
            </a:r>
            <a:r>
              <a:rPr lang="en-US" dirty="0">
                <a:hlinkClick r:id="rId2"/>
              </a:rPr>
              <a:t>one sample t-test</a:t>
            </a:r>
            <a:r>
              <a:rPr lang="en-US" dirty="0"/>
              <a:t> </a:t>
            </a:r>
            <a:r>
              <a:rPr lang="en-US" dirty="0" smtClean="0"/>
              <a:t>example, </a:t>
            </a:r>
            <a:r>
              <a:rPr lang="en-US" dirty="0"/>
              <a:t>but we do not need to assume that it is interval and normally distributed (we only need to assume that </a:t>
            </a:r>
            <a:r>
              <a:rPr lang="en-US" b="1" dirty="0"/>
              <a:t>write</a:t>
            </a:r>
            <a:r>
              <a:rPr lang="en-US" dirty="0"/>
              <a:t> is an ordinal variable). </a:t>
            </a:r>
          </a:p>
        </p:txBody>
      </p:sp>
      <p:sp>
        <p:nvSpPr>
          <p:cNvPr id="4" name="Slide Number Placeholder 3"/>
          <p:cNvSpPr>
            <a:spLocks noGrp="1"/>
          </p:cNvSpPr>
          <p:nvPr>
            <p:ph type="sldNum" sz="quarter" idx="12"/>
          </p:nvPr>
        </p:nvSpPr>
        <p:spPr/>
        <p:txBody>
          <a:bodyPr/>
          <a:lstStyle/>
          <a:p>
            <a:fld id="{A4C4C816-F5AC-412B-8F65-6109ED3CA62E}" type="slidenum">
              <a:rPr lang="en-US" smtClean="0"/>
              <a:pPr/>
              <a:t>7</a:t>
            </a:fld>
            <a:endParaRPr lang="en-US"/>
          </a:p>
        </p:txBody>
      </p:sp>
    </p:spTree>
    <p:extLst>
      <p:ext uri="{BB962C8B-B14F-4D97-AF65-F5344CB8AC3E}">
        <p14:creationId xmlns:p14="http://schemas.microsoft.com/office/powerpoint/2010/main" xmlns="" val="8798190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descr="C:\Users\Usman\Desktop\lecture 26\Capture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2133600"/>
            <a:ext cx="8686800" cy="1390650"/>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C:\Users\Usman\Desktop\lecture 26\Capture4.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3733800"/>
            <a:ext cx="8610600" cy="300037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A4C4C816-F5AC-412B-8F65-6109ED3CA62E}" type="slidenum">
              <a:rPr lang="en-US" smtClean="0"/>
              <a:pPr/>
              <a:t>8</a:t>
            </a:fld>
            <a:endParaRPr lang="en-US"/>
          </a:p>
        </p:txBody>
      </p:sp>
    </p:spTree>
    <p:extLst>
      <p:ext uri="{BB962C8B-B14F-4D97-AF65-F5344CB8AC3E}">
        <p14:creationId xmlns:p14="http://schemas.microsoft.com/office/powerpoint/2010/main" xmlns="" val="40277699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test</a:t>
            </a:r>
            <a:endParaRPr lang="en-US" dirty="0"/>
          </a:p>
        </p:txBody>
      </p:sp>
      <p:sp>
        <p:nvSpPr>
          <p:cNvPr id="3" name="Content Placeholder 2"/>
          <p:cNvSpPr>
            <a:spLocks noGrp="1"/>
          </p:cNvSpPr>
          <p:nvPr>
            <p:ph idx="1"/>
          </p:nvPr>
        </p:nvSpPr>
        <p:spPr/>
        <p:txBody>
          <a:bodyPr/>
          <a:lstStyle/>
          <a:p>
            <a:r>
              <a:rPr lang="en-US" dirty="0"/>
              <a:t>A one sample binomial test allows us to test whether the proportion of successes on a two-level categorical dependent variable significantly differs from a hypothesized value.  For example</a:t>
            </a:r>
            <a:r>
              <a:rPr lang="en-US" dirty="0" smtClean="0"/>
              <a:t>, </a:t>
            </a:r>
            <a:r>
              <a:rPr lang="en-US" dirty="0"/>
              <a:t>say we wish to test whether the proportion of females (</a:t>
            </a:r>
            <a:r>
              <a:rPr lang="en-US" b="1" dirty="0"/>
              <a:t>female</a:t>
            </a:r>
            <a:r>
              <a:rPr lang="en-US" dirty="0"/>
              <a:t>) differs significantly from 50%, i.e., from .5. </a:t>
            </a:r>
          </a:p>
        </p:txBody>
      </p:sp>
      <p:sp>
        <p:nvSpPr>
          <p:cNvPr id="4" name="Slide Number Placeholder 3"/>
          <p:cNvSpPr>
            <a:spLocks noGrp="1"/>
          </p:cNvSpPr>
          <p:nvPr>
            <p:ph type="sldNum" sz="quarter" idx="12"/>
          </p:nvPr>
        </p:nvSpPr>
        <p:spPr/>
        <p:txBody>
          <a:bodyPr/>
          <a:lstStyle/>
          <a:p>
            <a:fld id="{A4C4C816-F5AC-412B-8F65-6109ED3CA62E}" type="slidenum">
              <a:rPr lang="en-US" smtClean="0"/>
              <a:pPr/>
              <a:t>9</a:t>
            </a:fld>
            <a:endParaRPr lang="en-US"/>
          </a:p>
        </p:txBody>
      </p:sp>
    </p:spTree>
    <p:extLst>
      <p:ext uri="{BB962C8B-B14F-4D97-AF65-F5344CB8AC3E}">
        <p14:creationId xmlns:p14="http://schemas.microsoft.com/office/powerpoint/2010/main" xmlns="" val="41301600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074" name="Picture 2" descr="C:\Users\Usman\Desktop\lecture 26\binomial.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2595563"/>
            <a:ext cx="8382000" cy="228123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A4C4C816-F5AC-412B-8F65-6109ED3CA62E}" type="slidenum">
              <a:rPr lang="en-US" smtClean="0"/>
              <a:pPr/>
              <a:t>10</a:t>
            </a:fld>
            <a:endParaRPr lang="en-US"/>
          </a:p>
        </p:txBody>
      </p:sp>
    </p:spTree>
    <p:extLst>
      <p:ext uri="{BB962C8B-B14F-4D97-AF65-F5344CB8AC3E}">
        <p14:creationId xmlns:p14="http://schemas.microsoft.com/office/powerpoint/2010/main" xmlns="" val="39434834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The results indicate that there is no statistically significant difference (p = .229).  In other words, the proportion of females in this sample does not significantly differ from the hypothesized value of 50%.</a:t>
            </a:r>
          </a:p>
        </p:txBody>
      </p:sp>
      <p:sp>
        <p:nvSpPr>
          <p:cNvPr id="4" name="Slide Number Placeholder 3"/>
          <p:cNvSpPr>
            <a:spLocks noGrp="1"/>
          </p:cNvSpPr>
          <p:nvPr>
            <p:ph type="sldNum" sz="quarter" idx="12"/>
          </p:nvPr>
        </p:nvSpPr>
        <p:spPr/>
        <p:txBody>
          <a:bodyPr/>
          <a:lstStyle/>
          <a:p>
            <a:fld id="{A4C4C816-F5AC-412B-8F65-6109ED3CA62E}" type="slidenum">
              <a:rPr lang="en-US" smtClean="0"/>
              <a:pPr/>
              <a:t>11</a:t>
            </a:fld>
            <a:endParaRPr lang="en-US"/>
          </a:p>
        </p:txBody>
      </p:sp>
    </p:spTree>
    <p:extLst>
      <p:ext uri="{BB962C8B-B14F-4D97-AF65-F5344CB8AC3E}">
        <p14:creationId xmlns:p14="http://schemas.microsoft.com/office/powerpoint/2010/main" xmlns="" val="37052489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chi-square </a:t>
            </a:r>
            <a:r>
              <a:rPr lang="en-US" dirty="0" smtClean="0"/>
              <a:t>goodness of fit test</a:t>
            </a:r>
            <a:endParaRPr lang="en-US" dirty="0"/>
          </a:p>
        </p:txBody>
      </p:sp>
      <p:sp>
        <p:nvSpPr>
          <p:cNvPr id="3" name="Content Placeholder 2"/>
          <p:cNvSpPr>
            <a:spLocks noGrp="1"/>
          </p:cNvSpPr>
          <p:nvPr>
            <p:ph idx="1"/>
          </p:nvPr>
        </p:nvSpPr>
        <p:spPr/>
        <p:txBody>
          <a:bodyPr>
            <a:normAutofit fontScale="92500"/>
          </a:bodyPr>
          <a:lstStyle/>
          <a:p>
            <a:r>
              <a:rPr lang="en-US" dirty="0"/>
              <a:t>A chi-square goodness of fit test allows us to test whether the observed proportions for a categorical variable differ from hypothesized proportions.  For example, let's suppose that we believe that the general population consists of 10% Hispanic, 10% Asian, 10% African American and 70% White folks.  We want to test whether the observed proportions from our sample differ significantly from these hypothesized proportions</a:t>
            </a:r>
          </a:p>
        </p:txBody>
      </p:sp>
      <p:sp>
        <p:nvSpPr>
          <p:cNvPr id="4" name="Slide Number Placeholder 3"/>
          <p:cNvSpPr>
            <a:spLocks noGrp="1"/>
          </p:cNvSpPr>
          <p:nvPr>
            <p:ph type="sldNum" sz="quarter" idx="12"/>
          </p:nvPr>
        </p:nvSpPr>
        <p:spPr/>
        <p:txBody>
          <a:bodyPr/>
          <a:lstStyle/>
          <a:p>
            <a:fld id="{A4C4C816-F5AC-412B-8F65-6109ED3CA62E}" type="slidenum">
              <a:rPr lang="en-US" smtClean="0"/>
              <a:pPr/>
              <a:t>12</a:t>
            </a:fld>
            <a:endParaRPr lang="en-US"/>
          </a:p>
        </p:txBody>
      </p:sp>
    </p:spTree>
    <p:extLst>
      <p:ext uri="{BB962C8B-B14F-4D97-AF65-F5344CB8AC3E}">
        <p14:creationId xmlns:p14="http://schemas.microsoft.com/office/powerpoint/2010/main" xmlns="" val="16820214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lecture 26\Capture6.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3810000"/>
            <a:ext cx="6248399" cy="1847850"/>
          </a:xfrm>
          <a:prstGeom prst="rect">
            <a:avLst/>
          </a:prstGeom>
          <a:noFill/>
          <a:extLst>
            <a:ext uri="{909E8E84-426E-40DD-AFC4-6F175D3DCCD1}">
              <a14:hiddenFill xmlns:a14="http://schemas.microsoft.com/office/drawing/2010/main" xmlns="">
                <a:solidFill>
                  <a:srgbClr val="FFFFFF"/>
                </a:solidFill>
              </a14:hiddenFill>
            </a:ext>
          </a:extLst>
        </p:spPr>
      </p:pic>
      <p:pic>
        <p:nvPicPr>
          <p:cNvPr id="4099" name="Picture 3" descr="C:\Users\Usman\Desktop\lecture 26\Capture5.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838200"/>
            <a:ext cx="8534400" cy="2133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A4C4C816-F5AC-412B-8F65-6109ED3CA62E}" type="slidenum">
              <a:rPr lang="en-US" smtClean="0"/>
              <a:pPr/>
              <a:t>13</a:t>
            </a:fld>
            <a:endParaRPr lang="en-US"/>
          </a:p>
        </p:txBody>
      </p:sp>
    </p:spTree>
    <p:extLst>
      <p:ext uri="{BB962C8B-B14F-4D97-AF65-F5344CB8AC3E}">
        <p14:creationId xmlns:p14="http://schemas.microsoft.com/office/powerpoint/2010/main" xmlns="" val="32317939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These results show that racial composition in our sample does not differ significantly from the hypothesized values that we supplied (chi-square with three degrees of freedom = 5.029, p = .170).</a:t>
            </a:r>
          </a:p>
        </p:txBody>
      </p:sp>
      <p:sp>
        <p:nvSpPr>
          <p:cNvPr id="4" name="Slide Number Placeholder 3"/>
          <p:cNvSpPr>
            <a:spLocks noGrp="1"/>
          </p:cNvSpPr>
          <p:nvPr>
            <p:ph type="sldNum" sz="quarter" idx="12"/>
          </p:nvPr>
        </p:nvSpPr>
        <p:spPr/>
        <p:txBody>
          <a:bodyPr/>
          <a:lstStyle/>
          <a:p>
            <a:fld id="{A4C4C816-F5AC-412B-8F65-6109ED3CA62E}" type="slidenum">
              <a:rPr lang="en-US" smtClean="0"/>
              <a:pPr/>
              <a:t>14</a:t>
            </a:fld>
            <a:endParaRPr lang="en-US"/>
          </a:p>
        </p:txBody>
      </p:sp>
    </p:spTree>
    <p:extLst>
      <p:ext uri="{BB962C8B-B14F-4D97-AF65-F5344CB8AC3E}">
        <p14:creationId xmlns:p14="http://schemas.microsoft.com/office/powerpoint/2010/main" xmlns="" val="40556964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 test</a:t>
            </a:r>
            <a:endParaRPr lang="en-US" dirty="0"/>
          </a:p>
        </p:txBody>
      </p:sp>
      <p:sp>
        <p:nvSpPr>
          <p:cNvPr id="3" name="Content Placeholder 2"/>
          <p:cNvSpPr>
            <a:spLocks noGrp="1"/>
          </p:cNvSpPr>
          <p:nvPr>
            <p:ph idx="1"/>
          </p:nvPr>
        </p:nvSpPr>
        <p:spPr/>
        <p:txBody>
          <a:bodyPr/>
          <a:lstStyle/>
          <a:p>
            <a:r>
              <a:rPr lang="en-US" dirty="0"/>
              <a:t>An independent samples t-test is used when you want to compare the means of a normally distributed interval dependent variable for two independent groups.  For example, </a:t>
            </a:r>
            <a:r>
              <a:rPr lang="en-US" dirty="0" smtClean="0"/>
              <a:t>say </a:t>
            </a:r>
            <a:r>
              <a:rPr lang="en-US" dirty="0"/>
              <a:t>we wish to test whether the mean for </a:t>
            </a:r>
            <a:r>
              <a:rPr lang="en-US" b="1" dirty="0"/>
              <a:t>write</a:t>
            </a:r>
            <a:r>
              <a:rPr lang="en-US" dirty="0"/>
              <a:t> is the same for males and females.</a:t>
            </a:r>
          </a:p>
        </p:txBody>
      </p:sp>
      <p:sp>
        <p:nvSpPr>
          <p:cNvPr id="4" name="Slide Number Placeholder 3"/>
          <p:cNvSpPr>
            <a:spLocks noGrp="1"/>
          </p:cNvSpPr>
          <p:nvPr>
            <p:ph type="sldNum" sz="quarter" idx="12"/>
          </p:nvPr>
        </p:nvSpPr>
        <p:spPr/>
        <p:txBody>
          <a:bodyPr/>
          <a:lstStyle/>
          <a:p>
            <a:fld id="{A4C4C816-F5AC-412B-8F65-6109ED3CA62E}" type="slidenum">
              <a:rPr lang="en-US" smtClean="0"/>
              <a:pPr/>
              <a:t>15</a:t>
            </a:fld>
            <a:endParaRPr lang="en-US"/>
          </a:p>
        </p:txBody>
      </p:sp>
    </p:spTree>
    <p:extLst>
      <p:ext uri="{BB962C8B-B14F-4D97-AF65-F5344CB8AC3E}">
        <p14:creationId xmlns:p14="http://schemas.microsoft.com/office/powerpoint/2010/main" xmlns="" val="14236837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Users\Usman\Desktop\lecture 26\Capture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4312" y="2825029"/>
            <a:ext cx="8715375" cy="3309071"/>
          </a:xfrm>
          <a:prstGeom prst="rect">
            <a:avLst/>
          </a:prstGeom>
          <a:noFill/>
          <a:extLst>
            <a:ext uri="{909E8E84-426E-40DD-AFC4-6F175D3DCCD1}">
              <a14:hiddenFill xmlns:a14="http://schemas.microsoft.com/office/drawing/2010/main" xmlns="">
                <a:solidFill>
                  <a:srgbClr val="FFFFFF"/>
                </a:solidFill>
              </a14:hiddenFill>
            </a:ext>
          </a:extLst>
        </p:spPr>
      </p:pic>
      <p:pic>
        <p:nvPicPr>
          <p:cNvPr id="5123" name="Picture 3" descr="C:\Users\Usman\Desktop\lecture 26\Capture7.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66800" y="457200"/>
            <a:ext cx="6858000" cy="2367829"/>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A4C4C816-F5AC-412B-8F65-6109ED3CA62E}" type="slidenum">
              <a:rPr lang="en-US" smtClean="0"/>
              <a:pPr/>
              <a:t>16</a:t>
            </a:fld>
            <a:endParaRPr lang="en-US"/>
          </a:p>
        </p:txBody>
      </p:sp>
    </p:spTree>
    <p:extLst>
      <p:ext uri="{BB962C8B-B14F-4D97-AF65-F5344CB8AC3E}">
        <p14:creationId xmlns:p14="http://schemas.microsoft.com/office/powerpoint/2010/main" xmlns="" val="19026285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Because the standard deviations for the two groups are similar (10.3 and 8.1), we will use the "equal variances assumed" test.  The results indicate that there is a statistically significant difference between the mean writing score for males and females (t = -3.734, p = .000).  In other words, females have a statistically significantly higher mean score on writing (54.99) than males (50.12).</a:t>
            </a:r>
          </a:p>
        </p:txBody>
      </p:sp>
      <p:sp>
        <p:nvSpPr>
          <p:cNvPr id="4" name="Slide Number Placeholder 3"/>
          <p:cNvSpPr>
            <a:spLocks noGrp="1"/>
          </p:cNvSpPr>
          <p:nvPr>
            <p:ph type="sldNum" sz="quarter" idx="12"/>
          </p:nvPr>
        </p:nvSpPr>
        <p:spPr/>
        <p:txBody>
          <a:bodyPr/>
          <a:lstStyle/>
          <a:p>
            <a:fld id="{A4C4C816-F5AC-412B-8F65-6109ED3CA62E}" type="slidenum">
              <a:rPr lang="en-US" smtClean="0"/>
              <a:pPr/>
              <a:t>17</a:t>
            </a:fld>
            <a:endParaRPr lang="en-US"/>
          </a:p>
        </p:txBody>
      </p:sp>
    </p:spTree>
    <p:extLst>
      <p:ext uri="{BB962C8B-B14F-4D97-AF65-F5344CB8AC3E}">
        <p14:creationId xmlns:p14="http://schemas.microsoft.com/office/powerpoint/2010/main" xmlns="" val="9798996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chi-square test</a:t>
            </a:r>
            <a:endParaRPr lang="en-US" dirty="0"/>
          </a:p>
        </p:txBody>
      </p:sp>
      <p:sp>
        <p:nvSpPr>
          <p:cNvPr id="3" name="Content Placeholder 2"/>
          <p:cNvSpPr>
            <a:spLocks noGrp="1"/>
          </p:cNvSpPr>
          <p:nvPr>
            <p:ph idx="1"/>
          </p:nvPr>
        </p:nvSpPr>
        <p:spPr/>
        <p:txBody>
          <a:bodyPr>
            <a:normAutofit fontScale="92500" lnSpcReduction="10000"/>
          </a:bodyPr>
          <a:lstStyle/>
          <a:p>
            <a:r>
              <a:rPr lang="en-US" dirty="0"/>
              <a:t>A chi-square test is used when you want to see if there is a relationship between two categorical variables. </a:t>
            </a:r>
            <a:endParaRPr lang="en-US" dirty="0" smtClean="0"/>
          </a:p>
          <a:p>
            <a:r>
              <a:rPr lang="en-US" dirty="0" smtClean="0"/>
              <a:t>let's </a:t>
            </a:r>
            <a:r>
              <a:rPr lang="en-US" dirty="0"/>
              <a:t>see if there is a relationship between the type of school attended (</a:t>
            </a:r>
            <a:r>
              <a:rPr lang="en-US" b="1" dirty="0" err="1"/>
              <a:t>schtyp</a:t>
            </a:r>
            <a:r>
              <a:rPr lang="en-US" dirty="0"/>
              <a:t>) and students' gender (</a:t>
            </a:r>
            <a:r>
              <a:rPr lang="en-US" b="1" dirty="0"/>
              <a:t>female</a:t>
            </a:r>
            <a:r>
              <a:rPr lang="en-US" dirty="0"/>
              <a:t>).  </a:t>
            </a:r>
            <a:endParaRPr lang="en-US" dirty="0" smtClean="0"/>
          </a:p>
          <a:p>
            <a:r>
              <a:rPr lang="en-US" dirty="0" smtClean="0"/>
              <a:t>Remember </a:t>
            </a:r>
            <a:r>
              <a:rPr lang="en-US" dirty="0"/>
              <a:t>that the chi-square test assumes that the expected value for each cell is five or higher. This assumption is easily met in the examples below. </a:t>
            </a:r>
          </a:p>
        </p:txBody>
      </p:sp>
      <p:sp>
        <p:nvSpPr>
          <p:cNvPr id="4" name="Slide Number Placeholder 3"/>
          <p:cNvSpPr>
            <a:spLocks noGrp="1"/>
          </p:cNvSpPr>
          <p:nvPr>
            <p:ph type="sldNum" sz="quarter" idx="12"/>
          </p:nvPr>
        </p:nvSpPr>
        <p:spPr/>
        <p:txBody>
          <a:bodyPr/>
          <a:lstStyle/>
          <a:p>
            <a:fld id="{A4C4C816-F5AC-412B-8F65-6109ED3CA62E}" type="slidenum">
              <a:rPr lang="en-US" smtClean="0"/>
              <a:pPr/>
              <a:t>18</a:t>
            </a:fld>
            <a:endParaRPr lang="en-US"/>
          </a:p>
        </p:txBody>
      </p:sp>
    </p:spTree>
    <p:extLst>
      <p:ext uri="{BB962C8B-B14F-4D97-AF65-F5344CB8AC3E}">
        <p14:creationId xmlns:p14="http://schemas.microsoft.com/office/powerpoint/2010/main" xmlns="" val="19222914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C:\Users\Usman\Desktop\lecture 26\Capture1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3048000"/>
            <a:ext cx="7620000" cy="3533775"/>
          </a:xfrm>
          <a:prstGeom prst="rect">
            <a:avLst/>
          </a:prstGeom>
          <a:noFill/>
          <a:extLst>
            <a:ext uri="{909E8E84-426E-40DD-AFC4-6F175D3DCCD1}">
              <a14:hiddenFill xmlns:a14="http://schemas.microsoft.com/office/drawing/2010/main" xmlns="">
                <a:solidFill>
                  <a:srgbClr val="FFFFFF"/>
                </a:solidFill>
              </a14:hiddenFill>
            </a:ext>
          </a:extLst>
        </p:spPr>
      </p:pic>
      <p:pic>
        <p:nvPicPr>
          <p:cNvPr id="6147" name="Picture 3" descr="C:\Users\Usman\Desktop\lecture 26\Capture10.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5800" y="685800"/>
            <a:ext cx="7848600" cy="2143991"/>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A4C4C816-F5AC-412B-8F65-6109ED3CA62E}" type="slidenum">
              <a:rPr lang="en-US" smtClean="0"/>
              <a:pPr/>
              <a:t>19</a:t>
            </a:fld>
            <a:endParaRPr lang="en-US"/>
          </a:p>
        </p:txBody>
      </p:sp>
    </p:spTree>
    <p:extLst>
      <p:ext uri="{BB962C8B-B14F-4D97-AF65-F5344CB8AC3E}">
        <p14:creationId xmlns:p14="http://schemas.microsoft.com/office/powerpoint/2010/main" xmlns="" val="7282228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These results indicate that there is no statistically significant relationship between the type of school attended and gender (chi-square with one degree of freedom = 0.047, p = 0.828).  </a:t>
            </a:r>
          </a:p>
        </p:txBody>
      </p:sp>
      <p:sp>
        <p:nvSpPr>
          <p:cNvPr id="4" name="Slide Number Placeholder 3"/>
          <p:cNvSpPr>
            <a:spLocks noGrp="1"/>
          </p:cNvSpPr>
          <p:nvPr>
            <p:ph type="sldNum" sz="quarter" idx="12"/>
          </p:nvPr>
        </p:nvSpPr>
        <p:spPr/>
        <p:txBody>
          <a:bodyPr/>
          <a:lstStyle/>
          <a:p>
            <a:fld id="{A4C4C816-F5AC-412B-8F65-6109ED3CA62E}" type="slidenum">
              <a:rPr lang="en-US" smtClean="0"/>
              <a:pPr/>
              <a:t>20</a:t>
            </a:fld>
            <a:endParaRPr lang="en-US"/>
          </a:p>
        </p:txBody>
      </p:sp>
    </p:spTree>
    <p:extLst>
      <p:ext uri="{BB962C8B-B14F-4D97-AF65-F5344CB8AC3E}">
        <p14:creationId xmlns:p14="http://schemas.microsoft.com/office/powerpoint/2010/main" xmlns="" val="25093165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normAutofit lnSpcReduction="10000"/>
          </a:bodyPr>
          <a:lstStyle/>
          <a:p>
            <a:r>
              <a:rPr lang="en-US" dirty="0"/>
              <a:t>Let's look at another example, this time looking at the linear relationship between gender (</a:t>
            </a:r>
            <a:r>
              <a:rPr lang="en-US" b="1" dirty="0"/>
              <a:t>female</a:t>
            </a:r>
            <a:r>
              <a:rPr lang="en-US" dirty="0"/>
              <a:t>) and socio-economic status (</a:t>
            </a:r>
            <a:r>
              <a:rPr lang="en-US" b="1" dirty="0" err="1"/>
              <a:t>ses</a:t>
            </a:r>
            <a:r>
              <a:rPr lang="en-US" dirty="0"/>
              <a:t>).  The point of this example is that one (or both) variables may have more than two levels, and that the variables do not have to have the same number of levels.  In this example, </a:t>
            </a:r>
            <a:r>
              <a:rPr lang="en-US" b="1" dirty="0"/>
              <a:t>female</a:t>
            </a:r>
            <a:r>
              <a:rPr lang="en-US" dirty="0"/>
              <a:t> has two levels (male and female) and </a:t>
            </a:r>
            <a:r>
              <a:rPr lang="en-US" b="1" dirty="0" err="1"/>
              <a:t>ses</a:t>
            </a:r>
            <a:r>
              <a:rPr lang="en-US" dirty="0"/>
              <a:t> has three levels (low, medium and high).</a:t>
            </a:r>
          </a:p>
        </p:txBody>
      </p:sp>
      <p:sp>
        <p:nvSpPr>
          <p:cNvPr id="4" name="Slide Number Placeholder 3"/>
          <p:cNvSpPr>
            <a:spLocks noGrp="1"/>
          </p:cNvSpPr>
          <p:nvPr>
            <p:ph type="sldNum" sz="quarter" idx="12"/>
          </p:nvPr>
        </p:nvSpPr>
        <p:spPr/>
        <p:txBody>
          <a:bodyPr/>
          <a:lstStyle/>
          <a:p>
            <a:fld id="{A4C4C816-F5AC-412B-8F65-6109ED3CA62E}" type="slidenum">
              <a:rPr lang="en-US" smtClean="0"/>
              <a:pPr/>
              <a:t>21</a:t>
            </a:fld>
            <a:endParaRPr lang="en-US"/>
          </a:p>
        </p:txBody>
      </p:sp>
    </p:spTree>
    <p:extLst>
      <p:ext uri="{BB962C8B-B14F-4D97-AF65-F5344CB8AC3E}">
        <p14:creationId xmlns:p14="http://schemas.microsoft.com/office/powerpoint/2010/main" xmlns="" val="22522187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C:\Users\Usman\Desktop\lecture 26\Capture1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886200"/>
            <a:ext cx="9144000" cy="2971800"/>
          </a:xfrm>
          <a:prstGeom prst="rect">
            <a:avLst/>
          </a:prstGeom>
          <a:noFill/>
          <a:extLst>
            <a:ext uri="{909E8E84-426E-40DD-AFC4-6F175D3DCCD1}">
              <a14:hiddenFill xmlns:a14="http://schemas.microsoft.com/office/drawing/2010/main" xmlns="">
                <a:solidFill>
                  <a:srgbClr val="FFFFFF"/>
                </a:solidFill>
              </a14:hiddenFill>
            </a:ext>
          </a:extLst>
        </p:spPr>
      </p:pic>
      <p:pic>
        <p:nvPicPr>
          <p:cNvPr id="7171" name="Picture 3" descr="C:\Users\Usman\Desktop\lecture 26\Capture12.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990600"/>
            <a:ext cx="8534400" cy="238125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A4C4C816-F5AC-412B-8F65-6109ED3CA62E}" type="slidenum">
              <a:rPr lang="en-US" smtClean="0"/>
              <a:pPr/>
              <a:t>22</a:t>
            </a:fld>
            <a:endParaRPr lang="en-US"/>
          </a:p>
        </p:txBody>
      </p:sp>
    </p:spTree>
    <p:extLst>
      <p:ext uri="{BB962C8B-B14F-4D97-AF65-F5344CB8AC3E}">
        <p14:creationId xmlns:p14="http://schemas.microsoft.com/office/powerpoint/2010/main" xmlns="" val="36720366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Again we find that there is no statistically significant relationship between the variables (chi-square with two degrees of freedom = 4.577, p = 0.101).</a:t>
            </a:r>
          </a:p>
        </p:txBody>
      </p:sp>
      <p:sp>
        <p:nvSpPr>
          <p:cNvPr id="4" name="Slide Number Placeholder 3"/>
          <p:cNvSpPr>
            <a:spLocks noGrp="1"/>
          </p:cNvSpPr>
          <p:nvPr>
            <p:ph type="sldNum" sz="quarter" idx="12"/>
          </p:nvPr>
        </p:nvSpPr>
        <p:spPr/>
        <p:txBody>
          <a:bodyPr/>
          <a:lstStyle/>
          <a:p>
            <a:fld id="{A4C4C816-F5AC-412B-8F65-6109ED3CA62E}" type="slidenum">
              <a:rPr lang="en-US" smtClean="0"/>
              <a:pPr/>
              <a:t>23</a:t>
            </a:fld>
            <a:endParaRPr lang="en-US"/>
          </a:p>
        </p:txBody>
      </p:sp>
    </p:spTree>
    <p:extLst>
      <p:ext uri="{BB962C8B-B14F-4D97-AF65-F5344CB8AC3E}">
        <p14:creationId xmlns:p14="http://schemas.microsoft.com/office/powerpoint/2010/main" xmlns="" val="20221343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ANOVA</a:t>
            </a:r>
            <a:endParaRPr lang="en-US" dirty="0"/>
          </a:p>
        </p:txBody>
      </p:sp>
      <p:sp>
        <p:nvSpPr>
          <p:cNvPr id="3" name="Content Placeholder 2"/>
          <p:cNvSpPr>
            <a:spLocks noGrp="1"/>
          </p:cNvSpPr>
          <p:nvPr>
            <p:ph idx="1"/>
          </p:nvPr>
        </p:nvSpPr>
        <p:spPr/>
        <p:txBody>
          <a:bodyPr>
            <a:normAutofit fontScale="92500" lnSpcReduction="10000"/>
          </a:bodyPr>
          <a:lstStyle/>
          <a:p>
            <a:r>
              <a:rPr lang="en-US" dirty="0"/>
              <a:t>A one-way analysis of variance </a:t>
            </a:r>
            <a:r>
              <a:rPr lang="en-US" dirty="0" smtClean="0"/>
              <a:t>(ANOVA) </a:t>
            </a:r>
            <a:r>
              <a:rPr lang="en-US" dirty="0"/>
              <a:t>is used when you have a categorical independent variable (with two or more categories) and a normally distributed interval dependent variable and you wish to test for differences in the means of the dependent variable broken down by the levels of the independent variable.  For example</a:t>
            </a:r>
            <a:r>
              <a:rPr lang="en-US" dirty="0" smtClean="0"/>
              <a:t>, say </a:t>
            </a:r>
            <a:r>
              <a:rPr lang="en-US" dirty="0"/>
              <a:t>we wish to test whether the mean of </a:t>
            </a:r>
            <a:r>
              <a:rPr lang="en-US" b="1" dirty="0"/>
              <a:t>write</a:t>
            </a:r>
            <a:r>
              <a:rPr lang="en-US" dirty="0"/>
              <a:t> differs between the three program types (</a:t>
            </a:r>
            <a:r>
              <a:rPr lang="en-US" b="1" dirty="0" err="1"/>
              <a:t>prog</a:t>
            </a:r>
            <a:r>
              <a:rPr lang="en-US" dirty="0"/>
              <a:t>)</a:t>
            </a:r>
          </a:p>
        </p:txBody>
      </p:sp>
      <p:sp>
        <p:nvSpPr>
          <p:cNvPr id="4" name="Slide Number Placeholder 3"/>
          <p:cNvSpPr>
            <a:spLocks noGrp="1"/>
          </p:cNvSpPr>
          <p:nvPr>
            <p:ph type="sldNum" sz="quarter" idx="12"/>
          </p:nvPr>
        </p:nvSpPr>
        <p:spPr/>
        <p:txBody>
          <a:bodyPr/>
          <a:lstStyle/>
          <a:p>
            <a:fld id="{A4C4C816-F5AC-412B-8F65-6109ED3CA62E}" type="slidenum">
              <a:rPr lang="en-US" smtClean="0"/>
              <a:pPr/>
              <a:t>24</a:t>
            </a:fld>
            <a:endParaRPr lang="en-US"/>
          </a:p>
        </p:txBody>
      </p:sp>
    </p:spTree>
    <p:extLst>
      <p:ext uri="{BB962C8B-B14F-4D97-AF65-F5344CB8AC3E}">
        <p14:creationId xmlns:p14="http://schemas.microsoft.com/office/powerpoint/2010/main" xmlns="" val="18771457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C:\Users\Usman\Desktop\lecture 26\Capture1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762000"/>
            <a:ext cx="8077200" cy="2743200"/>
          </a:xfrm>
          <a:prstGeom prst="rect">
            <a:avLst/>
          </a:prstGeom>
          <a:noFill/>
          <a:extLst>
            <a:ext uri="{909E8E84-426E-40DD-AFC4-6F175D3DCCD1}">
              <a14:hiddenFill xmlns:a14="http://schemas.microsoft.com/office/drawing/2010/main" xmlns="">
                <a:solidFill>
                  <a:srgbClr val="FFFFFF"/>
                </a:solidFill>
              </a14:hiddenFill>
            </a:ext>
          </a:extLst>
        </p:spPr>
      </p:pic>
      <p:pic>
        <p:nvPicPr>
          <p:cNvPr id="8195" name="Picture 3" descr="C:\Users\Usman\Desktop\lecture 26\Capture15.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66800" y="4038600"/>
            <a:ext cx="6934199" cy="196215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A4C4C816-F5AC-412B-8F65-6109ED3CA62E}" type="slidenum">
              <a:rPr lang="en-US" smtClean="0"/>
              <a:pPr/>
              <a:t>25</a:t>
            </a:fld>
            <a:endParaRPr lang="en-US"/>
          </a:p>
        </p:txBody>
      </p:sp>
    </p:spTree>
    <p:extLst>
      <p:ext uri="{BB962C8B-B14F-4D97-AF65-F5344CB8AC3E}">
        <p14:creationId xmlns:p14="http://schemas.microsoft.com/office/powerpoint/2010/main" xmlns="" val="5436129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From this we can see that the students in the academic program have the highest mean writing score, while students in the vocational program have the lowest.</a:t>
            </a:r>
          </a:p>
        </p:txBody>
      </p:sp>
      <p:sp>
        <p:nvSpPr>
          <p:cNvPr id="4" name="Slide Number Placeholder 3"/>
          <p:cNvSpPr>
            <a:spLocks noGrp="1"/>
          </p:cNvSpPr>
          <p:nvPr>
            <p:ph type="sldNum" sz="quarter" idx="12"/>
          </p:nvPr>
        </p:nvSpPr>
        <p:spPr/>
        <p:txBody>
          <a:bodyPr/>
          <a:lstStyle/>
          <a:p>
            <a:fld id="{A4C4C816-F5AC-412B-8F65-6109ED3CA62E}" type="slidenum">
              <a:rPr lang="en-US" smtClean="0"/>
              <a:pPr/>
              <a:t>26</a:t>
            </a:fld>
            <a:endParaRPr lang="en-US"/>
          </a:p>
        </p:txBody>
      </p:sp>
    </p:spTree>
    <p:extLst>
      <p:ext uri="{BB962C8B-B14F-4D97-AF65-F5344CB8AC3E}">
        <p14:creationId xmlns:p14="http://schemas.microsoft.com/office/powerpoint/2010/main" xmlns="" val="24226617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Kruskal</a:t>
            </a:r>
            <a:r>
              <a:rPr lang="en-US" dirty="0" smtClean="0"/>
              <a:t> Wallis test</a:t>
            </a:r>
            <a:endParaRPr lang="en-US" dirty="0"/>
          </a:p>
        </p:txBody>
      </p:sp>
      <p:sp>
        <p:nvSpPr>
          <p:cNvPr id="3" name="Content Placeholder 2"/>
          <p:cNvSpPr>
            <a:spLocks noGrp="1"/>
          </p:cNvSpPr>
          <p:nvPr>
            <p:ph idx="1"/>
          </p:nvPr>
        </p:nvSpPr>
        <p:spPr/>
        <p:txBody>
          <a:bodyPr>
            <a:normAutofit lnSpcReduction="10000"/>
          </a:bodyPr>
          <a:lstStyle/>
          <a:p>
            <a:r>
              <a:rPr lang="en-US" dirty="0"/>
              <a:t>The </a:t>
            </a:r>
            <a:r>
              <a:rPr lang="en-US" dirty="0" err="1"/>
              <a:t>Kruskal</a:t>
            </a:r>
            <a:r>
              <a:rPr lang="en-US" dirty="0"/>
              <a:t> Wallis test is used when you have one independent variable with two or more levels and an ordinal dependent variable. In other words, it is the non-parametric version of ANOVA and a generalized form of the Mann-Whitney test method since it permits two or more groups. </a:t>
            </a:r>
            <a:endParaRPr lang="en-US" dirty="0" smtClean="0"/>
          </a:p>
          <a:p>
            <a:r>
              <a:rPr lang="en-US" dirty="0" smtClean="0"/>
              <a:t>we </a:t>
            </a:r>
            <a:r>
              <a:rPr lang="en-US" dirty="0"/>
              <a:t>will not assume that </a:t>
            </a:r>
            <a:r>
              <a:rPr lang="en-US" b="1" dirty="0"/>
              <a:t>write</a:t>
            </a:r>
            <a:r>
              <a:rPr lang="en-US" dirty="0"/>
              <a:t> is a normally distributed interval variable.</a:t>
            </a:r>
          </a:p>
        </p:txBody>
      </p:sp>
      <p:sp>
        <p:nvSpPr>
          <p:cNvPr id="4" name="Slide Number Placeholder 3"/>
          <p:cNvSpPr>
            <a:spLocks noGrp="1"/>
          </p:cNvSpPr>
          <p:nvPr>
            <p:ph type="sldNum" sz="quarter" idx="12"/>
          </p:nvPr>
        </p:nvSpPr>
        <p:spPr/>
        <p:txBody>
          <a:bodyPr/>
          <a:lstStyle/>
          <a:p>
            <a:fld id="{A4C4C816-F5AC-412B-8F65-6109ED3CA62E}" type="slidenum">
              <a:rPr lang="en-US" smtClean="0"/>
              <a:pPr/>
              <a:t>27</a:t>
            </a:fld>
            <a:endParaRPr lang="en-US"/>
          </a:p>
        </p:txBody>
      </p:sp>
    </p:spTree>
    <p:extLst>
      <p:ext uri="{BB962C8B-B14F-4D97-AF65-F5344CB8AC3E}">
        <p14:creationId xmlns:p14="http://schemas.microsoft.com/office/powerpoint/2010/main" xmlns="" val="27423362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C:\Users\Usman\Desktop\lecture 26\Capture.17JPG.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52600" y="3048000"/>
            <a:ext cx="5562599" cy="2709863"/>
          </a:xfrm>
          <a:prstGeom prst="rect">
            <a:avLst/>
          </a:prstGeom>
          <a:noFill/>
          <a:extLst>
            <a:ext uri="{909E8E84-426E-40DD-AFC4-6F175D3DCCD1}">
              <a14:hiddenFill xmlns:a14="http://schemas.microsoft.com/office/drawing/2010/main" xmlns="">
                <a:solidFill>
                  <a:srgbClr val="FFFFFF"/>
                </a:solidFill>
              </a14:hiddenFill>
            </a:ext>
          </a:extLst>
        </p:spPr>
      </p:pic>
      <p:pic>
        <p:nvPicPr>
          <p:cNvPr id="9219" name="Picture 3" descr="C:\Users\Usman\Desktop\lecture 26\Capture16.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 y="914400"/>
            <a:ext cx="7772400" cy="1856509"/>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A4C4C816-F5AC-412B-8F65-6109ED3CA62E}" type="slidenum">
              <a:rPr lang="en-US" smtClean="0"/>
              <a:pPr/>
              <a:t>28</a:t>
            </a:fld>
            <a:endParaRPr lang="en-US"/>
          </a:p>
        </p:txBody>
      </p:sp>
    </p:spTree>
    <p:extLst>
      <p:ext uri="{BB962C8B-B14F-4D97-AF65-F5344CB8AC3E}">
        <p14:creationId xmlns:p14="http://schemas.microsoft.com/office/powerpoint/2010/main" xmlns="" val="2282143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If some of the scores receive tied ranks, then a correction factor is used, yielding a slightly different value of chi-squared.  With or without ties, the results indicate that there is a statistically significant difference among the three type of programs</a:t>
            </a:r>
          </a:p>
        </p:txBody>
      </p:sp>
      <p:sp>
        <p:nvSpPr>
          <p:cNvPr id="4" name="Slide Number Placeholder 3"/>
          <p:cNvSpPr>
            <a:spLocks noGrp="1"/>
          </p:cNvSpPr>
          <p:nvPr>
            <p:ph type="sldNum" sz="quarter" idx="12"/>
          </p:nvPr>
        </p:nvSpPr>
        <p:spPr/>
        <p:txBody>
          <a:bodyPr/>
          <a:lstStyle/>
          <a:p>
            <a:fld id="{A4C4C816-F5AC-412B-8F65-6109ED3CA62E}" type="slidenum">
              <a:rPr lang="en-US" smtClean="0"/>
              <a:pPr/>
              <a:t>29</a:t>
            </a:fld>
            <a:endParaRPr lang="en-US"/>
          </a:p>
        </p:txBody>
      </p:sp>
    </p:spTree>
    <p:extLst>
      <p:ext uri="{BB962C8B-B14F-4D97-AF65-F5344CB8AC3E}">
        <p14:creationId xmlns:p14="http://schemas.microsoft.com/office/powerpoint/2010/main" xmlns="" val="21891351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paired (samples) t-test</a:t>
            </a:r>
            <a:endParaRPr lang="en-US" dirty="0"/>
          </a:p>
        </p:txBody>
      </p:sp>
      <p:sp>
        <p:nvSpPr>
          <p:cNvPr id="3" name="Content Placeholder 2"/>
          <p:cNvSpPr>
            <a:spLocks noGrp="1"/>
          </p:cNvSpPr>
          <p:nvPr>
            <p:ph idx="1"/>
          </p:nvPr>
        </p:nvSpPr>
        <p:spPr/>
        <p:txBody>
          <a:bodyPr/>
          <a:lstStyle/>
          <a:p>
            <a:r>
              <a:rPr lang="en-US" dirty="0"/>
              <a:t>A paired (samples) t-test is used when you have two related observations (i.e., two observations per subject) and you want to see if the means on these two normally distributed interval variables differ from one another.  For example, </a:t>
            </a:r>
            <a:r>
              <a:rPr lang="en-US" dirty="0" smtClean="0"/>
              <a:t>we </a:t>
            </a:r>
            <a:r>
              <a:rPr lang="en-US" dirty="0"/>
              <a:t>will test whether the mean of </a:t>
            </a:r>
            <a:r>
              <a:rPr lang="en-US" b="1" dirty="0"/>
              <a:t>read</a:t>
            </a:r>
            <a:r>
              <a:rPr lang="en-US" dirty="0"/>
              <a:t> is equal to the mean of </a:t>
            </a:r>
            <a:r>
              <a:rPr lang="en-US" b="1" dirty="0"/>
              <a:t>write</a:t>
            </a:r>
            <a:r>
              <a:rPr lang="en-US" dirty="0"/>
              <a:t>.</a:t>
            </a:r>
          </a:p>
        </p:txBody>
      </p:sp>
      <p:sp>
        <p:nvSpPr>
          <p:cNvPr id="4" name="Slide Number Placeholder 3"/>
          <p:cNvSpPr>
            <a:spLocks noGrp="1"/>
          </p:cNvSpPr>
          <p:nvPr>
            <p:ph type="sldNum" sz="quarter" idx="12"/>
          </p:nvPr>
        </p:nvSpPr>
        <p:spPr/>
        <p:txBody>
          <a:bodyPr/>
          <a:lstStyle/>
          <a:p>
            <a:fld id="{A4C4C816-F5AC-412B-8F65-6109ED3CA62E}" type="slidenum">
              <a:rPr lang="en-US" smtClean="0"/>
              <a:pPr/>
              <a:t>30</a:t>
            </a:fld>
            <a:endParaRPr lang="en-US"/>
          </a:p>
        </p:txBody>
      </p:sp>
    </p:spTree>
    <p:extLst>
      <p:ext uri="{BB962C8B-B14F-4D97-AF65-F5344CB8AC3E}">
        <p14:creationId xmlns:p14="http://schemas.microsoft.com/office/powerpoint/2010/main" xmlns="" val="4293338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descr="C:\Users\Usman\Desktop\lecture 26\Capture1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14375" y="3352800"/>
            <a:ext cx="7715250" cy="2743200"/>
          </a:xfrm>
          <a:prstGeom prst="rect">
            <a:avLst/>
          </a:prstGeom>
          <a:noFill/>
          <a:extLst>
            <a:ext uri="{909E8E84-426E-40DD-AFC4-6F175D3DCCD1}">
              <a14:hiddenFill xmlns:a14="http://schemas.microsoft.com/office/drawing/2010/main" xmlns="">
                <a:solidFill>
                  <a:srgbClr val="FFFFFF"/>
                </a:solidFill>
              </a14:hiddenFill>
            </a:ext>
          </a:extLst>
        </p:spPr>
      </p:pic>
      <p:pic>
        <p:nvPicPr>
          <p:cNvPr id="11267" name="Picture 3" descr="C:\Users\Usman\Desktop\lecture 26\Capture18.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90600" y="838200"/>
            <a:ext cx="7315199" cy="229552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A4C4C816-F5AC-412B-8F65-6109ED3CA62E}" type="slidenum">
              <a:rPr lang="en-US" smtClean="0"/>
              <a:pPr/>
              <a:t>31</a:t>
            </a:fld>
            <a:endParaRPr lang="en-US"/>
          </a:p>
        </p:txBody>
      </p:sp>
    </p:spTree>
    <p:extLst>
      <p:ext uri="{BB962C8B-B14F-4D97-AF65-F5344CB8AC3E}">
        <p14:creationId xmlns:p14="http://schemas.microsoft.com/office/powerpoint/2010/main" xmlns="" val="33560110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These results indicate that the mean of </a:t>
            </a:r>
            <a:r>
              <a:rPr lang="en-US" b="1" dirty="0"/>
              <a:t>read</a:t>
            </a:r>
            <a:r>
              <a:rPr lang="en-US" dirty="0"/>
              <a:t> is not statistically significantly different from the mean of </a:t>
            </a:r>
            <a:r>
              <a:rPr lang="en-US" b="1" dirty="0"/>
              <a:t>write</a:t>
            </a:r>
            <a:r>
              <a:rPr lang="en-US" dirty="0"/>
              <a:t> (t = -0.867, p = 0.387).</a:t>
            </a:r>
          </a:p>
        </p:txBody>
      </p:sp>
      <p:sp>
        <p:nvSpPr>
          <p:cNvPr id="4" name="Slide Number Placeholder 3"/>
          <p:cNvSpPr>
            <a:spLocks noGrp="1"/>
          </p:cNvSpPr>
          <p:nvPr>
            <p:ph type="sldNum" sz="quarter" idx="12"/>
          </p:nvPr>
        </p:nvSpPr>
        <p:spPr/>
        <p:txBody>
          <a:bodyPr/>
          <a:lstStyle/>
          <a:p>
            <a:fld id="{A4C4C816-F5AC-412B-8F65-6109ED3CA62E}" type="slidenum">
              <a:rPr lang="en-US" smtClean="0"/>
              <a:pPr/>
              <a:t>32</a:t>
            </a:fld>
            <a:endParaRPr lang="en-US"/>
          </a:p>
        </p:txBody>
      </p:sp>
    </p:spTree>
    <p:extLst>
      <p:ext uri="{BB962C8B-B14F-4D97-AF65-F5344CB8AC3E}">
        <p14:creationId xmlns:p14="http://schemas.microsoft.com/office/powerpoint/2010/main" xmlns="" val="21756250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Wilcoxon signed rank sum test</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Wilcoxon signed rank sum test is the non-parametric version of a paired samples t-test.  You use the Wilcoxon signed rank sum test when you do not wish to assume that the difference between the two variables is interval and normally distributed (but you do assume the difference is ordinal). </a:t>
            </a:r>
            <a:endParaRPr lang="en-US" dirty="0" smtClean="0"/>
          </a:p>
          <a:p>
            <a:r>
              <a:rPr lang="en-US" dirty="0" smtClean="0"/>
              <a:t>We </a:t>
            </a:r>
            <a:r>
              <a:rPr lang="en-US" dirty="0"/>
              <a:t>will use the same </a:t>
            </a:r>
            <a:r>
              <a:rPr lang="en-US" dirty="0" smtClean="0"/>
              <a:t>example, </a:t>
            </a:r>
            <a:r>
              <a:rPr lang="en-US" dirty="0"/>
              <a:t>but we will not assume that the difference between </a:t>
            </a:r>
            <a:r>
              <a:rPr lang="en-US" b="1" dirty="0"/>
              <a:t>read</a:t>
            </a:r>
            <a:r>
              <a:rPr lang="en-US" dirty="0"/>
              <a:t> and </a:t>
            </a:r>
            <a:r>
              <a:rPr lang="en-US" b="1" dirty="0"/>
              <a:t>write</a:t>
            </a:r>
            <a:r>
              <a:rPr lang="en-US" dirty="0"/>
              <a:t> is interval and normally distributed</a:t>
            </a:r>
          </a:p>
        </p:txBody>
      </p:sp>
      <p:sp>
        <p:nvSpPr>
          <p:cNvPr id="4" name="Slide Number Placeholder 3"/>
          <p:cNvSpPr>
            <a:spLocks noGrp="1"/>
          </p:cNvSpPr>
          <p:nvPr>
            <p:ph type="sldNum" sz="quarter" idx="12"/>
          </p:nvPr>
        </p:nvSpPr>
        <p:spPr/>
        <p:txBody>
          <a:bodyPr/>
          <a:lstStyle/>
          <a:p>
            <a:fld id="{A4C4C816-F5AC-412B-8F65-6109ED3CA62E}" type="slidenum">
              <a:rPr lang="en-US" smtClean="0"/>
              <a:pPr/>
              <a:t>33</a:t>
            </a:fld>
            <a:endParaRPr lang="en-US"/>
          </a:p>
        </p:txBody>
      </p:sp>
    </p:spTree>
    <p:extLst>
      <p:ext uri="{BB962C8B-B14F-4D97-AF65-F5344CB8AC3E}">
        <p14:creationId xmlns:p14="http://schemas.microsoft.com/office/powerpoint/2010/main" xmlns="" val="268692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descr="C:\Users\Usman\Desktop\lecture 26\Capture2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762000"/>
            <a:ext cx="8534400" cy="2590800"/>
          </a:xfrm>
          <a:prstGeom prst="rect">
            <a:avLst/>
          </a:prstGeom>
          <a:noFill/>
          <a:extLst>
            <a:ext uri="{909E8E84-426E-40DD-AFC4-6F175D3DCCD1}">
              <a14:hiddenFill xmlns:a14="http://schemas.microsoft.com/office/drawing/2010/main" xmlns="">
                <a:solidFill>
                  <a:srgbClr val="FFFFFF"/>
                </a:solidFill>
              </a14:hiddenFill>
            </a:ext>
          </a:extLst>
        </p:spPr>
      </p:pic>
      <p:pic>
        <p:nvPicPr>
          <p:cNvPr id="12291" name="Picture 3" descr="C:\Users\Usman\Desktop\lecture 26\Capture21.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00200" y="3657600"/>
            <a:ext cx="5410199" cy="248602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A4C4C816-F5AC-412B-8F65-6109ED3CA62E}" type="slidenum">
              <a:rPr lang="en-US" smtClean="0"/>
              <a:pPr/>
              <a:t>34</a:t>
            </a:fld>
            <a:endParaRPr lang="en-US"/>
          </a:p>
        </p:txBody>
      </p:sp>
    </p:spTree>
    <p:extLst>
      <p:ext uri="{BB962C8B-B14F-4D97-AF65-F5344CB8AC3E}">
        <p14:creationId xmlns:p14="http://schemas.microsoft.com/office/powerpoint/2010/main" xmlns="" val="39243271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normAutofit fontScale="92500"/>
          </a:bodyPr>
          <a:lstStyle/>
          <a:p>
            <a:r>
              <a:rPr lang="en-US" dirty="0"/>
              <a:t>The results suggest that there is not a statistically significant difference between </a:t>
            </a:r>
            <a:r>
              <a:rPr lang="en-US" b="1" dirty="0"/>
              <a:t>read</a:t>
            </a:r>
            <a:r>
              <a:rPr lang="en-US" dirty="0"/>
              <a:t> and </a:t>
            </a:r>
            <a:r>
              <a:rPr lang="en-US" b="1" dirty="0"/>
              <a:t>write</a:t>
            </a:r>
            <a:r>
              <a:rPr lang="en-US" dirty="0"/>
              <a:t>.</a:t>
            </a:r>
          </a:p>
          <a:p>
            <a:r>
              <a:rPr lang="en-US" dirty="0"/>
              <a:t>If you believe the differences between </a:t>
            </a:r>
            <a:r>
              <a:rPr lang="en-US" b="1" dirty="0"/>
              <a:t>read</a:t>
            </a:r>
            <a:r>
              <a:rPr lang="en-US" dirty="0"/>
              <a:t> and </a:t>
            </a:r>
            <a:r>
              <a:rPr lang="en-US" b="1" dirty="0"/>
              <a:t>write</a:t>
            </a:r>
            <a:r>
              <a:rPr lang="en-US" dirty="0"/>
              <a:t> were not ordinal but could merely be classified as positive and negative, then you may want to consider a sign test in lieu of sign rank test.  Again, we will use the same variables in this example and assume that this difference is not ordinal.</a:t>
            </a:r>
          </a:p>
          <a:p>
            <a:endParaRPr lang="en-US" dirty="0"/>
          </a:p>
        </p:txBody>
      </p:sp>
      <p:sp>
        <p:nvSpPr>
          <p:cNvPr id="4" name="Slide Number Placeholder 3"/>
          <p:cNvSpPr>
            <a:spLocks noGrp="1"/>
          </p:cNvSpPr>
          <p:nvPr>
            <p:ph type="sldNum" sz="quarter" idx="12"/>
          </p:nvPr>
        </p:nvSpPr>
        <p:spPr/>
        <p:txBody>
          <a:bodyPr/>
          <a:lstStyle/>
          <a:p>
            <a:fld id="{A4C4C816-F5AC-412B-8F65-6109ED3CA62E}" type="slidenum">
              <a:rPr lang="en-US" smtClean="0"/>
              <a:pPr/>
              <a:t>35</a:t>
            </a:fld>
            <a:endParaRPr lang="en-US"/>
          </a:p>
        </p:txBody>
      </p:sp>
    </p:spTree>
    <p:extLst>
      <p:ext uri="{BB962C8B-B14F-4D97-AF65-F5344CB8AC3E}">
        <p14:creationId xmlns:p14="http://schemas.microsoft.com/office/powerpoint/2010/main" xmlns="" val="26393392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3314" name="Picture 2" descr="C:\Users\Usman\Desktop\lecture 26\Capture2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95400" y="3352800"/>
            <a:ext cx="6477000" cy="2533650"/>
          </a:xfrm>
          <a:prstGeom prst="rect">
            <a:avLst/>
          </a:prstGeom>
          <a:noFill/>
          <a:extLst>
            <a:ext uri="{909E8E84-426E-40DD-AFC4-6F175D3DCCD1}">
              <a14:hiddenFill xmlns:a14="http://schemas.microsoft.com/office/drawing/2010/main" xmlns="">
                <a:solidFill>
                  <a:srgbClr val="FFFFFF"/>
                </a:solidFill>
              </a14:hiddenFill>
            </a:ext>
          </a:extLst>
        </p:spPr>
      </p:pic>
      <p:pic>
        <p:nvPicPr>
          <p:cNvPr id="13315" name="Picture 3" descr="C:\Users\Usman\Desktop\lecture 26\Capture22.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66750" y="533400"/>
            <a:ext cx="7543800" cy="2279073"/>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A4C4C816-F5AC-412B-8F65-6109ED3CA62E}" type="slidenum">
              <a:rPr lang="en-US" smtClean="0"/>
              <a:pPr/>
              <a:t>36</a:t>
            </a:fld>
            <a:endParaRPr lang="en-US"/>
          </a:p>
        </p:txBody>
      </p:sp>
    </p:spTree>
    <p:extLst>
      <p:ext uri="{BB962C8B-B14F-4D97-AF65-F5344CB8AC3E}">
        <p14:creationId xmlns:p14="http://schemas.microsoft.com/office/powerpoint/2010/main" xmlns="" val="14807004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We conclude that no statistically significant difference was found (p=.556).</a:t>
            </a:r>
          </a:p>
        </p:txBody>
      </p:sp>
      <p:sp>
        <p:nvSpPr>
          <p:cNvPr id="4" name="Slide Number Placeholder 3"/>
          <p:cNvSpPr>
            <a:spLocks noGrp="1"/>
          </p:cNvSpPr>
          <p:nvPr>
            <p:ph type="sldNum" sz="quarter" idx="12"/>
          </p:nvPr>
        </p:nvSpPr>
        <p:spPr/>
        <p:txBody>
          <a:bodyPr/>
          <a:lstStyle/>
          <a:p>
            <a:fld id="{A4C4C816-F5AC-412B-8F65-6109ED3CA62E}" type="slidenum">
              <a:rPr lang="en-US" smtClean="0"/>
              <a:pPr/>
              <a:t>37</a:t>
            </a:fld>
            <a:endParaRPr lang="en-US"/>
          </a:p>
        </p:txBody>
      </p:sp>
    </p:spTree>
    <p:extLst>
      <p:ext uri="{BB962C8B-B14F-4D97-AF65-F5344CB8AC3E}">
        <p14:creationId xmlns:p14="http://schemas.microsoft.com/office/powerpoint/2010/main" xmlns="" val="6515182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Friedman test</a:t>
            </a:r>
            <a:endParaRPr lang="en-US" dirty="0"/>
          </a:p>
        </p:txBody>
      </p:sp>
      <p:sp>
        <p:nvSpPr>
          <p:cNvPr id="3" name="Content Placeholder 2"/>
          <p:cNvSpPr>
            <a:spLocks noGrp="1"/>
          </p:cNvSpPr>
          <p:nvPr>
            <p:ph idx="1"/>
          </p:nvPr>
        </p:nvSpPr>
        <p:spPr/>
        <p:txBody>
          <a:bodyPr>
            <a:normAutofit fontScale="85000" lnSpcReduction="20000"/>
          </a:bodyPr>
          <a:lstStyle/>
          <a:p>
            <a:r>
              <a:rPr lang="en-US" dirty="0"/>
              <a:t>You perform a Friedman test when you have one within-subjects independent variable with two or more levels and a dependent variable that is not interval and normally distributed (but at least ordinal).  We will use this test to determine if there is a difference in the reading, writing and math scores.  The null hypothesis in this test is that the distribution of the ranks of each type of score (i.e., reading, writing and math) are the same.  To conduct a Friedman test, the data need to be in a long format.  SPSS handles this for you, but in other statistical packages you will have to reshape the data before you can conduct this test.</a:t>
            </a:r>
          </a:p>
        </p:txBody>
      </p:sp>
      <p:sp>
        <p:nvSpPr>
          <p:cNvPr id="4" name="Slide Number Placeholder 3"/>
          <p:cNvSpPr>
            <a:spLocks noGrp="1"/>
          </p:cNvSpPr>
          <p:nvPr>
            <p:ph type="sldNum" sz="quarter" idx="12"/>
          </p:nvPr>
        </p:nvSpPr>
        <p:spPr/>
        <p:txBody>
          <a:bodyPr/>
          <a:lstStyle/>
          <a:p>
            <a:fld id="{A4C4C816-F5AC-412B-8F65-6109ED3CA62E}" type="slidenum">
              <a:rPr lang="en-US" smtClean="0"/>
              <a:pPr/>
              <a:t>38</a:t>
            </a:fld>
            <a:endParaRPr lang="en-US"/>
          </a:p>
        </p:txBody>
      </p:sp>
    </p:spTree>
    <p:extLst>
      <p:ext uri="{BB962C8B-B14F-4D97-AF65-F5344CB8AC3E}">
        <p14:creationId xmlns:p14="http://schemas.microsoft.com/office/powerpoint/2010/main" xmlns="" val="16867711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4338" name="Picture 2" descr="C:\Users\Usman\Desktop\lecture 26\Capture2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19200" y="3581400"/>
            <a:ext cx="5486400" cy="2295525"/>
          </a:xfrm>
          <a:prstGeom prst="rect">
            <a:avLst/>
          </a:prstGeom>
          <a:noFill/>
          <a:extLst>
            <a:ext uri="{909E8E84-426E-40DD-AFC4-6F175D3DCCD1}">
              <a14:hiddenFill xmlns:a14="http://schemas.microsoft.com/office/drawing/2010/main" xmlns="">
                <a:solidFill>
                  <a:srgbClr val="FFFFFF"/>
                </a:solidFill>
              </a14:hiddenFill>
            </a:ext>
          </a:extLst>
        </p:spPr>
      </p:pic>
      <p:pic>
        <p:nvPicPr>
          <p:cNvPr id="14339" name="Picture 3" descr="C:\Users\Usman\Desktop\lecture 26\Capture24.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0" y="1447800"/>
            <a:ext cx="7315200" cy="180975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A4C4C816-F5AC-412B-8F65-6109ED3CA62E}" type="slidenum">
              <a:rPr lang="en-US" smtClean="0"/>
              <a:pPr/>
              <a:t>39</a:t>
            </a:fld>
            <a:endParaRPr lang="en-US"/>
          </a:p>
        </p:txBody>
      </p:sp>
    </p:spTree>
    <p:extLst>
      <p:ext uri="{BB962C8B-B14F-4D97-AF65-F5344CB8AC3E}">
        <p14:creationId xmlns:p14="http://schemas.microsoft.com/office/powerpoint/2010/main" xmlns="" val="37020655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Friedman's chi-square has a value of 0.645 and a p-value of 0.724 and is not statistically significant.  Hence, there is no evidence that the distributions of the three types of scores are different</a:t>
            </a:r>
          </a:p>
        </p:txBody>
      </p:sp>
      <p:sp>
        <p:nvSpPr>
          <p:cNvPr id="4" name="Slide Number Placeholder 3"/>
          <p:cNvSpPr>
            <a:spLocks noGrp="1"/>
          </p:cNvSpPr>
          <p:nvPr>
            <p:ph type="sldNum" sz="quarter" idx="12"/>
          </p:nvPr>
        </p:nvSpPr>
        <p:spPr/>
        <p:txBody>
          <a:bodyPr/>
          <a:lstStyle/>
          <a:p>
            <a:fld id="{A4C4C816-F5AC-412B-8F65-6109ED3CA62E}" type="slidenum">
              <a:rPr lang="en-US" smtClean="0"/>
              <a:pPr/>
              <a:t>40</a:t>
            </a:fld>
            <a:endParaRPr lang="en-US"/>
          </a:p>
        </p:txBody>
      </p:sp>
    </p:spTree>
    <p:extLst>
      <p:ext uri="{BB962C8B-B14F-4D97-AF65-F5344CB8AC3E}">
        <p14:creationId xmlns:p14="http://schemas.microsoft.com/office/powerpoint/2010/main" xmlns="" val="21630948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correlation</a:t>
            </a:r>
            <a:endParaRPr lang="en-US" dirty="0"/>
          </a:p>
        </p:txBody>
      </p:sp>
      <p:sp>
        <p:nvSpPr>
          <p:cNvPr id="3" name="Content Placeholder 2"/>
          <p:cNvSpPr>
            <a:spLocks noGrp="1"/>
          </p:cNvSpPr>
          <p:nvPr>
            <p:ph idx="1"/>
          </p:nvPr>
        </p:nvSpPr>
        <p:spPr/>
        <p:txBody>
          <a:bodyPr/>
          <a:lstStyle/>
          <a:p>
            <a:r>
              <a:rPr lang="en-US" dirty="0"/>
              <a:t>A correlation is useful when you want to see the relationship between two (or more) normally distributed interval variables.  For example,  we can run a correlation between two continuous variables, </a:t>
            </a:r>
            <a:r>
              <a:rPr lang="en-US" b="1" dirty="0"/>
              <a:t>read</a:t>
            </a:r>
            <a:r>
              <a:rPr lang="en-US" dirty="0"/>
              <a:t> and </a:t>
            </a:r>
            <a:r>
              <a:rPr lang="en-US" b="1" dirty="0"/>
              <a:t>write</a:t>
            </a:r>
            <a:r>
              <a:rPr lang="en-US" dirty="0"/>
              <a:t>.</a:t>
            </a:r>
          </a:p>
        </p:txBody>
      </p:sp>
      <p:sp>
        <p:nvSpPr>
          <p:cNvPr id="4" name="Slide Number Placeholder 3"/>
          <p:cNvSpPr>
            <a:spLocks noGrp="1"/>
          </p:cNvSpPr>
          <p:nvPr>
            <p:ph type="sldNum" sz="quarter" idx="12"/>
          </p:nvPr>
        </p:nvSpPr>
        <p:spPr/>
        <p:txBody>
          <a:bodyPr/>
          <a:lstStyle/>
          <a:p>
            <a:fld id="{A4C4C816-F5AC-412B-8F65-6109ED3CA62E}" type="slidenum">
              <a:rPr lang="en-US" smtClean="0"/>
              <a:pPr/>
              <a:t>41</a:t>
            </a:fld>
            <a:endParaRPr lang="en-US"/>
          </a:p>
        </p:txBody>
      </p:sp>
    </p:spTree>
    <p:extLst>
      <p:ext uri="{BB962C8B-B14F-4D97-AF65-F5344CB8AC3E}">
        <p14:creationId xmlns:p14="http://schemas.microsoft.com/office/powerpoint/2010/main" xmlns="" val="3203474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5362" name="Picture 2" descr="C:\Users\Usman\Desktop\lecture 26\Capture2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1676400"/>
            <a:ext cx="8763000" cy="42672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A4C4C816-F5AC-412B-8F65-6109ED3CA62E}" type="slidenum">
              <a:rPr lang="en-US" smtClean="0"/>
              <a:pPr/>
              <a:t>42</a:t>
            </a:fld>
            <a:endParaRPr lang="en-US"/>
          </a:p>
        </p:txBody>
      </p:sp>
    </p:spTree>
    <p:extLst>
      <p:ext uri="{BB962C8B-B14F-4D97-AF65-F5344CB8AC3E}">
        <p14:creationId xmlns:p14="http://schemas.microsoft.com/office/powerpoint/2010/main" xmlns="" val="37196801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In </a:t>
            </a:r>
            <a:r>
              <a:rPr lang="en-US" dirty="0" smtClean="0"/>
              <a:t>the example</a:t>
            </a:r>
            <a:r>
              <a:rPr lang="en-US" dirty="0"/>
              <a:t>, we will run a correlation between a dichotomous variable, </a:t>
            </a:r>
            <a:r>
              <a:rPr lang="en-US" b="1" dirty="0"/>
              <a:t>female</a:t>
            </a:r>
            <a:r>
              <a:rPr lang="en-US" dirty="0"/>
              <a:t>, and a continuous variable, </a:t>
            </a:r>
            <a:r>
              <a:rPr lang="en-US" b="1" dirty="0"/>
              <a:t>write</a:t>
            </a:r>
            <a:r>
              <a:rPr lang="en-US" dirty="0"/>
              <a:t>. Although it is assumed that the variables are interval and normally distributed, we can include dummy variables when performing correlations.</a:t>
            </a:r>
          </a:p>
        </p:txBody>
      </p:sp>
      <p:sp>
        <p:nvSpPr>
          <p:cNvPr id="4" name="Slide Number Placeholder 3"/>
          <p:cNvSpPr>
            <a:spLocks noGrp="1"/>
          </p:cNvSpPr>
          <p:nvPr>
            <p:ph type="sldNum" sz="quarter" idx="12"/>
          </p:nvPr>
        </p:nvSpPr>
        <p:spPr/>
        <p:txBody>
          <a:bodyPr/>
          <a:lstStyle/>
          <a:p>
            <a:fld id="{A4C4C816-F5AC-412B-8F65-6109ED3CA62E}" type="slidenum">
              <a:rPr lang="en-US" smtClean="0"/>
              <a:pPr/>
              <a:t>43</a:t>
            </a:fld>
            <a:endParaRPr lang="en-US"/>
          </a:p>
        </p:txBody>
      </p:sp>
    </p:spTree>
    <p:extLst>
      <p:ext uri="{BB962C8B-B14F-4D97-AF65-F5344CB8AC3E}">
        <p14:creationId xmlns:p14="http://schemas.microsoft.com/office/powerpoint/2010/main" xmlns="" val="40075216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6386" name="Picture 2" descr="C:\Users\Usman\Desktop\lecture 26\Capture2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200" y="1676400"/>
            <a:ext cx="7543800" cy="41148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A4C4C816-F5AC-412B-8F65-6109ED3CA62E}" type="slidenum">
              <a:rPr lang="en-US" smtClean="0"/>
              <a:pPr/>
              <a:t>44</a:t>
            </a:fld>
            <a:endParaRPr lang="en-US"/>
          </a:p>
        </p:txBody>
      </p:sp>
    </p:spTree>
    <p:extLst>
      <p:ext uri="{BB962C8B-B14F-4D97-AF65-F5344CB8AC3E}">
        <p14:creationId xmlns:p14="http://schemas.microsoft.com/office/powerpoint/2010/main" xmlns="" val="5139264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a:t>In the first example above, we see that the correlation between </a:t>
            </a:r>
            <a:r>
              <a:rPr lang="en-US" b="1" dirty="0"/>
              <a:t>read</a:t>
            </a:r>
            <a:r>
              <a:rPr lang="en-US" dirty="0"/>
              <a:t> and </a:t>
            </a:r>
            <a:r>
              <a:rPr lang="en-US" b="1" dirty="0"/>
              <a:t>write</a:t>
            </a:r>
            <a:r>
              <a:rPr lang="en-US" dirty="0"/>
              <a:t> is 0.597.  By squaring the correlation and then multiplying by 100, you can determine what percentage of the variability is shared.  Let's round 0.597 to be 0.6, which when squared would be .36, multiplied by 100 would be 36%.  Hence </a:t>
            </a:r>
            <a:r>
              <a:rPr lang="en-US" b="1" dirty="0"/>
              <a:t>read</a:t>
            </a:r>
            <a:r>
              <a:rPr lang="en-US" dirty="0"/>
              <a:t> shares about 36% of its variability with </a:t>
            </a:r>
            <a:r>
              <a:rPr lang="en-US" b="1" dirty="0"/>
              <a:t>write</a:t>
            </a:r>
            <a:r>
              <a:rPr lang="en-US" dirty="0"/>
              <a:t>.  In the output for the second example, we can see the correlation between </a:t>
            </a:r>
            <a:r>
              <a:rPr lang="en-US" b="1" dirty="0"/>
              <a:t>write</a:t>
            </a:r>
            <a:r>
              <a:rPr lang="en-US" dirty="0"/>
              <a:t> and </a:t>
            </a:r>
            <a:r>
              <a:rPr lang="en-US" b="1" dirty="0"/>
              <a:t>female</a:t>
            </a:r>
            <a:r>
              <a:rPr lang="en-US" dirty="0"/>
              <a:t> is 0.256.  Squaring this number yields .065536, meaning that </a:t>
            </a:r>
            <a:r>
              <a:rPr lang="en-US" b="1" dirty="0"/>
              <a:t>female</a:t>
            </a:r>
            <a:r>
              <a:rPr lang="en-US" dirty="0"/>
              <a:t> shares approximately 6.5% of its variability with </a:t>
            </a:r>
            <a:r>
              <a:rPr lang="en-US" b="1" dirty="0"/>
              <a:t>write</a:t>
            </a:r>
            <a:r>
              <a:rPr lang="en-US" dirty="0"/>
              <a:t>.</a:t>
            </a:r>
          </a:p>
        </p:txBody>
      </p:sp>
      <p:sp>
        <p:nvSpPr>
          <p:cNvPr id="4" name="Slide Number Placeholder 3"/>
          <p:cNvSpPr>
            <a:spLocks noGrp="1"/>
          </p:cNvSpPr>
          <p:nvPr>
            <p:ph type="sldNum" sz="quarter" idx="12"/>
          </p:nvPr>
        </p:nvSpPr>
        <p:spPr/>
        <p:txBody>
          <a:bodyPr/>
          <a:lstStyle/>
          <a:p>
            <a:fld id="{A4C4C816-F5AC-412B-8F65-6109ED3CA62E}" type="slidenum">
              <a:rPr lang="en-US" smtClean="0"/>
              <a:pPr/>
              <a:t>45</a:t>
            </a:fld>
            <a:endParaRPr lang="en-US"/>
          </a:p>
        </p:txBody>
      </p:sp>
    </p:spTree>
    <p:extLst>
      <p:ext uri="{BB962C8B-B14F-4D97-AF65-F5344CB8AC3E}">
        <p14:creationId xmlns:p14="http://schemas.microsoft.com/office/powerpoint/2010/main" xmlns="" val="24110887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linear regression</a:t>
            </a:r>
            <a:endParaRPr lang="en-US" dirty="0"/>
          </a:p>
        </p:txBody>
      </p:sp>
      <p:sp>
        <p:nvSpPr>
          <p:cNvPr id="3" name="Content Placeholder 2"/>
          <p:cNvSpPr>
            <a:spLocks noGrp="1"/>
          </p:cNvSpPr>
          <p:nvPr>
            <p:ph idx="1"/>
          </p:nvPr>
        </p:nvSpPr>
        <p:spPr/>
        <p:txBody>
          <a:bodyPr/>
          <a:lstStyle/>
          <a:p>
            <a:r>
              <a:rPr lang="en-US" dirty="0"/>
              <a:t>Simple linear regression allows us to look at the linear relationship between one normally distributed interval predictor and one normally distributed interval outcome variable.  For example, </a:t>
            </a:r>
            <a:r>
              <a:rPr lang="en-US" dirty="0" smtClean="0"/>
              <a:t>say </a:t>
            </a:r>
            <a:r>
              <a:rPr lang="en-US" dirty="0"/>
              <a:t>we wish to look at the relationship between writing scores (</a:t>
            </a:r>
            <a:r>
              <a:rPr lang="en-US" b="1" dirty="0"/>
              <a:t>write</a:t>
            </a:r>
            <a:r>
              <a:rPr lang="en-US" dirty="0"/>
              <a:t>) and reading scores (</a:t>
            </a:r>
            <a:r>
              <a:rPr lang="en-US" b="1" dirty="0"/>
              <a:t>read</a:t>
            </a:r>
            <a:r>
              <a:rPr lang="en-US" dirty="0"/>
              <a:t>); in other words, predicting </a:t>
            </a:r>
            <a:r>
              <a:rPr lang="en-US" b="1" dirty="0"/>
              <a:t>write</a:t>
            </a:r>
            <a:r>
              <a:rPr lang="en-US" dirty="0"/>
              <a:t> from </a:t>
            </a:r>
            <a:r>
              <a:rPr lang="en-US" b="1" dirty="0"/>
              <a:t>read</a:t>
            </a:r>
            <a:r>
              <a:rPr lang="en-US" dirty="0"/>
              <a:t>.  </a:t>
            </a:r>
          </a:p>
        </p:txBody>
      </p:sp>
      <p:sp>
        <p:nvSpPr>
          <p:cNvPr id="4" name="Slide Number Placeholder 3"/>
          <p:cNvSpPr>
            <a:spLocks noGrp="1"/>
          </p:cNvSpPr>
          <p:nvPr>
            <p:ph type="sldNum" sz="quarter" idx="12"/>
          </p:nvPr>
        </p:nvSpPr>
        <p:spPr/>
        <p:txBody>
          <a:bodyPr/>
          <a:lstStyle/>
          <a:p>
            <a:fld id="{A4C4C816-F5AC-412B-8F65-6109ED3CA62E}" type="slidenum">
              <a:rPr lang="en-US" smtClean="0"/>
              <a:pPr/>
              <a:t>46</a:t>
            </a:fld>
            <a:endParaRPr lang="en-US"/>
          </a:p>
        </p:txBody>
      </p:sp>
    </p:spTree>
    <p:extLst>
      <p:ext uri="{BB962C8B-B14F-4D97-AF65-F5344CB8AC3E}">
        <p14:creationId xmlns:p14="http://schemas.microsoft.com/office/powerpoint/2010/main" xmlns="" val="11731053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410" name="Picture 2" descr="C:\Users\Usman\Desktop\lecture 26\Capture2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3810000"/>
            <a:ext cx="7543800" cy="2895600"/>
          </a:xfrm>
          <a:prstGeom prst="rect">
            <a:avLst/>
          </a:prstGeom>
          <a:noFill/>
          <a:extLst>
            <a:ext uri="{909E8E84-426E-40DD-AFC4-6F175D3DCCD1}">
              <a14:hiddenFill xmlns:a14="http://schemas.microsoft.com/office/drawing/2010/main" xmlns="">
                <a:solidFill>
                  <a:srgbClr val="FFFFFF"/>
                </a:solidFill>
              </a14:hiddenFill>
            </a:ext>
          </a:extLst>
        </p:spPr>
      </p:pic>
      <p:pic>
        <p:nvPicPr>
          <p:cNvPr id="17411" name="Picture 3" descr="C:\Users\Usman\Desktop\lecture 26\Capture28.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838200"/>
            <a:ext cx="7924800" cy="2362199"/>
          </a:xfrm>
          <a:prstGeom prst="rect">
            <a:avLst/>
          </a:prstGeom>
          <a:noFill/>
          <a:extLst>
            <a:ext uri="{909E8E84-426E-40DD-AFC4-6F175D3DCCD1}">
              <a14:hiddenFill xmlns:a14="http://schemas.microsoft.com/office/drawing/2010/main" xmlns="">
                <a:solidFill>
                  <a:srgbClr val="FFFFFF"/>
                </a:solidFill>
              </a14:hiddenFill>
            </a:ext>
          </a:extLst>
        </p:spPr>
      </p:pic>
      <p:sp>
        <p:nvSpPr>
          <p:cNvPr id="5" name="Slide Number Placeholder 4"/>
          <p:cNvSpPr>
            <a:spLocks noGrp="1"/>
          </p:cNvSpPr>
          <p:nvPr>
            <p:ph type="sldNum" sz="quarter" idx="12"/>
          </p:nvPr>
        </p:nvSpPr>
        <p:spPr/>
        <p:txBody>
          <a:bodyPr/>
          <a:lstStyle/>
          <a:p>
            <a:fld id="{A4C4C816-F5AC-412B-8F65-6109ED3CA62E}" type="slidenum">
              <a:rPr lang="en-US" smtClean="0"/>
              <a:pPr/>
              <a:t>47</a:t>
            </a:fld>
            <a:endParaRPr lang="en-US"/>
          </a:p>
        </p:txBody>
      </p:sp>
    </p:spTree>
    <p:extLst>
      <p:ext uri="{BB962C8B-B14F-4D97-AF65-F5344CB8AC3E}">
        <p14:creationId xmlns:p14="http://schemas.microsoft.com/office/powerpoint/2010/main" xmlns="" val="37081681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8434" name="Picture 2" descr="C:\Users\Usman\Desktop\lecture 26\Capture3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1143001"/>
            <a:ext cx="8305800" cy="310991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A4C4C816-F5AC-412B-8F65-6109ED3CA62E}" type="slidenum">
              <a:rPr lang="en-US" smtClean="0"/>
              <a:pPr/>
              <a:t>48</a:t>
            </a:fld>
            <a:endParaRPr lang="en-US"/>
          </a:p>
        </p:txBody>
      </p:sp>
    </p:spTree>
    <p:extLst>
      <p:ext uri="{BB962C8B-B14F-4D97-AF65-F5344CB8AC3E}">
        <p14:creationId xmlns:p14="http://schemas.microsoft.com/office/powerpoint/2010/main" xmlns="" val="42674725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We see that the relationship between </a:t>
            </a:r>
            <a:r>
              <a:rPr lang="en-US" b="1" dirty="0"/>
              <a:t>write</a:t>
            </a:r>
            <a:r>
              <a:rPr lang="en-US" dirty="0"/>
              <a:t> and </a:t>
            </a:r>
            <a:r>
              <a:rPr lang="en-US" b="1" dirty="0"/>
              <a:t>read</a:t>
            </a:r>
            <a:r>
              <a:rPr lang="en-US" dirty="0"/>
              <a:t> is positive (.552) and based on the t-value (10.47) and p-value (0.000), we would conclude this relationship is statistically significant.  Hence, we would say there is a statistically significant positive linear relationship between reading and writing.</a:t>
            </a:r>
          </a:p>
        </p:txBody>
      </p:sp>
      <p:sp>
        <p:nvSpPr>
          <p:cNvPr id="4" name="Slide Number Placeholder 3"/>
          <p:cNvSpPr>
            <a:spLocks noGrp="1"/>
          </p:cNvSpPr>
          <p:nvPr>
            <p:ph type="sldNum" sz="quarter" idx="12"/>
          </p:nvPr>
        </p:nvSpPr>
        <p:spPr/>
        <p:txBody>
          <a:bodyPr/>
          <a:lstStyle/>
          <a:p>
            <a:fld id="{A4C4C816-F5AC-412B-8F65-6109ED3CA62E}" type="slidenum">
              <a:rPr lang="en-US" smtClean="0"/>
              <a:pPr/>
              <a:t>49</a:t>
            </a:fld>
            <a:endParaRPr lang="en-US"/>
          </a:p>
        </p:txBody>
      </p:sp>
    </p:spTree>
    <p:extLst>
      <p:ext uri="{BB962C8B-B14F-4D97-AF65-F5344CB8AC3E}">
        <p14:creationId xmlns:p14="http://schemas.microsoft.com/office/powerpoint/2010/main" xmlns="" val="5041272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Levene’s</a:t>
            </a:r>
            <a:r>
              <a:rPr lang="en-US" dirty="0" smtClean="0"/>
              <a:t> Test for Equality (F-test)</a:t>
            </a:r>
            <a:endParaRPr lang="en-US" dirty="0"/>
          </a:p>
        </p:txBody>
      </p:sp>
      <p:sp>
        <p:nvSpPr>
          <p:cNvPr id="3" name="Content Placeholder 2"/>
          <p:cNvSpPr>
            <a:spLocks noGrp="1"/>
          </p:cNvSpPr>
          <p:nvPr>
            <p:ph idx="1"/>
          </p:nvPr>
        </p:nvSpPr>
        <p:spPr/>
        <p:txBody>
          <a:bodyPr>
            <a:normAutofit/>
          </a:bodyPr>
          <a:lstStyle/>
          <a:p>
            <a:r>
              <a:rPr lang="en-US" dirty="0" smtClean="0"/>
              <a:t>This </a:t>
            </a:r>
            <a:r>
              <a:rPr lang="en-US" dirty="0"/>
              <a:t>is a test that determines if the two conditions have about the same or different amounts of variability between scores. You will see two smaller columns labeled F and Sig. Look in the Sig. column. It will have one value. You will use this value to determine which row to read from. In this example, the value in the Sig. column is 0.26 (when rounded).</a:t>
            </a:r>
          </a:p>
        </p:txBody>
      </p:sp>
      <p:sp>
        <p:nvSpPr>
          <p:cNvPr id="4" name="Slide Number Placeholder 3"/>
          <p:cNvSpPr>
            <a:spLocks noGrp="1"/>
          </p:cNvSpPr>
          <p:nvPr>
            <p:ph type="sldNum" sz="quarter" idx="12"/>
          </p:nvPr>
        </p:nvSpPr>
        <p:spPr/>
        <p:txBody>
          <a:bodyPr/>
          <a:lstStyle/>
          <a:p>
            <a:fld id="{A4C4C816-F5AC-412B-8F65-6109ED3CA62E}" type="slidenum">
              <a:rPr lang="en-US" smtClean="0"/>
              <a:pPr/>
              <a:t>50</a:t>
            </a:fld>
            <a:endParaRPr lang="en-US"/>
          </a:p>
        </p:txBody>
      </p:sp>
    </p:spTree>
    <p:extLst>
      <p:ext uri="{BB962C8B-B14F-4D97-AF65-F5344CB8AC3E}">
        <p14:creationId xmlns:p14="http://schemas.microsoft.com/office/powerpoint/2010/main" xmlns="" val="7694302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9458" name="Picture 2" descr="C:\Users\Usman\Desktop\lecture 26\Capture3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2190750"/>
            <a:ext cx="7924800" cy="405765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A4C4C816-F5AC-412B-8F65-6109ED3CA62E}" type="slidenum">
              <a:rPr lang="en-US" smtClean="0"/>
              <a:pPr/>
              <a:t>51</a:t>
            </a:fld>
            <a:endParaRPr lang="en-US"/>
          </a:p>
        </p:txBody>
      </p:sp>
    </p:spTree>
    <p:extLst>
      <p:ext uri="{BB962C8B-B14F-4D97-AF65-F5344CB8AC3E}">
        <p14:creationId xmlns:p14="http://schemas.microsoft.com/office/powerpoint/2010/main" xmlns="" val="112635107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RESULT-Interpretation</a:t>
            </a:r>
            <a:endParaRPr lang="en-US" dirty="0"/>
          </a:p>
        </p:txBody>
      </p:sp>
      <p:sp>
        <p:nvSpPr>
          <p:cNvPr id="3" name="Content Placeholder 2"/>
          <p:cNvSpPr>
            <a:spLocks noGrp="1"/>
          </p:cNvSpPr>
          <p:nvPr>
            <p:ph idx="1"/>
          </p:nvPr>
        </p:nvSpPr>
        <p:spPr/>
        <p:txBody>
          <a:bodyPr/>
          <a:lstStyle/>
          <a:p>
            <a:r>
              <a:rPr lang="en-US" dirty="0"/>
              <a:t>A value greater than .05 means that the variability in your two conditions is about the same. That the scores in one condition do not vary too much more than the scores in your second condition. Put scientifically, it means that the variability in the two conditions is not significantly different. This is a good thing. In this example, the Sig. value is greater than .05.</a:t>
            </a:r>
          </a:p>
        </p:txBody>
      </p:sp>
      <p:sp>
        <p:nvSpPr>
          <p:cNvPr id="4" name="Slide Number Placeholder 3"/>
          <p:cNvSpPr>
            <a:spLocks noGrp="1"/>
          </p:cNvSpPr>
          <p:nvPr>
            <p:ph type="sldNum" sz="quarter" idx="12"/>
          </p:nvPr>
        </p:nvSpPr>
        <p:spPr/>
        <p:txBody>
          <a:bodyPr/>
          <a:lstStyle/>
          <a:p>
            <a:fld id="{A4C4C816-F5AC-412B-8F65-6109ED3CA62E}" type="slidenum">
              <a:rPr lang="en-US" smtClean="0"/>
              <a:pPr/>
              <a:t>52</a:t>
            </a:fld>
            <a:endParaRPr lang="en-US"/>
          </a:p>
        </p:txBody>
      </p:sp>
    </p:spTree>
    <p:extLst>
      <p:ext uri="{BB962C8B-B14F-4D97-AF65-F5344CB8AC3E}">
        <p14:creationId xmlns:p14="http://schemas.microsoft.com/office/powerpoint/2010/main" xmlns="" val="276648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One sample t test</a:t>
            </a:r>
          </a:p>
          <a:p>
            <a:r>
              <a:rPr lang="en-US" dirty="0" smtClean="0"/>
              <a:t>One sample median</a:t>
            </a:r>
          </a:p>
          <a:p>
            <a:r>
              <a:rPr lang="en-US" dirty="0" smtClean="0"/>
              <a:t>Binomial test</a:t>
            </a:r>
          </a:p>
          <a:p>
            <a:r>
              <a:rPr lang="en-US" dirty="0" smtClean="0"/>
              <a:t>A chi square goodness of fit test</a:t>
            </a:r>
          </a:p>
          <a:p>
            <a:r>
              <a:rPr lang="en-US" dirty="0" smtClean="0"/>
              <a:t>T test</a:t>
            </a:r>
          </a:p>
          <a:p>
            <a:r>
              <a:rPr lang="en-US" dirty="0" err="1" smtClean="0"/>
              <a:t>Annova</a:t>
            </a:r>
            <a:endParaRPr lang="en-US" dirty="0" smtClean="0"/>
          </a:p>
          <a:p>
            <a:r>
              <a:rPr lang="en-US" dirty="0" err="1" smtClean="0"/>
              <a:t>Kruskal</a:t>
            </a:r>
            <a:r>
              <a:rPr lang="en-US" dirty="0" smtClean="0"/>
              <a:t> Wallis test</a:t>
            </a:r>
          </a:p>
          <a:p>
            <a:r>
              <a:rPr lang="en-US" dirty="0" smtClean="0"/>
              <a:t>A paired sample t test</a:t>
            </a:r>
          </a:p>
          <a:p>
            <a:r>
              <a:rPr lang="en-US" dirty="0" err="1" smtClean="0"/>
              <a:t>Wilcoxin</a:t>
            </a:r>
            <a:r>
              <a:rPr lang="en-US" dirty="0" smtClean="0"/>
              <a:t> rank sum test</a:t>
            </a:r>
          </a:p>
          <a:p>
            <a:r>
              <a:rPr lang="en-US" dirty="0" smtClean="0"/>
              <a:t>Friedman test</a:t>
            </a:r>
          </a:p>
          <a:p>
            <a:r>
              <a:rPr lang="en-US" dirty="0" smtClean="0"/>
              <a:t>Correlation</a:t>
            </a:r>
          </a:p>
          <a:p>
            <a:r>
              <a:rPr lang="en-US" dirty="0" smtClean="0"/>
              <a:t>Regression</a:t>
            </a:r>
          </a:p>
          <a:p>
            <a:r>
              <a:rPr lang="en-US" dirty="0" smtClean="0"/>
              <a:t>F- test</a:t>
            </a:r>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A4C4C816-F5AC-412B-8F65-6109ED3CA62E}" type="slidenum">
              <a:rPr lang="en-US" smtClean="0"/>
              <a:pPr/>
              <a:t>53</a:t>
            </a:fld>
            <a:endParaRPr lang="en-US"/>
          </a:p>
        </p:txBody>
      </p:sp>
    </p:spTree>
    <p:extLst>
      <p:ext uri="{BB962C8B-B14F-4D97-AF65-F5344CB8AC3E}">
        <p14:creationId xmlns:p14="http://schemas.microsoft.com/office/powerpoint/2010/main" xmlns="" val="35324315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8C880857-7EF4-4C06-980D-2363CE42D88E}" type="slidenum">
              <a:rPr lang="en-US" smtClean="0"/>
              <a:pPr/>
              <a:t>54</a:t>
            </a:fld>
            <a:endParaRPr lang="en-US"/>
          </a:p>
        </p:txBody>
      </p:sp>
    </p:spTree>
    <p:extLst>
      <p:ext uri="{BB962C8B-B14F-4D97-AF65-F5344CB8AC3E}">
        <p14:creationId xmlns:p14="http://schemas.microsoft.com/office/powerpoint/2010/main" xmlns="" val="31729212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TotalTime>
  <Words>1053</Words>
  <Application>Microsoft Office PowerPoint</Application>
  <PresentationFormat>On-screen Show (4:3)</PresentationFormat>
  <Paragraphs>150</Paragraphs>
  <Slides>54</Slides>
  <Notes>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MGT-491 QUANTITATIVE ANALYSIS AND RESEARCH FOR MANAGEMENT</vt:lpstr>
      <vt:lpstr>Summary of Last Session</vt:lpstr>
      <vt:lpstr>The DATA used in this session</vt:lpstr>
      <vt:lpstr>one sample t-test</vt:lpstr>
      <vt:lpstr>Slide 5</vt:lpstr>
      <vt:lpstr>RESULT-Interpretation</vt:lpstr>
      <vt:lpstr>one sample median</vt:lpstr>
      <vt:lpstr>Slide 8</vt:lpstr>
      <vt:lpstr>Binomial test</vt:lpstr>
      <vt:lpstr>Slide 10</vt:lpstr>
      <vt:lpstr>RESULT-Interpretation</vt:lpstr>
      <vt:lpstr>chi-square goodness of fit test</vt:lpstr>
      <vt:lpstr>Slide 13</vt:lpstr>
      <vt:lpstr>RESULT-Interpretation</vt:lpstr>
      <vt:lpstr>T test</vt:lpstr>
      <vt:lpstr>Slide 16</vt:lpstr>
      <vt:lpstr>RESULT-Interpretation</vt:lpstr>
      <vt:lpstr>A chi-square test</vt:lpstr>
      <vt:lpstr>Slide 19</vt:lpstr>
      <vt:lpstr>RESULT-Interpretation</vt:lpstr>
      <vt:lpstr>RESULT-Interpretation</vt:lpstr>
      <vt:lpstr>Slide 22</vt:lpstr>
      <vt:lpstr>RESULT-Interpretation</vt:lpstr>
      <vt:lpstr>ANOVA</vt:lpstr>
      <vt:lpstr>Slide 25</vt:lpstr>
      <vt:lpstr>RESULT-Interpretation</vt:lpstr>
      <vt:lpstr>The Kruskal Wallis test</vt:lpstr>
      <vt:lpstr>Slide 28</vt:lpstr>
      <vt:lpstr>RESULT-Interpretation</vt:lpstr>
      <vt:lpstr>A paired (samples) t-test</vt:lpstr>
      <vt:lpstr>Slide 31</vt:lpstr>
      <vt:lpstr>RESULT-Interpretation</vt:lpstr>
      <vt:lpstr>The Wilcoxon signed rank sum test</vt:lpstr>
      <vt:lpstr>Slide 34</vt:lpstr>
      <vt:lpstr>RESULT-Interpretation</vt:lpstr>
      <vt:lpstr>Slide 36</vt:lpstr>
      <vt:lpstr>RESULT-Interpretation</vt:lpstr>
      <vt:lpstr>Friedman test</vt:lpstr>
      <vt:lpstr>Slide 39</vt:lpstr>
      <vt:lpstr>RESULT-Interpretation</vt:lpstr>
      <vt:lpstr>correlation</vt:lpstr>
      <vt:lpstr>Slide 42</vt:lpstr>
      <vt:lpstr>RESULT-Interpretation</vt:lpstr>
      <vt:lpstr>Slide 44</vt:lpstr>
      <vt:lpstr>RESULT-Interpretation</vt:lpstr>
      <vt:lpstr>Simple linear regression</vt:lpstr>
      <vt:lpstr>Slide 47</vt:lpstr>
      <vt:lpstr>Slide 48</vt:lpstr>
      <vt:lpstr>RESULT-Interpretation</vt:lpstr>
      <vt:lpstr>Levene’s Test for Equality (F-test)</vt:lpstr>
      <vt:lpstr>Slide 51</vt:lpstr>
      <vt:lpstr>RESULT-Interpretation</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21</cp:revision>
  <dcterms:created xsi:type="dcterms:W3CDTF">2013-07-16T06:55:56Z</dcterms:created>
  <dcterms:modified xsi:type="dcterms:W3CDTF">2013-07-16T10:44:26Z</dcterms:modified>
</cp:coreProperties>
</file>