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6"/>
  </p:notesMasterIdLst>
  <p:sldIdLst>
    <p:sldId id="269" r:id="rId2"/>
    <p:sldId id="267" r:id="rId3"/>
    <p:sldId id="270" r:id="rId4"/>
    <p:sldId id="257" r:id="rId5"/>
    <p:sldId id="258" r:id="rId6"/>
    <p:sldId id="259" r:id="rId7"/>
    <p:sldId id="260" r:id="rId8"/>
    <p:sldId id="261" r:id="rId9"/>
    <p:sldId id="262" r:id="rId10"/>
    <p:sldId id="271" r:id="rId11"/>
    <p:sldId id="272" r:id="rId12"/>
    <p:sldId id="273" r:id="rId13"/>
    <p:sldId id="263" r:id="rId14"/>
    <p:sldId id="264" r:id="rId15"/>
    <p:sldId id="265" r:id="rId16"/>
    <p:sldId id="266" r:id="rId17"/>
    <p:sldId id="274" r:id="rId18"/>
    <p:sldId id="275" r:id="rId19"/>
    <p:sldId id="276" r:id="rId20"/>
    <p:sldId id="277" r:id="rId21"/>
    <p:sldId id="278" r:id="rId22"/>
    <p:sldId id="279" r:id="rId23"/>
    <p:sldId id="280" r:id="rId24"/>
    <p:sldId id="281" r:id="rId25"/>
    <p:sldId id="282" r:id="rId26"/>
    <p:sldId id="283" r:id="rId27"/>
    <p:sldId id="284" r:id="rId28"/>
    <p:sldId id="291" r:id="rId29"/>
    <p:sldId id="285" r:id="rId30"/>
    <p:sldId id="287" r:id="rId31"/>
    <p:sldId id="288" r:id="rId32"/>
    <p:sldId id="289" r:id="rId33"/>
    <p:sldId id="290" r:id="rId34"/>
    <p:sldId id="268"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4C25EA0-781B-4E27-A2E5-34F8D44FEEAE}" type="datetimeFigureOut">
              <a:rPr lang="en-US" smtClean="0"/>
              <a:pPr/>
              <a:t>7/16/2013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12B8982-BEB4-4CCB-A601-90E0715F3ECF}" type="slidenum">
              <a:rPr lang="en-US" smtClean="0"/>
              <a:pPr/>
              <a:t>‹#›</a:t>
            </a:fld>
            <a:endParaRPr lang="en-US"/>
          </a:p>
        </p:txBody>
      </p:sp>
    </p:spTree>
    <p:extLst>
      <p:ext uri="{BB962C8B-B14F-4D97-AF65-F5344CB8AC3E}">
        <p14:creationId xmlns:p14="http://schemas.microsoft.com/office/powerpoint/2010/main" xmlns="" val="95752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D15B273-A5FA-49A7-A6E7-409ADE72602F}" type="datetime1">
              <a:rPr lang="en-US" smtClean="0"/>
              <a:t>7/16/2013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3EF21A-1B80-421B-848F-331F463E80C7}" type="slidenum">
              <a:rPr lang="en-US" smtClean="0"/>
              <a:pPr/>
              <a:t>‹#›</a:t>
            </a:fld>
            <a:endParaRPr lang="en-US"/>
          </a:p>
        </p:txBody>
      </p:sp>
    </p:spTree>
    <p:extLst>
      <p:ext uri="{BB962C8B-B14F-4D97-AF65-F5344CB8AC3E}">
        <p14:creationId xmlns:p14="http://schemas.microsoft.com/office/powerpoint/2010/main" xmlns="" val="1679104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B2FC0D1-2252-47E3-8797-C2D1262EB783}" type="datetime1">
              <a:rPr lang="en-US" smtClean="0"/>
              <a:t>7/16/2013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3EF21A-1B80-421B-848F-331F463E80C7}" type="slidenum">
              <a:rPr lang="en-US" smtClean="0"/>
              <a:pPr/>
              <a:t>‹#›</a:t>
            </a:fld>
            <a:endParaRPr lang="en-US"/>
          </a:p>
        </p:txBody>
      </p:sp>
    </p:spTree>
    <p:extLst>
      <p:ext uri="{BB962C8B-B14F-4D97-AF65-F5344CB8AC3E}">
        <p14:creationId xmlns:p14="http://schemas.microsoft.com/office/powerpoint/2010/main" xmlns="" val="7732572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6D34029-8077-4955-8FAB-B21106AEA967}" type="datetime1">
              <a:rPr lang="en-US" smtClean="0"/>
              <a:t>7/16/2013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3EF21A-1B80-421B-848F-331F463E80C7}" type="slidenum">
              <a:rPr lang="en-US" smtClean="0"/>
              <a:pPr/>
              <a:t>‹#›</a:t>
            </a:fld>
            <a:endParaRPr lang="en-US"/>
          </a:p>
        </p:txBody>
      </p:sp>
    </p:spTree>
    <p:extLst>
      <p:ext uri="{BB962C8B-B14F-4D97-AF65-F5344CB8AC3E}">
        <p14:creationId xmlns:p14="http://schemas.microsoft.com/office/powerpoint/2010/main" xmlns="" val="1706350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364FC16-8A72-4D1A-987A-680AD423A9EC}" type="datetime1">
              <a:rPr lang="en-US" smtClean="0"/>
              <a:t>7/16/2013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3EF21A-1B80-421B-848F-331F463E80C7}" type="slidenum">
              <a:rPr lang="en-US" smtClean="0"/>
              <a:pPr/>
              <a:t>‹#›</a:t>
            </a:fld>
            <a:endParaRPr lang="en-US"/>
          </a:p>
        </p:txBody>
      </p:sp>
    </p:spTree>
    <p:extLst>
      <p:ext uri="{BB962C8B-B14F-4D97-AF65-F5344CB8AC3E}">
        <p14:creationId xmlns:p14="http://schemas.microsoft.com/office/powerpoint/2010/main" xmlns="" val="22083068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7C94A08-F374-47AA-B7A5-554798DA626E}" type="datetime1">
              <a:rPr lang="en-US" smtClean="0"/>
              <a:t>7/16/2013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43EF21A-1B80-421B-848F-331F463E80C7}" type="slidenum">
              <a:rPr lang="en-US" smtClean="0"/>
              <a:pPr/>
              <a:t>‹#›</a:t>
            </a:fld>
            <a:endParaRPr lang="en-US"/>
          </a:p>
        </p:txBody>
      </p:sp>
    </p:spTree>
    <p:extLst>
      <p:ext uri="{BB962C8B-B14F-4D97-AF65-F5344CB8AC3E}">
        <p14:creationId xmlns:p14="http://schemas.microsoft.com/office/powerpoint/2010/main" xmlns="" val="2088910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50C29EC-C59E-4C46-9E3C-BF0636D4CA7F}" type="datetime1">
              <a:rPr lang="en-US" smtClean="0"/>
              <a:t>7/16/2013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43EF21A-1B80-421B-848F-331F463E80C7}" type="slidenum">
              <a:rPr lang="en-US" smtClean="0"/>
              <a:pPr/>
              <a:t>‹#›</a:t>
            </a:fld>
            <a:endParaRPr lang="en-US"/>
          </a:p>
        </p:txBody>
      </p:sp>
    </p:spTree>
    <p:extLst>
      <p:ext uri="{BB962C8B-B14F-4D97-AF65-F5344CB8AC3E}">
        <p14:creationId xmlns:p14="http://schemas.microsoft.com/office/powerpoint/2010/main" xmlns="" val="19615384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459BF5-EDFC-4851-ABC3-59D42BF6B6FC}" type="datetime1">
              <a:rPr lang="en-US" smtClean="0"/>
              <a:t>7/16/2013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43EF21A-1B80-421B-848F-331F463E80C7}" type="slidenum">
              <a:rPr lang="en-US" smtClean="0"/>
              <a:pPr/>
              <a:t>‹#›</a:t>
            </a:fld>
            <a:endParaRPr lang="en-US"/>
          </a:p>
        </p:txBody>
      </p:sp>
    </p:spTree>
    <p:extLst>
      <p:ext uri="{BB962C8B-B14F-4D97-AF65-F5344CB8AC3E}">
        <p14:creationId xmlns:p14="http://schemas.microsoft.com/office/powerpoint/2010/main" xmlns="" val="6589551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C14857-F48C-429D-89C1-B528346AF443}" type="datetime1">
              <a:rPr lang="en-US" smtClean="0"/>
              <a:t>7/16/2013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3EF21A-1B80-421B-848F-331F463E80C7}" type="slidenum">
              <a:rPr lang="en-US" smtClean="0"/>
              <a:pPr/>
              <a:t>‹#›</a:t>
            </a:fld>
            <a:endParaRPr lang="en-US"/>
          </a:p>
        </p:txBody>
      </p:sp>
    </p:spTree>
    <p:extLst>
      <p:ext uri="{BB962C8B-B14F-4D97-AF65-F5344CB8AC3E}">
        <p14:creationId xmlns:p14="http://schemas.microsoft.com/office/powerpoint/2010/main" xmlns="" val="3959795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AEC456-5213-4D7B-B6FC-851A7AFA71BE}" type="datetime1">
              <a:rPr lang="en-US" smtClean="0"/>
              <a:t>7/16/2013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3EF21A-1B80-421B-848F-331F463E80C7}" type="slidenum">
              <a:rPr lang="en-US" smtClean="0"/>
              <a:pPr/>
              <a:t>‹#›</a:t>
            </a:fld>
            <a:endParaRPr lang="en-US"/>
          </a:p>
        </p:txBody>
      </p:sp>
    </p:spTree>
    <p:extLst>
      <p:ext uri="{BB962C8B-B14F-4D97-AF65-F5344CB8AC3E}">
        <p14:creationId xmlns:p14="http://schemas.microsoft.com/office/powerpoint/2010/main" xmlns="" val="3100376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9B25653-FA7D-4271-93A8-DA6E73786426}" type="datetime1">
              <a:rPr lang="en-US" smtClean="0"/>
              <a:t>7/16/2013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3EF21A-1B80-421B-848F-331F463E80C7}" type="slidenum">
              <a:rPr lang="en-US" smtClean="0"/>
              <a:pPr/>
              <a:t>‹#›</a:t>
            </a:fld>
            <a:endParaRPr lang="en-US"/>
          </a:p>
        </p:txBody>
      </p:sp>
    </p:spTree>
    <p:extLst>
      <p:ext uri="{BB962C8B-B14F-4D97-AF65-F5344CB8AC3E}">
        <p14:creationId xmlns:p14="http://schemas.microsoft.com/office/powerpoint/2010/main" xmlns="" val="2657729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6C2765-ECB2-4781-A1BF-3C9924DC2A87}" type="datetime1">
              <a:rPr lang="en-US" smtClean="0"/>
              <a:t>7/16/2013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3EF21A-1B80-421B-848F-331F463E80C7}" type="slidenum">
              <a:rPr lang="en-US" smtClean="0"/>
              <a:pPr/>
              <a:t>‹#›</a:t>
            </a:fld>
            <a:endParaRPr lang="en-US"/>
          </a:p>
        </p:txBody>
      </p:sp>
    </p:spTree>
    <p:extLst>
      <p:ext uri="{BB962C8B-B14F-4D97-AF65-F5344CB8AC3E}">
        <p14:creationId xmlns:p14="http://schemas.microsoft.com/office/powerpoint/2010/main" xmlns="" val="1726245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981200"/>
            <a:ext cx="7772400" cy="4114800"/>
          </a:xfrm>
        </p:spPr>
        <p:txBody>
          <a:bodyPr/>
          <a:lstStyle/>
          <a:p>
            <a:pPr lvl="0"/>
            <a:endParaRPr lang="en-US" noProof="0" smtClean="0"/>
          </a:p>
        </p:txBody>
      </p:sp>
    </p:spTree>
    <p:extLst>
      <p:ext uri="{BB962C8B-B14F-4D97-AF65-F5344CB8AC3E}">
        <p14:creationId xmlns:p14="http://schemas.microsoft.com/office/powerpoint/2010/main" xmlns="" val="38323938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BF55D1-EA14-4DC6-9C31-E83EA9E777CB}" type="datetime1">
              <a:rPr lang="en-US" smtClean="0"/>
              <a:t>7/16/2013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3EF21A-1B80-421B-848F-331F463E80C7}" type="slidenum">
              <a:rPr lang="en-US" smtClean="0"/>
              <a:pPr/>
              <a:t>‹#›</a:t>
            </a:fld>
            <a:endParaRPr lang="en-US"/>
          </a:p>
        </p:txBody>
      </p:sp>
    </p:spTree>
    <p:extLst>
      <p:ext uri="{BB962C8B-B14F-4D97-AF65-F5344CB8AC3E}">
        <p14:creationId xmlns:p14="http://schemas.microsoft.com/office/powerpoint/2010/main" xmlns="" val="16538449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MGT-491</a:t>
            </a:r>
            <a:br>
              <a:rPr lang="en-US" dirty="0" smtClean="0"/>
            </a:br>
            <a:r>
              <a:rPr lang="en-US" dirty="0" smtClean="0"/>
              <a:t>QUANTITATIVE ANALYSIS AND RESEARCH FOR MANAGEMENT</a:t>
            </a:r>
            <a:endParaRPr lang="en-US" dirty="0"/>
          </a:p>
        </p:txBody>
      </p:sp>
      <p:sp>
        <p:nvSpPr>
          <p:cNvPr id="3" name="Subtitle 2"/>
          <p:cNvSpPr>
            <a:spLocks noGrp="1"/>
          </p:cNvSpPr>
          <p:nvPr>
            <p:ph type="subTitle" idx="1"/>
          </p:nvPr>
        </p:nvSpPr>
        <p:spPr>
          <a:xfrm>
            <a:off x="1447800" y="4648200"/>
            <a:ext cx="6400800" cy="762000"/>
          </a:xfrm>
        </p:spPr>
        <p:txBody>
          <a:bodyPr/>
          <a:lstStyle/>
          <a:p>
            <a:pPr algn="r"/>
            <a:r>
              <a:rPr lang="en-US" dirty="0" smtClean="0"/>
              <a:t>OSMAN BIN SAIF</a:t>
            </a:r>
            <a:endParaRPr lang="en-US" dirty="0"/>
          </a:p>
        </p:txBody>
      </p:sp>
      <p:sp>
        <p:nvSpPr>
          <p:cNvPr id="4" name="TextBox 3"/>
          <p:cNvSpPr txBox="1"/>
          <p:nvPr/>
        </p:nvSpPr>
        <p:spPr>
          <a:xfrm>
            <a:off x="6172200" y="457200"/>
            <a:ext cx="2362200" cy="461665"/>
          </a:xfrm>
          <a:prstGeom prst="rect">
            <a:avLst/>
          </a:prstGeom>
          <a:noFill/>
        </p:spPr>
        <p:txBody>
          <a:bodyPr wrap="square" rtlCol="0">
            <a:spAutoFit/>
          </a:bodyPr>
          <a:lstStyle/>
          <a:p>
            <a:pPr algn="ctr"/>
            <a:r>
              <a:rPr lang="en-US" sz="2400" b="1" smtClean="0"/>
              <a:t>Session 25</a:t>
            </a:r>
            <a:endParaRPr lang="en-US" sz="2400" b="1" dirty="0"/>
          </a:p>
        </p:txBody>
      </p:sp>
    </p:spTree>
    <p:extLst>
      <p:ext uri="{BB962C8B-B14F-4D97-AF65-F5344CB8AC3E}">
        <p14:creationId xmlns:p14="http://schemas.microsoft.com/office/powerpoint/2010/main" xmlns="" val="40042655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a:t>
            </a:r>
            <a:r>
              <a:rPr lang="en-US" dirty="0" smtClean="0"/>
              <a:t>Last </a:t>
            </a:r>
            <a:r>
              <a:rPr lang="en-US" dirty="0"/>
              <a:t>Session</a:t>
            </a:r>
          </a:p>
        </p:txBody>
      </p:sp>
      <p:sp>
        <p:nvSpPr>
          <p:cNvPr id="3" name="Content Placeholder 2"/>
          <p:cNvSpPr>
            <a:spLocks noGrp="1"/>
          </p:cNvSpPr>
          <p:nvPr>
            <p:ph idx="1"/>
          </p:nvPr>
        </p:nvSpPr>
        <p:spPr/>
        <p:txBody>
          <a:bodyPr/>
          <a:lstStyle/>
          <a:p>
            <a:r>
              <a:rPr lang="en-US" dirty="0" smtClean="0"/>
              <a:t>Difference between means</a:t>
            </a:r>
          </a:p>
          <a:p>
            <a:pPr lvl="1"/>
            <a:r>
              <a:rPr lang="en-US" dirty="0" smtClean="0"/>
              <a:t>Descriptive statistics</a:t>
            </a:r>
          </a:p>
          <a:p>
            <a:pPr lvl="1"/>
            <a:r>
              <a:rPr lang="en-US" dirty="0" smtClean="0"/>
              <a:t>Distributions</a:t>
            </a:r>
          </a:p>
          <a:p>
            <a:pPr lvl="1"/>
            <a:r>
              <a:rPr lang="en-US" dirty="0" smtClean="0"/>
              <a:t>Frequency</a:t>
            </a:r>
          </a:p>
          <a:p>
            <a:pPr lvl="1"/>
            <a:r>
              <a:rPr lang="en-US" dirty="0" smtClean="0"/>
              <a:t>T sample test</a:t>
            </a:r>
            <a:endParaRPr lang="en-US" dirty="0"/>
          </a:p>
        </p:txBody>
      </p:sp>
      <p:sp>
        <p:nvSpPr>
          <p:cNvPr id="4" name="Slide Number Placeholder 3"/>
          <p:cNvSpPr>
            <a:spLocks noGrp="1"/>
          </p:cNvSpPr>
          <p:nvPr>
            <p:ph type="sldNum" sz="quarter" idx="12"/>
          </p:nvPr>
        </p:nvSpPr>
        <p:spPr/>
        <p:txBody>
          <a:bodyPr/>
          <a:lstStyle/>
          <a:p>
            <a:fld id="{8EA52672-58F9-46C0-858E-FB559E2C8F11}" type="slidenum">
              <a:rPr lang="en-US" smtClean="0"/>
              <a:pPr/>
              <a:t>2</a:t>
            </a:fld>
            <a:endParaRPr lang="en-US"/>
          </a:p>
        </p:txBody>
      </p:sp>
    </p:spTree>
    <p:extLst>
      <p:ext uri="{BB962C8B-B14F-4D97-AF65-F5344CB8AC3E}">
        <p14:creationId xmlns:p14="http://schemas.microsoft.com/office/powerpoint/2010/main" xmlns="" val="8516014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747713" y="809625"/>
            <a:ext cx="4216400" cy="576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7" tIns="44450" rIns="90487" bIns="44450">
            <a:spAutoFit/>
          </a:bodyPr>
          <a:lstStyle/>
          <a:p>
            <a:r>
              <a:rPr lang="en-US" sz="3200" b="1" u="sng">
                <a:solidFill>
                  <a:srgbClr val="000000"/>
                </a:solidFill>
              </a:rPr>
              <a:t>Tests for Differences</a:t>
            </a:r>
          </a:p>
        </p:txBody>
      </p:sp>
      <p:sp>
        <p:nvSpPr>
          <p:cNvPr id="16387" name="Rectangle 3"/>
          <p:cNvSpPr>
            <a:spLocks noChangeArrowheads="1"/>
          </p:cNvSpPr>
          <p:nvPr/>
        </p:nvSpPr>
        <p:spPr bwMode="auto">
          <a:xfrm>
            <a:off x="747713" y="1509713"/>
            <a:ext cx="4619625" cy="4835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7" tIns="44450" rIns="90487" bIns="44450">
            <a:spAutoFit/>
          </a:bodyPr>
          <a:lstStyle/>
          <a:p>
            <a:r>
              <a:rPr lang="en-US" dirty="0">
                <a:solidFill>
                  <a:srgbClr val="000000"/>
                </a:solidFill>
              </a:rPr>
              <a:t>• Between </a:t>
            </a:r>
            <a:r>
              <a:rPr lang="en-US" b="1" dirty="0">
                <a:solidFill>
                  <a:srgbClr val="000000"/>
                </a:solidFill>
              </a:rPr>
              <a:t>Means</a:t>
            </a:r>
            <a:r>
              <a:rPr lang="en-US" dirty="0">
                <a:solidFill>
                  <a:srgbClr val="000000"/>
                </a:solidFill>
              </a:rPr>
              <a:t> </a:t>
            </a:r>
          </a:p>
          <a:p>
            <a:r>
              <a:rPr lang="en-US" dirty="0">
                <a:solidFill>
                  <a:srgbClr val="000000"/>
                </a:solidFill>
              </a:rPr>
              <a:t>   - t-Test - </a:t>
            </a:r>
            <a:r>
              <a:rPr lang="en-US" b="1" dirty="0">
                <a:solidFill>
                  <a:srgbClr val="000000"/>
                </a:solidFill>
              </a:rPr>
              <a:t>P</a:t>
            </a:r>
            <a:r>
              <a:rPr lang="en-US" dirty="0">
                <a:solidFill>
                  <a:srgbClr val="000000"/>
                </a:solidFill>
              </a:rPr>
              <a:t> </a:t>
            </a:r>
          </a:p>
          <a:p>
            <a:r>
              <a:rPr lang="en-US" dirty="0">
                <a:solidFill>
                  <a:srgbClr val="000000"/>
                </a:solidFill>
              </a:rPr>
              <a:t>   - ANOVA - </a:t>
            </a:r>
            <a:r>
              <a:rPr lang="en-US" b="1" dirty="0">
                <a:solidFill>
                  <a:srgbClr val="000000"/>
                </a:solidFill>
              </a:rPr>
              <a:t>P</a:t>
            </a:r>
          </a:p>
          <a:p>
            <a:r>
              <a:rPr lang="en-US" dirty="0">
                <a:solidFill>
                  <a:srgbClr val="000000"/>
                </a:solidFill>
              </a:rPr>
              <a:t>   - Friedman Test</a:t>
            </a:r>
          </a:p>
          <a:p>
            <a:r>
              <a:rPr lang="en-US" dirty="0">
                <a:solidFill>
                  <a:srgbClr val="000000"/>
                </a:solidFill>
              </a:rPr>
              <a:t>   - </a:t>
            </a:r>
            <a:r>
              <a:rPr lang="en-US" dirty="0" err="1">
                <a:solidFill>
                  <a:srgbClr val="000000"/>
                </a:solidFill>
              </a:rPr>
              <a:t>Kruskal</a:t>
            </a:r>
            <a:r>
              <a:rPr lang="en-US" dirty="0">
                <a:solidFill>
                  <a:srgbClr val="000000"/>
                </a:solidFill>
              </a:rPr>
              <a:t>-Wallis Test</a:t>
            </a:r>
            <a:endParaRPr lang="en-US" b="1" dirty="0">
              <a:solidFill>
                <a:srgbClr val="000000"/>
              </a:solidFill>
            </a:endParaRPr>
          </a:p>
          <a:p>
            <a:r>
              <a:rPr lang="en-US" dirty="0">
                <a:solidFill>
                  <a:srgbClr val="000000"/>
                </a:solidFill>
              </a:rPr>
              <a:t>   - Sign Test</a:t>
            </a:r>
          </a:p>
          <a:p>
            <a:r>
              <a:rPr lang="en-US" dirty="0">
                <a:solidFill>
                  <a:srgbClr val="000000"/>
                </a:solidFill>
              </a:rPr>
              <a:t>   - Rank Sum Test</a:t>
            </a:r>
          </a:p>
          <a:p>
            <a:r>
              <a:rPr lang="en-US" dirty="0">
                <a:solidFill>
                  <a:srgbClr val="000000"/>
                </a:solidFill>
              </a:rPr>
              <a:t>• Between </a:t>
            </a:r>
            <a:r>
              <a:rPr lang="en-US" b="1" dirty="0">
                <a:solidFill>
                  <a:srgbClr val="000000"/>
                </a:solidFill>
              </a:rPr>
              <a:t>Distributions</a:t>
            </a:r>
          </a:p>
          <a:p>
            <a:r>
              <a:rPr lang="en-US" b="1" dirty="0">
                <a:solidFill>
                  <a:srgbClr val="000000"/>
                </a:solidFill>
              </a:rPr>
              <a:t>   </a:t>
            </a:r>
            <a:r>
              <a:rPr lang="en-US" dirty="0">
                <a:solidFill>
                  <a:srgbClr val="000000"/>
                </a:solidFill>
              </a:rPr>
              <a:t>- Chi-square for goodness of fit</a:t>
            </a:r>
          </a:p>
          <a:p>
            <a:r>
              <a:rPr lang="en-US" dirty="0">
                <a:solidFill>
                  <a:srgbClr val="000000"/>
                </a:solidFill>
              </a:rPr>
              <a:t>   - Chi-square for independence</a:t>
            </a:r>
          </a:p>
          <a:p>
            <a:r>
              <a:rPr lang="en-US" dirty="0">
                <a:solidFill>
                  <a:srgbClr val="000000"/>
                </a:solidFill>
              </a:rPr>
              <a:t>• Between </a:t>
            </a:r>
            <a:r>
              <a:rPr lang="en-US" b="1" dirty="0">
                <a:solidFill>
                  <a:srgbClr val="000000"/>
                </a:solidFill>
              </a:rPr>
              <a:t>Variances</a:t>
            </a:r>
            <a:endParaRPr lang="en-US" dirty="0">
              <a:solidFill>
                <a:srgbClr val="000000"/>
              </a:solidFill>
            </a:endParaRPr>
          </a:p>
          <a:p>
            <a:r>
              <a:rPr lang="en-US" dirty="0">
                <a:solidFill>
                  <a:srgbClr val="000000"/>
                </a:solidFill>
              </a:rPr>
              <a:t>   - F-Test – </a:t>
            </a:r>
            <a:r>
              <a:rPr lang="en-US" b="1" dirty="0">
                <a:solidFill>
                  <a:srgbClr val="000000"/>
                </a:solidFill>
              </a:rPr>
              <a:t>P</a:t>
            </a:r>
          </a:p>
          <a:p>
            <a:r>
              <a:rPr lang="en-US" b="1" dirty="0">
                <a:solidFill>
                  <a:srgbClr val="000000"/>
                </a:solidFill>
              </a:rPr>
              <a:t>P</a:t>
            </a:r>
            <a:r>
              <a:rPr lang="en-US" dirty="0">
                <a:solidFill>
                  <a:srgbClr val="000000"/>
                </a:solidFill>
              </a:rPr>
              <a:t> – parametric tests</a:t>
            </a:r>
          </a:p>
        </p:txBody>
      </p:sp>
      <p:sp>
        <p:nvSpPr>
          <p:cNvPr id="2" name="Slide Number Placeholder 1"/>
          <p:cNvSpPr>
            <a:spLocks noGrp="1"/>
          </p:cNvSpPr>
          <p:nvPr>
            <p:ph type="sldNum" sz="quarter" idx="12"/>
          </p:nvPr>
        </p:nvSpPr>
        <p:spPr/>
        <p:txBody>
          <a:bodyPr/>
          <a:lstStyle/>
          <a:p>
            <a:fld id="{8EA52672-58F9-46C0-858E-FB559E2C8F11}" type="slidenum">
              <a:rPr lang="en-US" smtClean="0"/>
              <a:pPr/>
              <a:t>3</a:t>
            </a:fld>
            <a:endParaRPr lang="en-US"/>
          </a:p>
        </p:txBody>
      </p:sp>
    </p:spTree>
    <p:extLst>
      <p:ext uri="{BB962C8B-B14F-4D97-AF65-F5344CB8AC3E}">
        <p14:creationId xmlns:p14="http://schemas.microsoft.com/office/powerpoint/2010/main" xmlns="" val="3797765437"/>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ChangeArrowheads="1"/>
          </p:cNvSpPr>
          <p:nvPr/>
        </p:nvSpPr>
        <p:spPr bwMode="auto">
          <a:xfrm>
            <a:off x="382588" y="1220788"/>
            <a:ext cx="8150225" cy="1184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7" tIns="44450" rIns="90487" bIns="44450">
            <a:spAutoFit/>
          </a:bodyPr>
          <a:lstStyle/>
          <a:p>
            <a:pPr>
              <a:spcBef>
                <a:spcPct val="50000"/>
              </a:spcBef>
            </a:pPr>
            <a:r>
              <a:rPr lang="en-US">
                <a:solidFill>
                  <a:srgbClr val="000000"/>
                </a:solidFill>
              </a:rPr>
              <a:t>Chi square tests compare observed frequency distributions, either to theoretical expectations or to other observed frequency distributions.</a:t>
            </a:r>
          </a:p>
        </p:txBody>
      </p:sp>
      <p:sp>
        <p:nvSpPr>
          <p:cNvPr id="27651" name="Rectangle 3"/>
          <p:cNvSpPr>
            <a:spLocks noChangeArrowheads="1"/>
          </p:cNvSpPr>
          <p:nvPr/>
        </p:nvSpPr>
        <p:spPr bwMode="auto">
          <a:xfrm>
            <a:off x="382588" y="458788"/>
            <a:ext cx="7921625" cy="576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7" tIns="44450" rIns="90487" bIns="44450">
            <a:spAutoFit/>
          </a:bodyPr>
          <a:lstStyle/>
          <a:p>
            <a:pPr>
              <a:spcBef>
                <a:spcPct val="50000"/>
              </a:spcBef>
            </a:pPr>
            <a:r>
              <a:rPr lang="en-US" sz="3200" b="1" u="sng">
                <a:solidFill>
                  <a:srgbClr val="000000"/>
                </a:solidFill>
              </a:rPr>
              <a:t>Differences Between Distributions</a:t>
            </a:r>
          </a:p>
        </p:txBody>
      </p:sp>
      <p:sp>
        <p:nvSpPr>
          <p:cNvPr id="4" name="Slide Number Placeholder 3"/>
          <p:cNvSpPr>
            <a:spLocks noGrp="1"/>
          </p:cNvSpPr>
          <p:nvPr>
            <p:ph type="sldNum" sz="quarter" idx="12"/>
          </p:nvPr>
        </p:nvSpPr>
        <p:spPr/>
        <p:txBody>
          <a:bodyPr/>
          <a:lstStyle/>
          <a:p>
            <a:fld id="{843EF21A-1B80-421B-848F-331F463E80C7}" type="slidenum">
              <a:rPr lang="en-US" smtClean="0"/>
              <a:pPr/>
              <a:t>4</a:t>
            </a:fld>
            <a:endParaRPr lang="en-US"/>
          </a:p>
        </p:txBody>
      </p:sp>
    </p:spTree>
    <p:extLst>
      <p:ext uri="{BB962C8B-B14F-4D97-AF65-F5344CB8AC3E}">
        <p14:creationId xmlns:p14="http://schemas.microsoft.com/office/powerpoint/2010/main" xmlns="" val="1501686577"/>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382588" y="458788"/>
            <a:ext cx="7921625" cy="576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7" tIns="44450" rIns="90487" bIns="44450">
            <a:spAutoFit/>
          </a:bodyPr>
          <a:lstStyle/>
          <a:p>
            <a:pPr>
              <a:spcBef>
                <a:spcPct val="50000"/>
              </a:spcBef>
            </a:pPr>
            <a:r>
              <a:rPr lang="en-US" sz="3200" b="1" u="sng">
                <a:solidFill>
                  <a:srgbClr val="000000"/>
                </a:solidFill>
              </a:rPr>
              <a:t>Differences Between Distributions</a:t>
            </a:r>
          </a:p>
        </p:txBody>
      </p:sp>
      <p:sp>
        <p:nvSpPr>
          <p:cNvPr id="28675" name="Rectangle 3"/>
          <p:cNvSpPr>
            <a:spLocks noChangeArrowheads="1"/>
          </p:cNvSpPr>
          <p:nvPr/>
        </p:nvSpPr>
        <p:spPr bwMode="auto">
          <a:xfrm>
            <a:off x="382588" y="1767845"/>
            <a:ext cx="8150225" cy="34137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7" tIns="44450" rIns="90487" bIns="44450">
            <a:spAutoFit/>
          </a:bodyPr>
          <a:lstStyle/>
          <a:p>
            <a:pPr>
              <a:spcBef>
                <a:spcPct val="50000"/>
              </a:spcBef>
            </a:pPr>
            <a:r>
              <a:rPr lang="en-US" dirty="0">
                <a:solidFill>
                  <a:srgbClr val="000000"/>
                </a:solidFill>
              </a:rPr>
              <a:t>E.g. The F2 generation of a cross between a round pea and a wrinkled pea produced 72 round individuals and 20 wrinkled individuals.  Does this differ from the expected 3:1 </a:t>
            </a:r>
            <a:r>
              <a:rPr lang="en-US" dirty="0" smtClean="0">
                <a:solidFill>
                  <a:srgbClr val="000000"/>
                </a:solidFill>
              </a:rPr>
              <a:t>round : wrinkled </a:t>
            </a:r>
            <a:r>
              <a:rPr lang="en-US" dirty="0">
                <a:solidFill>
                  <a:srgbClr val="000000"/>
                </a:solidFill>
              </a:rPr>
              <a:t>ratio of a simple dominant trait?</a:t>
            </a:r>
          </a:p>
          <a:p>
            <a:pPr>
              <a:spcBef>
                <a:spcPct val="50000"/>
              </a:spcBef>
            </a:pPr>
            <a:endParaRPr lang="en-US" dirty="0">
              <a:solidFill>
                <a:srgbClr val="000000"/>
              </a:solidFill>
            </a:endParaRPr>
          </a:p>
          <a:p>
            <a:pPr>
              <a:spcBef>
                <a:spcPct val="50000"/>
              </a:spcBef>
            </a:pPr>
            <a:endParaRPr lang="en-US" dirty="0">
              <a:solidFill>
                <a:srgbClr val="000000"/>
              </a:solidFill>
            </a:endParaRPr>
          </a:p>
          <a:p>
            <a:pPr>
              <a:spcBef>
                <a:spcPct val="50000"/>
              </a:spcBef>
            </a:pPr>
            <a:endParaRPr lang="en-US" dirty="0">
              <a:solidFill>
                <a:srgbClr val="000000"/>
              </a:solidFill>
            </a:endParaRPr>
          </a:p>
          <a:p>
            <a:pPr>
              <a:spcBef>
                <a:spcPct val="50000"/>
              </a:spcBef>
            </a:pPr>
            <a:endParaRPr lang="en-US" dirty="0">
              <a:solidFill>
                <a:srgbClr val="000000"/>
              </a:solidFill>
            </a:endParaRPr>
          </a:p>
          <a:p>
            <a:pPr>
              <a:spcBef>
                <a:spcPct val="50000"/>
              </a:spcBef>
            </a:pPr>
            <a:endParaRPr lang="en-US" dirty="0">
              <a:solidFill>
                <a:srgbClr val="000000"/>
              </a:solidFill>
            </a:endParaRPr>
          </a:p>
          <a:p>
            <a:pPr>
              <a:spcBef>
                <a:spcPct val="50000"/>
              </a:spcBef>
            </a:pPr>
            <a:endParaRPr lang="en-US" dirty="0">
              <a:solidFill>
                <a:srgbClr val="000000"/>
              </a:solidFill>
            </a:endParaRPr>
          </a:p>
        </p:txBody>
      </p:sp>
      <p:sp>
        <p:nvSpPr>
          <p:cNvPr id="28676" name="Line 4"/>
          <p:cNvSpPr>
            <a:spLocks noChangeShapeType="1"/>
          </p:cNvSpPr>
          <p:nvPr/>
        </p:nvSpPr>
        <p:spPr bwMode="auto">
          <a:xfrm>
            <a:off x="3214688" y="2765425"/>
            <a:ext cx="0" cy="2617788"/>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677" name="Line 5"/>
          <p:cNvSpPr>
            <a:spLocks noChangeShapeType="1"/>
          </p:cNvSpPr>
          <p:nvPr/>
        </p:nvSpPr>
        <p:spPr bwMode="auto">
          <a:xfrm flipH="1">
            <a:off x="3208338" y="5392738"/>
            <a:ext cx="2630487" cy="0"/>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678" name="Rectangle 6"/>
          <p:cNvSpPr>
            <a:spLocks noChangeArrowheads="1"/>
          </p:cNvSpPr>
          <p:nvPr/>
        </p:nvSpPr>
        <p:spPr bwMode="auto">
          <a:xfrm>
            <a:off x="3335338" y="5538788"/>
            <a:ext cx="1144587" cy="423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7" tIns="44450" rIns="90487" bIns="44450">
            <a:spAutoFit/>
          </a:bodyPr>
          <a:lstStyle/>
          <a:p>
            <a:r>
              <a:rPr lang="en-US" sz="2200">
                <a:solidFill>
                  <a:srgbClr val="000000"/>
                </a:solidFill>
              </a:rPr>
              <a:t>Smooth</a:t>
            </a:r>
          </a:p>
        </p:txBody>
      </p:sp>
      <p:sp>
        <p:nvSpPr>
          <p:cNvPr id="28679" name="Rectangle 7"/>
          <p:cNvSpPr>
            <a:spLocks noChangeArrowheads="1"/>
          </p:cNvSpPr>
          <p:nvPr/>
        </p:nvSpPr>
        <p:spPr bwMode="auto">
          <a:xfrm rot="-5400000">
            <a:off x="2127250" y="3803650"/>
            <a:ext cx="1503363" cy="423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7" tIns="44450" rIns="90487" bIns="44450">
            <a:spAutoFit/>
          </a:bodyPr>
          <a:lstStyle/>
          <a:p>
            <a:r>
              <a:rPr lang="en-US" sz="2200" dirty="0">
                <a:solidFill>
                  <a:srgbClr val="000000"/>
                </a:solidFill>
              </a:rPr>
              <a:t>Frequency</a:t>
            </a:r>
          </a:p>
        </p:txBody>
      </p:sp>
      <p:sp>
        <p:nvSpPr>
          <p:cNvPr id="28680" name="Rectangle 8"/>
          <p:cNvSpPr>
            <a:spLocks noChangeArrowheads="1"/>
          </p:cNvSpPr>
          <p:nvPr/>
        </p:nvSpPr>
        <p:spPr bwMode="auto">
          <a:xfrm>
            <a:off x="3694113" y="2825750"/>
            <a:ext cx="376237" cy="2557463"/>
          </a:xfrm>
          <a:prstGeom prst="rect">
            <a:avLst/>
          </a:prstGeom>
          <a:solidFill>
            <a:srgbClr val="FF0000"/>
          </a:solidFill>
          <a:ln w="12700">
            <a:solidFill>
              <a:srgbClr val="FF0000"/>
            </a:solidFill>
            <a:miter lim="800000"/>
            <a:headEnd/>
            <a:tailEnd/>
          </a:ln>
        </p:spPr>
        <p:txBody>
          <a:bodyPr wrap="none" anchor="ctr"/>
          <a:lstStyle/>
          <a:p>
            <a:endParaRPr lang="en-US"/>
          </a:p>
        </p:txBody>
      </p:sp>
      <p:sp>
        <p:nvSpPr>
          <p:cNvPr id="28681" name="Rectangle 9"/>
          <p:cNvSpPr>
            <a:spLocks noChangeArrowheads="1"/>
          </p:cNvSpPr>
          <p:nvPr/>
        </p:nvSpPr>
        <p:spPr bwMode="auto">
          <a:xfrm>
            <a:off x="4556125" y="5492750"/>
            <a:ext cx="1268413" cy="423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7" tIns="44450" rIns="90487" bIns="44450">
            <a:spAutoFit/>
          </a:bodyPr>
          <a:lstStyle/>
          <a:p>
            <a:r>
              <a:rPr lang="en-US" sz="2200" dirty="0">
                <a:solidFill>
                  <a:srgbClr val="000000"/>
                </a:solidFill>
              </a:rPr>
              <a:t>Wrinkled</a:t>
            </a:r>
          </a:p>
        </p:txBody>
      </p:sp>
      <p:sp>
        <p:nvSpPr>
          <p:cNvPr id="28682" name="Rectangle 10"/>
          <p:cNvSpPr>
            <a:spLocks noChangeArrowheads="1"/>
          </p:cNvSpPr>
          <p:nvPr/>
        </p:nvSpPr>
        <p:spPr bwMode="auto">
          <a:xfrm>
            <a:off x="4960938" y="4527550"/>
            <a:ext cx="392112" cy="855663"/>
          </a:xfrm>
          <a:prstGeom prst="rect">
            <a:avLst/>
          </a:prstGeom>
          <a:solidFill>
            <a:srgbClr val="FF0000"/>
          </a:solidFill>
          <a:ln w="12700">
            <a:solidFill>
              <a:srgbClr val="FF0000"/>
            </a:solidFill>
            <a:miter lim="800000"/>
            <a:headEnd/>
            <a:tailEnd/>
          </a:ln>
        </p:spPr>
        <p:txBody>
          <a:bodyPr wrap="none" anchor="ctr"/>
          <a:lstStyle/>
          <a:p>
            <a:endParaRPr lang="en-US"/>
          </a:p>
        </p:txBody>
      </p:sp>
      <p:sp>
        <p:nvSpPr>
          <p:cNvPr id="28683" name="Line 11"/>
          <p:cNvSpPr>
            <a:spLocks noChangeShapeType="1"/>
          </p:cNvSpPr>
          <p:nvPr/>
        </p:nvSpPr>
        <p:spPr bwMode="auto">
          <a:xfrm>
            <a:off x="3562350" y="3106738"/>
            <a:ext cx="641350" cy="0"/>
          </a:xfrm>
          <a:prstGeom prst="line">
            <a:avLst/>
          </a:prstGeom>
          <a:noFill/>
          <a:ln w="31750">
            <a:solidFill>
              <a:srgbClr val="000000"/>
            </a:solidFill>
            <a:prstDash val="sysDot"/>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684" name="Line 12"/>
          <p:cNvSpPr>
            <a:spLocks noChangeShapeType="1"/>
          </p:cNvSpPr>
          <p:nvPr/>
        </p:nvSpPr>
        <p:spPr bwMode="auto">
          <a:xfrm>
            <a:off x="4845050" y="4295775"/>
            <a:ext cx="625475" cy="0"/>
          </a:xfrm>
          <a:prstGeom prst="line">
            <a:avLst/>
          </a:prstGeom>
          <a:noFill/>
          <a:ln w="31750">
            <a:solidFill>
              <a:srgbClr val="000000"/>
            </a:solidFill>
            <a:prstDash val="sysDot"/>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685" name="Rectangle 13"/>
          <p:cNvSpPr>
            <a:spLocks noChangeArrowheads="1"/>
          </p:cNvSpPr>
          <p:nvPr/>
        </p:nvSpPr>
        <p:spPr bwMode="auto">
          <a:xfrm>
            <a:off x="4246563" y="2913063"/>
            <a:ext cx="366712" cy="423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7" tIns="44450" rIns="90487" bIns="44450">
            <a:spAutoFit/>
          </a:bodyPr>
          <a:lstStyle/>
          <a:p>
            <a:r>
              <a:rPr lang="en-US" sz="2200">
                <a:solidFill>
                  <a:srgbClr val="000000"/>
                </a:solidFill>
              </a:rPr>
              <a:t>E</a:t>
            </a:r>
          </a:p>
        </p:txBody>
      </p:sp>
      <p:sp>
        <p:nvSpPr>
          <p:cNvPr id="28686" name="Rectangle 14"/>
          <p:cNvSpPr>
            <a:spLocks noChangeArrowheads="1"/>
          </p:cNvSpPr>
          <p:nvPr/>
        </p:nvSpPr>
        <p:spPr bwMode="auto">
          <a:xfrm>
            <a:off x="5529263" y="4086225"/>
            <a:ext cx="366712" cy="423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7" tIns="44450" rIns="90487" bIns="44450">
            <a:spAutoFit/>
          </a:bodyPr>
          <a:lstStyle/>
          <a:p>
            <a:r>
              <a:rPr lang="en-US" sz="2200">
                <a:solidFill>
                  <a:srgbClr val="000000"/>
                </a:solidFill>
              </a:rPr>
              <a:t>E</a:t>
            </a:r>
          </a:p>
        </p:txBody>
      </p:sp>
      <p:sp>
        <p:nvSpPr>
          <p:cNvPr id="15" name="Slide Number Placeholder 14"/>
          <p:cNvSpPr>
            <a:spLocks noGrp="1"/>
          </p:cNvSpPr>
          <p:nvPr>
            <p:ph type="sldNum" sz="quarter" idx="12"/>
          </p:nvPr>
        </p:nvSpPr>
        <p:spPr/>
        <p:txBody>
          <a:bodyPr/>
          <a:lstStyle/>
          <a:p>
            <a:fld id="{843EF21A-1B80-421B-848F-331F463E80C7}" type="slidenum">
              <a:rPr lang="en-US" smtClean="0"/>
              <a:pPr/>
              <a:t>5</a:t>
            </a:fld>
            <a:endParaRPr lang="en-US"/>
          </a:p>
        </p:txBody>
      </p:sp>
    </p:spTree>
    <p:extLst>
      <p:ext uri="{BB962C8B-B14F-4D97-AF65-F5344CB8AC3E}">
        <p14:creationId xmlns:p14="http://schemas.microsoft.com/office/powerpoint/2010/main" xmlns="" val="1974166673"/>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306388" y="1752600"/>
            <a:ext cx="8455025" cy="31367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7" tIns="44450" rIns="90487" bIns="44450">
            <a:spAutoFit/>
          </a:bodyPr>
          <a:lstStyle/>
          <a:p>
            <a:pPr>
              <a:spcBef>
                <a:spcPct val="50000"/>
              </a:spcBef>
            </a:pPr>
            <a:r>
              <a:rPr lang="en-US" dirty="0">
                <a:solidFill>
                  <a:srgbClr val="000000"/>
                </a:solidFill>
              </a:rPr>
              <a:t>E.g. 67 out of 100 seeds placed in plain water germinated while 36 out of 100 seeds placed in “acid rain” water germinated.  Is there a difference in the germination rate?</a:t>
            </a:r>
          </a:p>
          <a:p>
            <a:pPr>
              <a:spcBef>
                <a:spcPct val="50000"/>
              </a:spcBef>
            </a:pPr>
            <a:endParaRPr lang="en-US" dirty="0">
              <a:solidFill>
                <a:srgbClr val="000000"/>
              </a:solidFill>
            </a:endParaRPr>
          </a:p>
          <a:p>
            <a:pPr>
              <a:spcBef>
                <a:spcPct val="50000"/>
              </a:spcBef>
            </a:pPr>
            <a:endParaRPr lang="en-US" dirty="0">
              <a:solidFill>
                <a:srgbClr val="000000"/>
              </a:solidFill>
            </a:endParaRPr>
          </a:p>
          <a:p>
            <a:pPr>
              <a:spcBef>
                <a:spcPct val="50000"/>
              </a:spcBef>
            </a:pPr>
            <a:endParaRPr lang="en-US" dirty="0">
              <a:solidFill>
                <a:srgbClr val="000000"/>
              </a:solidFill>
            </a:endParaRPr>
          </a:p>
          <a:p>
            <a:pPr>
              <a:spcBef>
                <a:spcPct val="50000"/>
              </a:spcBef>
            </a:pPr>
            <a:endParaRPr lang="en-US" dirty="0">
              <a:solidFill>
                <a:srgbClr val="000000"/>
              </a:solidFill>
            </a:endParaRPr>
          </a:p>
          <a:p>
            <a:pPr>
              <a:spcBef>
                <a:spcPct val="50000"/>
              </a:spcBef>
            </a:pPr>
            <a:endParaRPr lang="en-US" dirty="0">
              <a:solidFill>
                <a:srgbClr val="000000"/>
              </a:solidFill>
            </a:endParaRPr>
          </a:p>
          <a:p>
            <a:pPr>
              <a:spcBef>
                <a:spcPct val="50000"/>
              </a:spcBef>
            </a:pPr>
            <a:endParaRPr lang="en-US" dirty="0">
              <a:solidFill>
                <a:srgbClr val="000000"/>
              </a:solidFill>
            </a:endParaRPr>
          </a:p>
        </p:txBody>
      </p:sp>
      <p:sp>
        <p:nvSpPr>
          <p:cNvPr id="29699" name="Line 3"/>
          <p:cNvSpPr>
            <a:spLocks noChangeShapeType="1"/>
          </p:cNvSpPr>
          <p:nvPr/>
        </p:nvSpPr>
        <p:spPr bwMode="auto">
          <a:xfrm>
            <a:off x="1638300" y="2446338"/>
            <a:ext cx="0" cy="2603500"/>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700" name="Line 4"/>
          <p:cNvSpPr>
            <a:spLocks noChangeShapeType="1"/>
          </p:cNvSpPr>
          <p:nvPr/>
        </p:nvSpPr>
        <p:spPr bwMode="auto">
          <a:xfrm flipH="1">
            <a:off x="1631950" y="5059363"/>
            <a:ext cx="2171700" cy="0"/>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701" name="Rectangle 5"/>
          <p:cNvSpPr>
            <a:spLocks noChangeArrowheads="1"/>
          </p:cNvSpPr>
          <p:nvPr/>
        </p:nvSpPr>
        <p:spPr bwMode="auto">
          <a:xfrm>
            <a:off x="1925638" y="5203825"/>
            <a:ext cx="801687" cy="423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7" tIns="44450" rIns="90487" bIns="44450">
            <a:spAutoFit/>
          </a:bodyPr>
          <a:lstStyle/>
          <a:p>
            <a:r>
              <a:rPr lang="en-US" sz="2200">
                <a:solidFill>
                  <a:srgbClr val="000000"/>
                </a:solidFill>
              </a:rPr>
              <a:t>Plain</a:t>
            </a:r>
          </a:p>
        </p:txBody>
      </p:sp>
      <p:sp>
        <p:nvSpPr>
          <p:cNvPr id="29702" name="Rectangle 6"/>
          <p:cNvSpPr>
            <a:spLocks noChangeArrowheads="1"/>
          </p:cNvSpPr>
          <p:nvPr/>
        </p:nvSpPr>
        <p:spPr bwMode="auto">
          <a:xfrm>
            <a:off x="2114550" y="3816350"/>
            <a:ext cx="374650" cy="1233488"/>
          </a:xfrm>
          <a:prstGeom prst="rect">
            <a:avLst/>
          </a:prstGeom>
          <a:solidFill>
            <a:srgbClr val="FF0000"/>
          </a:solidFill>
          <a:ln w="12700">
            <a:solidFill>
              <a:srgbClr val="FF0000"/>
            </a:solidFill>
            <a:miter lim="800000"/>
            <a:headEnd/>
            <a:tailEnd/>
          </a:ln>
        </p:spPr>
        <p:txBody>
          <a:bodyPr wrap="none" anchor="ctr"/>
          <a:lstStyle/>
          <a:p>
            <a:endParaRPr lang="en-US"/>
          </a:p>
        </p:txBody>
      </p:sp>
      <p:sp>
        <p:nvSpPr>
          <p:cNvPr id="29703" name="Rectangle 7"/>
          <p:cNvSpPr>
            <a:spLocks noChangeArrowheads="1"/>
          </p:cNvSpPr>
          <p:nvPr/>
        </p:nvSpPr>
        <p:spPr bwMode="auto">
          <a:xfrm>
            <a:off x="2755900" y="5203825"/>
            <a:ext cx="723900" cy="423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7" tIns="44450" rIns="90487" bIns="44450">
            <a:spAutoFit/>
          </a:bodyPr>
          <a:lstStyle/>
          <a:p>
            <a:r>
              <a:rPr lang="en-US" sz="2200">
                <a:solidFill>
                  <a:srgbClr val="000000"/>
                </a:solidFill>
              </a:rPr>
              <a:t>Acid</a:t>
            </a:r>
          </a:p>
        </p:txBody>
      </p:sp>
      <p:sp>
        <p:nvSpPr>
          <p:cNvPr id="29704" name="Rectangle 8"/>
          <p:cNvSpPr>
            <a:spLocks noChangeArrowheads="1"/>
          </p:cNvSpPr>
          <p:nvPr/>
        </p:nvSpPr>
        <p:spPr bwMode="auto">
          <a:xfrm>
            <a:off x="2976563" y="3816350"/>
            <a:ext cx="342900" cy="1233488"/>
          </a:xfrm>
          <a:prstGeom prst="rect">
            <a:avLst/>
          </a:prstGeom>
          <a:solidFill>
            <a:srgbClr val="FF0000"/>
          </a:solidFill>
          <a:ln w="12700">
            <a:solidFill>
              <a:srgbClr val="FF0000"/>
            </a:solidFill>
            <a:miter lim="800000"/>
            <a:headEnd/>
            <a:tailEnd/>
          </a:ln>
        </p:spPr>
        <p:txBody>
          <a:bodyPr wrap="none" anchor="ctr"/>
          <a:lstStyle/>
          <a:p>
            <a:endParaRPr lang="en-US"/>
          </a:p>
        </p:txBody>
      </p:sp>
      <p:sp>
        <p:nvSpPr>
          <p:cNvPr id="29705" name="Line 9"/>
          <p:cNvSpPr>
            <a:spLocks noChangeShapeType="1"/>
          </p:cNvSpPr>
          <p:nvPr/>
        </p:nvSpPr>
        <p:spPr bwMode="auto">
          <a:xfrm flipH="1">
            <a:off x="5880100" y="5059363"/>
            <a:ext cx="2171700" cy="0"/>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706" name="Rectangle 10"/>
          <p:cNvSpPr>
            <a:spLocks noChangeArrowheads="1"/>
          </p:cNvSpPr>
          <p:nvPr/>
        </p:nvSpPr>
        <p:spPr bwMode="auto">
          <a:xfrm>
            <a:off x="6173788" y="5203825"/>
            <a:ext cx="801687" cy="423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7" tIns="44450" rIns="90487" bIns="44450">
            <a:spAutoFit/>
          </a:bodyPr>
          <a:lstStyle/>
          <a:p>
            <a:r>
              <a:rPr lang="en-US" sz="2200">
                <a:solidFill>
                  <a:srgbClr val="000000"/>
                </a:solidFill>
              </a:rPr>
              <a:t>Plain</a:t>
            </a:r>
          </a:p>
        </p:txBody>
      </p:sp>
      <p:sp>
        <p:nvSpPr>
          <p:cNvPr id="29707" name="Rectangle 11"/>
          <p:cNvSpPr>
            <a:spLocks noChangeArrowheads="1"/>
          </p:cNvSpPr>
          <p:nvPr/>
        </p:nvSpPr>
        <p:spPr bwMode="auto">
          <a:xfrm rot="-5400000">
            <a:off x="4398963" y="3451225"/>
            <a:ext cx="1704975" cy="758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7" tIns="44450" rIns="90487" bIns="44450">
            <a:spAutoFit/>
          </a:bodyPr>
          <a:lstStyle/>
          <a:p>
            <a:pPr algn="ctr"/>
            <a:r>
              <a:rPr lang="en-US" sz="2200">
                <a:solidFill>
                  <a:srgbClr val="000000"/>
                </a:solidFill>
              </a:rPr>
              <a:t>Proportion</a:t>
            </a:r>
          </a:p>
          <a:p>
            <a:pPr algn="ctr"/>
            <a:r>
              <a:rPr lang="en-US" sz="2200">
                <a:solidFill>
                  <a:srgbClr val="000000"/>
                </a:solidFill>
              </a:rPr>
              <a:t>Germination</a:t>
            </a:r>
          </a:p>
        </p:txBody>
      </p:sp>
      <p:sp>
        <p:nvSpPr>
          <p:cNvPr id="29708" name="Rectangle 12"/>
          <p:cNvSpPr>
            <a:spLocks noChangeArrowheads="1"/>
          </p:cNvSpPr>
          <p:nvPr/>
        </p:nvSpPr>
        <p:spPr bwMode="auto">
          <a:xfrm>
            <a:off x="6362700" y="3054350"/>
            <a:ext cx="374650" cy="1995488"/>
          </a:xfrm>
          <a:prstGeom prst="rect">
            <a:avLst/>
          </a:prstGeom>
          <a:solidFill>
            <a:srgbClr val="FF0000"/>
          </a:solidFill>
          <a:ln w="12700">
            <a:solidFill>
              <a:srgbClr val="FF0000"/>
            </a:solidFill>
            <a:miter lim="800000"/>
            <a:headEnd/>
            <a:tailEnd/>
          </a:ln>
        </p:spPr>
        <p:txBody>
          <a:bodyPr wrap="none" anchor="ctr"/>
          <a:lstStyle/>
          <a:p>
            <a:endParaRPr lang="en-US"/>
          </a:p>
        </p:txBody>
      </p:sp>
      <p:sp>
        <p:nvSpPr>
          <p:cNvPr id="29709" name="Rectangle 13"/>
          <p:cNvSpPr>
            <a:spLocks noChangeArrowheads="1"/>
          </p:cNvSpPr>
          <p:nvPr/>
        </p:nvSpPr>
        <p:spPr bwMode="auto">
          <a:xfrm>
            <a:off x="7004050" y="5203825"/>
            <a:ext cx="723900" cy="423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7" tIns="44450" rIns="90487" bIns="44450">
            <a:spAutoFit/>
          </a:bodyPr>
          <a:lstStyle/>
          <a:p>
            <a:r>
              <a:rPr lang="en-US" sz="2200">
                <a:solidFill>
                  <a:srgbClr val="000000"/>
                </a:solidFill>
              </a:rPr>
              <a:t>Acid</a:t>
            </a:r>
          </a:p>
        </p:txBody>
      </p:sp>
      <p:sp>
        <p:nvSpPr>
          <p:cNvPr id="29710" name="Rectangle 14"/>
          <p:cNvSpPr>
            <a:spLocks noChangeArrowheads="1"/>
          </p:cNvSpPr>
          <p:nvPr/>
        </p:nvSpPr>
        <p:spPr bwMode="auto">
          <a:xfrm>
            <a:off x="7224713" y="4349750"/>
            <a:ext cx="342900" cy="700088"/>
          </a:xfrm>
          <a:prstGeom prst="rect">
            <a:avLst/>
          </a:prstGeom>
          <a:solidFill>
            <a:srgbClr val="FF0000"/>
          </a:solidFill>
          <a:ln w="12700">
            <a:solidFill>
              <a:srgbClr val="FF0000"/>
            </a:solidFill>
            <a:miter lim="800000"/>
            <a:headEnd/>
            <a:tailEnd/>
          </a:ln>
        </p:spPr>
        <p:txBody>
          <a:bodyPr wrap="none" anchor="ctr"/>
          <a:lstStyle/>
          <a:p>
            <a:endParaRPr lang="en-US"/>
          </a:p>
        </p:txBody>
      </p:sp>
      <p:sp>
        <p:nvSpPr>
          <p:cNvPr id="29711" name="Rectangle 15"/>
          <p:cNvSpPr>
            <a:spLocks noChangeArrowheads="1"/>
          </p:cNvSpPr>
          <p:nvPr/>
        </p:nvSpPr>
        <p:spPr bwMode="auto">
          <a:xfrm rot="-5400000">
            <a:off x="131763" y="3527425"/>
            <a:ext cx="1704975" cy="758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7" tIns="44450" rIns="90487" bIns="44450">
            <a:spAutoFit/>
          </a:bodyPr>
          <a:lstStyle/>
          <a:p>
            <a:pPr algn="ctr"/>
            <a:r>
              <a:rPr lang="en-US" sz="2200">
                <a:solidFill>
                  <a:srgbClr val="000000"/>
                </a:solidFill>
              </a:rPr>
              <a:t>Proportion</a:t>
            </a:r>
          </a:p>
          <a:p>
            <a:pPr algn="ctr"/>
            <a:r>
              <a:rPr lang="en-US" sz="2200">
                <a:solidFill>
                  <a:srgbClr val="000000"/>
                </a:solidFill>
              </a:rPr>
              <a:t>Germination</a:t>
            </a:r>
          </a:p>
        </p:txBody>
      </p:sp>
      <p:sp>
        <p:nvSpPr>
          <p:cNvPr id="29712" name="Rectangle 16"/>
          <p:cNvSpPr>
            <a:spLocks noChangeArrowheads="1"/>
          </p:cNvSpPr>
          <p:nvPr/>
        </p:nvSpPr>
        <p:spPr bwMode="auto">
          <a:xfrm>
            <a:off x="1935163" y="2797175"/>
            <a:ext cx="1768475" cy="3635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7" tIns="44450" rIns="90487" bIns="44450">
            <a:spAutoFit/>
          </a:bodyPr>
          <a:lstStyle/>
          <a:p>
            <a:pPr algn="ctr"/>
            <a:r>
              <a:rPr lang="en-US" sz="1800" i="1">
                <a:solidFill>
                  <a:srgbClr val="000000"/>
                </a:solidFill>
              </a:rPr>
              <a:t>Null Hypothesis</a:t>
            </a:r>
          </a:p>
        </p:txBody>
      </p:sp>
      <p:sp>
        <p:nvSpPr>
          <p:cNvPr id="29713" name="Rectangle 17"/>
          <p:cNvSpPr>
            <a:spLocks noChangeArrowheads="1"/>
          </p:cNvSpPr>
          <p:nvPr/>
        </p:nvSpPr>
        <p:spPr bwMode="auto">
          <a:xfrm>
            <a:off x="5935663" y="2492375"/>
            <a:ext cx="2454275" cy="3635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7" tIns="44450" rIns="90487" bIns="44450">
            <a:spAutoFit/>
          </a:bodyPr>
          <a:lstStyle/>
          <a:p>
            <a:pPr algn="ctr"/>
            <a:r>
              <a:rPr lang="en-US" sz="1800" i="1">
                <a:solidFill>
                  <a:srgbClr val="000000"/>
                </a:solidFill>
              </a:rPr>
              <a:t>Alternative Hypothesis</a:t>
            </a:r>
          </a:p>
        </p:txBody>
      </p:sp>
      <p:sp>
        <p:nvSpPr>
          <p:cNvPr id="29714" name="Line 18"/>
          <p:cNvSpPr>
            <a:spLocks noChangeShapeType="1"/>
          </p:cNvSpPr>
          <p:nvPr/>
        </p:nvSpPr>
        <p:spPr bwMode="auto">
          <a:xfrm>
            <a:off x="5905500" y="2446338"/>
            <a:ext cx="0" cy="2603500"/>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9715" name="Rectangle 19"/>
          <p:cNvSpPr>
            <a:spLocks noChangeArrowheads="1"/>
          </p:cNvSpPr>
          <p:nvPr/>
        </p:nvSpPr>
        <p:spPr bwMode="auto">
          <a:xfrm>
            <a:off x="306388" y="458788"/>
            <a:ext cx="7921625" cy="576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7" tIns="44450" rIns="90487" bIns="44450">
            <a:spAutoFit/>
          </a:bodyPr>
          <a:lstStyle/>
          <a:p>
            <a:pPr>
              <a:spcBef>
                <a:spcPct val="50000"/>
              </a:spcBef>
            </a:pPr>
            <a:r>
              <a:rPr lang="en-US" sz="3200" b="1" u="sng">
                <a:solidFill>
                  <a:srgbClr val="000000"/>
                </a:solidFill>
              </a:rPr>
              <a:t>Differences Between Distributions</a:t>
            </a:r>
          </a:p>
        </p:txBody>
      </p:sp>
      <p:sp>
        <p:nvSpPr>
          <p:cNvPr id="20" name="Slide Number Placeholder 19"/>
          <p:cNvSpPr>
            <a:spLocks noGrp="1"/>
          </p:cNvSpPr>
          <p:nvPr>
            <p:ph type="sldNum" sz="quarter" idx="12"/>
          </p:nvPr>
        </p:nvSpPr>
        <p:spPr/>
        <p:txBody>
          <a:bodyPr/>
          <a:lstStyle/>
          <a:p>
            <a:fld id="{843EF21A-1B80-421B-848F-331F463E80C7}" type="slidenum">
              <a:rPr lang="en-US" smtClean="0"/>
              <a:pPr/>
              <a:t>6</a:t>
            </a:fld>
            <a:endParaRPr lang="en-US"/>
          </a:p>
        </p:txBody>
      </p:sp>
    </p:spTree>
    <p:extLst>
      <p:ext uri="{BB962C8B-B14F-4D97-AF65-F5344CB8AC3E}">
        <p14:creationId xmlns:p14="http://schemas.microsoft.com/office/powerpoint/2010/main" xmlns="" val="3622246390"/>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ChangeArrowheads="1"/>
          </p:cNvSpPr>
          <p:nvPr/>
        </p:nvSpPr>
        <p:spPr bwMode="auto">
          <a:xfrm>
            <a:off x="458788" y="1828800"/>
            <a:ext cx="8074025" cy="2490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7" tIns="44450" rIns="90487" bIns="44450">
            <a:spAutoFit/>
          </a:bodyPr>
          <a:lstStyle/>
          <a:p>
            <a:pPr>
              <a:spcBef>
                <a:spcPct val="50000"/>
              </a:spcBef>
            </a:pPr>
            <a:r>
              <a:rPr lang="en-US" dirty="0">
                <a:solidFill>
                  <a:srgbClr val="000000"/>
                </a:solidFill>
              </a:rPr>
              <a:t>Correlations look for relationships between two variables which may not be functionally related.  The variables may be ordinal, interval, or ratio scale data.  Remember, correlation does not prove causation; thus there may not be a cause and effect relationship between the variables.</a:t>
            </a:r>
          </a:p>
          <a:p>
            <a:pPr>
              <a:spcBef>
                <a:spcPct val="50000"/>
              </a:spcBef>
            </a:pPr>
            <a:endParaRPr lang="en-US" sz="1000" dirty="0">
              <a:solidFill>
                <a:srgbClr val="000000"/>
              </a:solidFill>
            </a:endParaRPr>
          </a:p>
          <a:p>
            <a:pPr>
              <a:spcBef>
                <a:spcPct val="50000"/>
              </a:spcBef>
            </a:pPr>
            <a:r>
              <a:rPr lang="en-US" dirty="0">
                <a:solidFill>
                  <a:srgbClr val="000000"/>
                </a:solidFill>
              </a:rPr>
              <a:t>E.g. Do species of birds with longer wings also have longer necks?</a:t>
            </a:r>
          </a:p>
          <a:p>
            <a:pPr>
              <a:spcBef>
                <a:spcPct val="50000"/>
              </a:spcBef>
            </a:pPr>
            <a:endParaRPr lang="en-US" sz="1000" dirty="0">
              <a:solidFill>
                <a:srgbClr val="000000"/>
              </a:solidFill>
            </a:endParaRPr>
          </a:p>
          <a:p>
            <a:pPr>
              <a:spcBef>
                <a:spcPct val="50000"/>
              </a:spcBef>
            </a:pPr>
            <a:endParaRPr lang="en-US" dirty="0">
              <a:solidFill>
                <a:srgbClr val="000000"/>
              </a:solidFill>
            </a:endParaRPr>
          </a:p>
        </p:txBody>
      </p:sp>
      <p:sp>
        <p:nvSpPr>
          <p:cNvPr id="30723" name="Rectangle 3"/>
          <p:cNvSpPr>
            <a:spLocks noChangeArrowheads="1"/>
          </p:cNvSpPr>
          <p:nvPr/>
        </p:nvSpPr>
        <p:spPr bwMode="auto">
          <a:xfrm>
            <a:off x="458788" y="611188"/>
            <a:ext cx="7921625" cy="576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7" tIns="44450" rIns="90487" bIns="44450">
            <a:spAutoFit/>
          </a:bodyPr>
          <a:lstStyle/>
          <a:p>
            <a:pPr>
              <a:spcBef>
                <a:spcPct val="50000"/>
              </a:spcBef>
            </a:pPr>
            <a:r>
              <a:rPr lang="en-US" sz="3200" b="1" u="sng">
                <a:solidFill>
                  <a:srgbClr val="000000"/>
                </a:solidFill>
              </a:rPr>
              <a:t>Correlation</a:t>
            </a:r>
          </a:p>
        </p:txBody>
      </p:sp>
      <p:sp>
        <p:nvSpPr>
          <p:cNvPr id="4" name="Slide Number Placeholder 3"/>
          <p:cNvSpPr>
            <a:spLocks noGrp="1"/>
          </p:cNvSpPr>
          <p:nvPr>
            <p:ph type="sldNum" sz="quarter" idx="12"/>
          </p:nvPr>
        </p:nvSpPr>
        <p:spPr/>
        <p:txBody>
          <a:bodyPr/>
          <a:lstStyle/>
          <a:p>
            <a:fld id="{843EF21A-1B80-421B-848F-331F463E80C7}" type="slidenum">
              <a:rPr lang="en-US" smtClean="0"/>
              <a:pPr/>
              <a:t>7</a:t>
            </a:fld>
            <a:endParaRPr lang="en-US"/>
          </a:p>
        </p:txBody>
      </p:sp>
    </p:spTree>
    <p:extLst>
      <p:ext uri="{BB962C8B-B14F-4D97-AF65-F5344CB8AC3E}">
        <p14:creationId xmlns:p14="http://schemas.microsoft.com/office/powerpoint/2010/main" xmlns="" val="920312037"/>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4"/>
          <p:cNvSpPr>
            <a:spLocks noGrp="1" noChangeArrowheads="1"/>
          </p:cNvSpPr>
          <p:nvPr>
            <p:ph type="title"/>
          </p:nvPr>
        </p:nvSpPr>
        <p:spPr>
          <a:xfrm>
            <a:off x="685800" y="0"/>
            <a:ext cx="7772400" cy="990600"/>
          </a:xfrm>
        </p:spPr>
        <p:txBody>
          <a:bodyPr/>
          <a:lstStyle/>
          <a:p>
            <a:r>
              <a:rPr lang="en-US" sz="2400" smtClean="0">
                <a:solidFill>
                  <a:srgbClr val="000000"/>
                </a:solidFill>
              </a:rPr>
              <a:t>Question – is there a relationship between students aptitude for mathemathics and for biology?</a:t>
            </a:r>
          </a:p>
        </p:txBody>
      </p:sp>
      <p:graphicFrame>
        <p:nvGraphicFramePr>
          <p:cNvPr id="48324" name="Group 196"/>
          <p:cNvGraphicFramePr>
            <a:graphicFrameLocks noGrp="1"/>
          </p:cNvGraphicFramePr>
          <p:nvPr>
            <p:ph type="tbl" idx="1"/>
          </p:nvPr>
        </p:nvGraphicFramePr>
        <p:xfrm>
          <a:off x="685800" y="990600"/>
          <a:ext cx="7924800" cy="6035040"/>
        </p:xfrm>
        <a:graphic>
          <a:graphicData uri="http://schemas.openxmlformats.org/drawingml/2006/table">
            <a:tbl>
              <a:tblPr/>
              <a:tblGrid>
                <a:gridCol w="1584325"/>
                <a:gridCol w="1584325"/>
                <a:gridCol w="1587500"/>
                <a:gridCol w="1584325"/>
                <a:gridCol w="1584325"/>
              </a:tblGrid>
              <a:tr h="533400">
                <a:tc>
                  <a:txBody>
                    <a:bodyPr/>
                    <a:lstStyle/>
                    <a:p>
                      <a:pPr marL="0" marR="0" lvl="0" indent="0" algn="l" defTabSz="914400" rtl="0" eaLnBrk="0" fontAlgn="base" latinLnBrk="0" hangingPunct="0">
                        <a:lnSpc>
                          <a:spcPct val="100000"/>
                        </a:lnSpc>
                        <a:spcBef>
                          <a:spcPct val="20000"/>
                        </a:spcBef>
                        <a:spcAft>
                          <a:spcPct val="0"/>
                        </a:spcAft>
                        <a:buClrTx/>
                        <a:buSzPct val="100000"/>
                        <a:buFontTx/>
                        <a:buNone/>
                        <a:tabLst/>
                      </a:pPr>
                      <a:r>
                        <a:rPr kumimoji="0" lang="en-US" sz="2000" b="0" i="0" u="none" strike="noStrike" cap="none" normalizeH="0" baseline="0" smtClean="0">
                          <a:ln>
                            <a:noFill/>
                          </a:ln>
                          <a:solidFill>
                            <a:srgbClr val="000000"/>
                          </a:solidFill>
                          <a:effectLst/>
                          <a:latin typeface="Times" pitchFamily="18" charset="0"/>
                        </a:rPr>
                        <a:t>Student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Pct val="100000"/>
                        <a:buFontTx/>
                        <a:buNone/>
                        <a:tabLst/>
                      </a:pPr>
                      <a:r>
                        <a:rPr kumimoji="0" lang="en-US" sz="2000" b="0" i="0" u="none" strike="noStrike" cap="none" normalizeH="0" baseline="0" smtClean="0">
                          <a:ln>
                            <a:noFill/>
                          </a:ln>
                          <a:solidFill>
                            <a:srgbClr val="000000"/>
                          </a:solidFill>
                          <a:effectLst/>
                          <a:latin typeface="Times" pitchFamily="18" charset="0"/>
                        </a:rPr>
                        <a:t>Math score</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Pct val="100000"/>
                        <a:buFontTx/>
                        <a:buNone/>
                        <a:tabLst/>
                      </a:pPr>
                      <a:r>
                        <a:rPr kumimoji="0" lang="en-US" sz="2000" b="0" i="0" u="none" strike="noStrike" cap="none" normalizeH="0" baseline="0" smtClean="0">
                          <a:ln>
                            <a:noFill/>
                          </a:ln>
                          <a:solidFill>
                            <a:srgbClr val="000000"/>
                          </a:solidFill>
                          <a:effectLst/>
                          <a:latin typeface="Times" pitchFamily="18" charset="0"/>
                        </a:rPr>
                        <a:t>Math Rank</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Pct val="100000"/>
                        <a:buFontTx/>
                        <a:buNone/>
                        <a:tabLst/>
                      </a:pPr>
                      <a:r>
                        <a:rPr kumimoji="0" lang="en-US" sz="2000" b="0" i="0" u="none" strike="noStrike" cap="none" normalizeH="0" baseline="0" smtClean="0">
                          <a:ln>
                            <a:noFill/>
                          </a:ln>
                          <a:solidFill>
                            <a:srgbClr val="000000"/>
                          </a:solidFill>
                          <a:effectLst/>
                          <a:latin typeface="Times" pitchFamily="18" charset="0"/>
                        </a:rPr>
                        <a:t>Biol. score</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Pct val="100000"/>
                        <a:buFontTx/>
                        <a:buNone/>
                        <a:tabLst/>
                      </a:pPr>
                      <a:r>
                        <a:rPr kumimoji="0" lang="en-US" sz="2000" b="0" i="0" u="none" strike="noStrike" cap="none" normalizeH="0" baseline="0" smtClean="0">
                          <a:ln>
                            <a:noFill/>
                          </a:ln>
                          <a:solidFill>
                            <a:srgbClr val="000000"/>
                          </a:solidFill>
                          <a:effectLst/>
                          <a:latin typeface="Times" pitchFamily="18" charset="0"/>
                        </a:rPr>
                        <a:t>Biology rank</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3340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sz="2000" b="1" i="0" u="none" strike="noStrike" cap="none" normalizeH="0" baseline="0" smtClean="0">
                          <a:ln>
                            <a:noFill/>
                          </a:ln>
                          <a:solidFill>
                            <a:srgbClr val="000000"/>
                          </a:solidFill>
                          <a:effectLst/>
                          <a:latin typeface="Times" pitchFamily="18" charset="0"/>
                        </a:rPr>
                        <a:t>1</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sz="2000" b="1" i="0" u="none" strike="noStrike" cap="none" normalizeH="0" baseline="0" smtClean="0">
                          <a:ln>
                            <a:noFill/>
                          </a:ln>
                          <a:solidFill>
                            <a:srgbClr val="000000"/>
                          </a:solidFill>
                          <a:effectLst/>
                          <a:latin typeface="Times" pitchFamily="18" charset="0"/>
                        </a:rPr>
                        <a:t>57</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sz="2000" b="1" i="0" u="none" strike="noStrike" cap="none" normalizeH="0" baseline="0" smtClean="0">
                          <a:ln>
                            <a:noFill/>
                          </a:ln>
                          <a:solidFill>
                            <a:srgbClr val="000000"/>
                          </a:solidFill>
                          <a:effectLst/>
                          <a:latin typeface="Times" pitchFamily="18" charset="0"/>
                        </a:rPr>
                        <a:t>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sz="2000" b="1" i="0" u="none" strike="noStrike" cap="none" normalizeH="0" baseline="0" smtClean="0">
                          <a:ln>
                            <a:noFill/>
                          </a:ln>
                          <a:solidFill>
                            <a:srgbClr val="000000"/>
                          </a:solidFill>
                          <a:effectLst/>
                          <a:latin typeface="Times" pitchFamily="18" charset="0"/>
                        </a:rPr>
                        <a:t>83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sz="2000" b="1" i="0" u="none" strike="noStrike" cap="none" normalizeH="0" baseline="0" smtClean="0">
                          <a:ln>
                            <a:noFill/>
                          </a:ln>
                          <a:solidFill>
                            <a:srgbClr val="000000"/>
                          </a:solidFill>
                          <a:effectLst/>
                          <a:latin typeface="Times" pitchFamily="18" charset="0"/>
                        </a:rPr>
                        <a:t>7</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3340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sz="2000" b="1" i="0" u="none" strike="noStrike" cap="none" normalizeH="0" baseline="0" smtClean="0">
                          <a:ln>
                            <a:noFill/>
                          </a:ln>
                          <a:solidFill>
                            <a:srgbClr val="000000"/>
                          </a:solidFill>
                          <a:effectLst/>
                          <a:latin typeface="Times" pitchFamily="18" charset="0"/>
                        </a:rPr>
                        <a:t>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sz="2000" b="1" i="0" u="none" strike="noStrike" cap="none" normalizeH="0" baseline="0" smtClean="0">
                          <a:ln>
                            <a:noFill/>
                          </a:ln>
                          <a:solidFill>
                            <a:srgbClr val="000000"/>
                          </a:solidFill>
                          <a:effectLst/>
                          <a:latin typeface="Times" pitchFamily="18" charset="0"/>
                        </a:rPr>
                        <a:t>45</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sz="2000" b="1" i="0" u="none" strike="noStrike" cap="none" normalizeH="0" baseline="0" smtClean="0">
                          <a:ln>
                            <a:noFill/>
                          </a:ln>
                          <a:solidFill>
                            <a:srgbClr val="000000"/>
                          </a:solidFill>
                          <a:effectLst/>
                          <a:latin typeface="Times" pitchFamily="18" charset="0"/>
                        </a:rPr>
                        <a:t>1</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sz="2000" b="1" i="0" u="none" strike="noStrike" cap="none" normalizeH="0" baseline="0" smtClean="0">
                          <a:ln>
                            <a:noFill/>
                          </a:ln>
                          <a:solidFill>
                            <a:srgbClr val="000000"/>
                          </a:solidFill>
                          <a:effectLst/>
                          <a:latin typeface="Times" pitchFamily="18" charset="0"/>
                        </a:rPr>
                        <a:t>37</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sz="2000" b="1" i="0" u="none" strike="noStrike" cap="none" normalizeH="0" baseline="0" smtClean="0">
                          <a:ln>
                            <a:noFill/>
                          </a:ln>
                          <a:solidFill>
                            <a:srgbClr val="000000"/>
                          </a:solidFill>
                          <a:effectLst/>
                          <a:latin typeface="Times" pitchFamily="18" charset="0"/>
                        </a:rPr>
                        <a:t>1</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3340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sz="2000" b="1" i="0" u="none" strike="noStrike" cap="none" normalizeH="0" baseline="0" smtClean="0">
                          <a:ln>
                            <a:noFill/>
                          </a:ln>
                          <a:solidFill>
                            <a:srgbClr val="000000"/>
                          </a:solidFill>
                          <a:effectLst/>
                          <a:latin typeface="Times" pitchFamily="18" charset="0"/>
                        </a:rPr>
                        <a:t>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sz="2000" b="1" i="0" u="none" strike="noStrike" cap="none" normalizeH="0" baseline="0" smtClean="0">
                          <a:ln>
                            <a:noFill/>
                          </a:ln>
                          <a:solidFill>
                            <a:srgbClr val="000000"/>
                          </a:solidFill>
                          <a:effectLst/>
                          <a:latin typeface="Times" pitchFamily="18" charset="0"/>
                        </a:rPr>
                        <a:t>72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sz="2000" b="1" i="0" u="none" strike="noStrike" cap="none" normalizeH="0" baseline="0" smtClean="0">
                          <a:ln>
                            <a:noFill/>
                          </a:ln>
                          <a:solidFill>
                            <a:srgbClr val="000000"/>
                          </a:solidFill>
                          <a:effectLst/>
                          <a:latin typeface="Times" pitchFamily="18" charset="0"/>
                        </a:rPr>
                        <a:t>7</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sz="2000" b="1" i="0" u="none" strike="noStrike" cap="none" normalizeH="0" baseline="0" smtClean="0">
                          <a:ln>
                            <a:noFill/>
                          </a:ln>
                          <a:solidFill>
                            <a:srgbClr val="000000"/>
                          </a:solidFill>
                          <a:effectLst/>
                          <a:latin typeface="Times" pitchFamily="18" charset="0"/>
                        </a:rPr>
                        <a:t>41</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sz="2000" b="1" i="0" u="none" strike="noStrike" cap="none" normalizeH="0" baseline="0" smtClean="0">
                          <a:ln>
                            <a:noFill/>
                          </a:ln>
                          <a:solidFill>
                            <a:srgbClr val="000000"/>
                          </a:solidFill>
                          <a:effectLst/>
                          <a:latin typeface="Times" pitchFamily="18" charset="0"/>
                        </a:rPr>
                        <a:t>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3340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sz="2000" b="1" i="0" u="none" strike="noStrike" cap="none" normalizeH="0" baseline="0" smtClean="0">
                          <a:ln>
                            <a:noFill/>
                          </a:ln>
                          <a:solidFill>
                            <a:srgbClr val="000000"/>
                          </a:solidFill>
                          <a:effectLst/>
                          <a:latin typeface="Times" pitchFamily="18" charset="0"/>
                        </a:rPr>
                        <a:t>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sz="2000" b="1" i="0" u="none" strike="noStrike" cap="none" normalizeH="0" baseline="0" smtClean="0">
                          <a:ln>
                            <a:noFill/>
                          </a:ln>
                          <a:solidFill>
                            <a:srgbClr val="000000"/>
                          </a:solidFill>
                          <a:effectLst/>
                          <a:latin typeface="Times" pitchFamily="18" charset="0"/>
                        </a:rPr>
                        <a:t>78</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sz="2000" b="1" i="0" u="none" strike="noStrike" cap="none" normalizeH="0" baseline="0" smtClean="0">
                          <a:ln>
                            <a:noFill/>
                          </a:ln>
                          <a:solidFill>
                            <a:srgbClr val="000000"/>
                          </a:solidFill>
                          <a:effectLst/>
                          <a:latin typeface="Times" pitchFamily="18" charset="0"/>
                        </a:rPr>
                        <a:t>8</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sz="2000" b="1" i="0" u="none" strike="noStrike" cap="none" normalizeH="0" baseline="0" smtClean="0">
                          <a:ln>
                            <a:noFill/>
                          </a:ln>
                          <a:solidFill>
                            <a:srgbClr val="000000"/>
                          </a:solidFill>
                          <a:effectLst/>
                          <a:latin typeface="Times" pitchFamily="18" charset="0"/>
                        </a:rPr>
                        <a:t>84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sz="2000" b="1" i="0" u="none" strike="noStrike" cap="none" normalizeH="0" baseline="0" smtClean="0">
                          <a:ln>
                            <a:noFill/>
                          </a:ln>
                          <a:solidFill>
                            <a:srgbClr val="000000"/>
                          </a:solidFill>
                          <a:effectLst/>
                          <a:latin typeface="Times" pitchFamily="18" charset="0"/>
                        </a:rPr>
                        <a:t>8</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3340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sz="2000" b="1" i="0" u="none" strike="noStrike" cap="none" normalizeH="0" baseline="0" smtClean="0">
                          <a:ln>
                            <a:noFill/>
                          </a:ln>
                          <a:solidFill>
                            <a:srgbClr val="000000"/>
                          </a:solidFill>
                          <a:effectLst/>
                          <a:latin typeface="Times" pitchFamily="18" charset="0"/>
                        </a:rPr>
                        <a:t>5</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sz="2000" b="1" i="0" u="none" strike="noStrike" cap="none" normalizeH="0" baseline="0" smtClean="0">
                          <a:ln>
                            <a:noFill/>
                          </a:ln>
                          <a:solidFill>
                            <a:srgbClr val="000000"/>
                          </a:solidFill>
                          <a:effectLst/>
                          <a:latin typeface="Times" pitchFamily="18" charset="0"/>
                        </a:rPr>
                        <a:t>53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sz="2000" b="1" i="0" u="none" strike="noStrike" cap="none" normalizeH="0" baseline="0" smtClean="0">
                          <a:ln>
                            <a:noFill/>
                          </a:ln>
                          <a:solidFill>
                            <a:srgbClr val="000000"/>
                          </a:solidFill>
                          <a:effectLst/>
                          <a:latin typeface="Times" pitchFamily="18" charset="0"/>
                        </a:rPr>
                        <a:t>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sz="2000" b="1" i="0" u="none" strike="noStrike" cap="none" normalizeH="0" baseline="0" smtClean="0">
                          <a:ln>
                            <a:noFill/>
                          </a:ln>
                          <a:solidFill>
                            <a:srgbClr val="000000"/>
                          </a:solidFill>
                          <a:effectLst/>
                          <a:latin typeface="Times" pitchFamily="18" charset="0"/>
                        </a:rPr>
                        <a:t>56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sz="2000" b="1" i="0" u="none" strike="noStrike" cap="none" normalizeH="0" baseline="0" smtClean="0">
                          <a:ln>
                            <a:noFill/>
                          </a:ln>
                          <a:solidFill>
                            <a:srgbClr val="000000"/>
                          </a:solidFill>
                          <a:effectLst/>
                          <a:latin typeface="Times" pitchFamily="18" charset="0"/>
                        </a:rPr>
                        <a:t>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3340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sz="2000" b="1" i="0" u="none" strike="noStrike" cap="none" normalizeH="0" baseline="0" smtClean="0">
                          <a:ln>
                            <a:noFill/>
                          </a:ln>
                          <a:solidFill>
                            <a:srgbClr val="000000"/>
                          </a:solidFill>
                          <a:effectLst/>
                          <a:latin typeface="Times" pitchFamily="18" charset="0"/>
                        </a:rPr>
                        <a:t>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sz="2000" b="1" i="0" u="none" strike="noStrike" cap="none" normalizeH="0" baseline="0" smtClean="0">
                          <a:ln>
                            <a:noFill/>
                          </a:ln>
                          <a:solidFill>
                            <a:srgbClr val="000000"/>
                          </a:solidFill>
                          <a:effectLst/>
                          <a:latin typeface="Times" pitchFamily="18" charset="0"/>
                        </a:rPr>
                        <a:t>63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sz="2000" b="1" i="0" u="none" strike="noStrike" cap="none" normalizeH="0" baseline="0" smtClean="0">
                          <a:ln>
                            <a:noFill/>
                          </a:ln>
                          <a:solidFill>
                            <a:srgbClr val="000000"/>
                          </a:solidFill>
                          <a:effectLst/>
                          <a:latin typeface="Times" pitchFamily="18" charset="0"/>
                        </a:rPr>
                        <a:t>5</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sz="2000" b="1" i="0" u="none" strike="noStrike" cap="none" normalizeH="0" baseline="0" smtClean="0">
                          <a:ln>
                            <a:noFill/>
                          </a:ln>
                          <a:solidFill>
                            <a:srgbClr val="000000"/>
                          </a:solidFill>
                          <a:effectLst/>
                          <a:latin typeface="Times" pitchFamily="18" charset="0"/>
                        </a:rPr>
                        <a:t>85</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sz="2000" b="1" i="0" u="none" strike="noStrike" cap="none" normalizeH="0" baseline="0" smtClean="0">
                          <a:ln>
                            <a:noFill/>
                          </a:ln>
                          <a:solidFill>
                            <a:srgbClr val="000000"/>
                          </a:solidFill>
                          <a:effectLst/>
                          <a:latin typeface="Times" pitchFamily="18" charset="0"/>
                        </a:rPr>
                        <a:t>9</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3340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sz="2000" b="1" i="0" u="none" strike="noStrike" cap="none" normalizeH="0" baseline="0" smtClean="0">
                          <a:ln>
                            <a:noFill/>
                          </a:ln>
                          <a:solidFill>
                            <a:srgbClr val="000000"/>
                          </a:solidFill>
                          <a:effectLst/>
                          <a:latin typeface="Times" pitchFamily="18" charset="0"/>
                        </a:rPr>
                        <a:t>7</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sz="2000" b="1" i="0" u="none" strike="noStrike" cap="none" normalizeH="0" baseline="0" smtClean="0">
                          <a:ln>
                            <a:noFill/>
                          </a:ln>
                          <a:solidFill>
                            <a:srgbClr val="000000"/>
                          </a:solidFill>
                          <a:effectLst/>
                          <a:latin typeface="Times" pitchFamily="18" charset="0"/>
                        </a:rPr>
                        <a:t>86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sz="2000" b="1" i="0" u="none" strike="noStrike" cap="none" normalizeH="0" baseline="0" smtClean="0">
                          <a:ln>
                            <a:noFill/>
                          </a:ln>
                          <a:solidFill>
                            <a:srgbClr val="000000"/>
                          </a:solidFill>
                          <a:effectLst/>
                          <a:latin typeface="Times" pitchFamily="18" charset="0"/>
                        </a:rPr>
                        <a:t>9</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sz="2000" b="1" i="0" u="none" strike="noStrike" cap="none" normalizeH="0" baseline="0" smtClean="0">
                          <a:ln>
                            <a:noFill/>
                          </a:ln>
                          <a:solidFill>
                            <a:srgbClr val="000000"/>
                          </a:solidFill>
                          <a:effectLst/>
                          <a:latin typeface="Times" pitchFamily="18" charset="0"/>
                        </a:rPr>
                        <a:t>77</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sz="2000" b="1" i="0" u="none" strike="noStrike" cap="none" normalizeH="0" baseline="0" smtClean="0">
                          <a:ln>
                            <a:noFill/>
                          </a:ln>
                          <a:solidFill>
                            <a:srgbClr val="000000"/>
                          </a:solidFill>
                          <a:effectLst/>
                          <a:latin typeface="Times" pitchFamily="18" charset="0"/>
                        </a:rPr>
                        <a:t>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3340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sz="2000" b="1" i="0" u="none" strike="noStrike" cap="none" normalizeH="0" baseline="0" smtClean="0">
                          <a:ln>
                            <a:noFill/>
                          </a:ln>
                          <a:solidFill>
                            <a:srgbClr val="000000"/>
                          </a:solidFill>
                          <a:effectLst/>
                          <a:latin typeface="Times" pitchFamily="18" charset="0"/>
                        </a:rPr>
                        <a:t>8</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sz="2000" b="1" i="0" u="none" strike="noStrike" cap="none" normalizeH="0" baseline="0" smtClean="0">
                          <a:ln>
                            <a:noFill/>
                          </a:ln>
                          <a:solidFill>
                            <a:srgbClr val="000000"/>
                          </a:solidFill>
                          <a:effectLst/>
                          <a:latin typeface="Times" pitchFamily="18" charset="0"/>
                        </a:rPr>
                        <a:t>98</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sz="2000" b="1" i="0" u="none" strike="noStrike" cap="none" normalizeH="0" baseline="0" smtClean="0">
                          <a:ln>
                            <a:noFill/>
                          </a:ln>
                          <a:solidFill>
                            <a:srgbClr val="000000"/>
                          </a:solidFill>
                          <a:effectLst/>
                          <a:latin typeface="Times" pitchFamily="18" charset="0"/>
                        </a:rPr>
                        <a:t>10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sz="2000" b="1" i="0" u="none" strike="noStrike" cap="none" normalizeH="0" baseline="0" smtClean="0">
                          <a:ln>
                            <a:noFill/>
                          </a:ln>
                          <a:solidFill>
                            <a:srgbClr val="000000"/>
                          </a:solidFill>
                          <a:effectLst/>
                          <a:latin typeface="Times" pitchFamily="18" charset="0"/>
                        </a:rPr>
                        <a:t>87</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sz="2000" b="1" i="0" u="none" strike="noStrike" cap="none" normalizeH="0" baseline="0" smtClean="0">
                          <a:ln>
                            <a:noFill/>
                          </a:ln>
                          <a:solidFill>
                            <a:srgbClr val="000000"/>
                          </a:solidFill>
                          <a:effectLst/>
                          <a:latin typeface="Times" pitchFamily="18" charset="0"/>
                        </a:rPr>
                        <a:t>10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3340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sz="2000" b="1" i="0" u="none" strike="noStrike" cap="none" normalizeH="0" baseline="0" smtClean="0">
                          <a:ln>
                            <a:noFill/>
                          </a:ln>
                          <a:solidFill>
                            <a:srgbClr val="000000"/>
                          </a:solidFill>
                          <a:effectLst/>
                          <a:latin typeface="Times" pitchFamily="18" charset="0"/>
                        </a:rPr>
                        <a:t>9</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sz="2000" b="1" i="0" u="none" strike="noStrike" cap="none" normalizeH="0" baseline="0" smtClean="0">
                          <a:ln>
                            <a:noFill/>
                          </a:ln>
                          <a:solidFill>
                            <a:srgbClr val="000000"/>
                          </a:solidFill>
                          <a:effectLst/>
                          <a:latin typeface="Times" pitchFamily="18" charset="0"/>
                        </a:rPr>
                        <a:t>59</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sz="2000" b="1" i="0" u="none" strike="noStrike" cap="none" normalizeH="0" baseline="0" smtClean="0">
                          <a:ln>
                            <a:noFill/>
                          </a:ln>
                          <a:solidFill>
                            <a:srgbClr val="000000"/>
                          </a:solidFill>
                          <a:effectLst/>
                          <a:latin typeface="Times" pitchFamily="18" charset="0"/>
                        </a:rPr>
                        <a:t>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sz="2000" b="1" i="0" u="none" strike="noStrike" cap="none" normalizeH="0" baseline="0" smtClean="0">
                          <a:ln>
                            <a:noFill/>
                          </a:ln>
                          <a:solidFill>
                            <a:srgbClr val="000000"/>
                          </a:solidFill>
                          <a:effectLst/>
                          <a:latin typeface="Times" pitchFamily="18" charset="0"/>
                        </a:rPr>
                        <a:t>70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sz="2000" b="1" i="0" u="none" strike="noStrike" cap="none" normalizeH="0" baseline="0" smtClean="0">
                          <a:ln>
                            <a:noFill/>
                          </a:ln>
                          <a:solidFill>
                            <a:srgbClr val="000000"/>
                          </a:solidFill>
                          <a:effectLst/>
                          <a:latin typeface="Times" pitchFamily="18" charset="0"/>
                        </a:rPr>
                        <a:t>5</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3340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sz="2000" b="1" i="0" u="none" strike="noStrike" cap="none" normalizeH="0" baseline="0" smtClean="0">
                          <a:ln>
                            <a:noFill/>
                          </a:ln>
                          <a:solidFill>
                            <a:srgbClr val="000000"/>
                          </a:solidFill>
                          <a:effectLst/>
                          <a:latin typeface="Times" pitchFamily="18" charset="0"/>
                        </a:rPr>
                        <a:t>10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sz="2000" b="1" i="0" u="none" strike="noStrike" cap="none" normalizeH="0" baseline="0" smtClean="0">
                          <a:ln>
                            <a:noFill/>
                          </a:ln>
                          <a:solidFill>
                            <a:srgbClr val="000000"/>
                          </a:solidFill>
                          <a:effectLst/>
                          <a:latin typeface="Times" pitchFamily="18" charset="0"/>
                        </a:rPr>
                        <a:t>71</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sz="2000" b="1" i="0" u="none" strike="noStrike" cap="none" normalizeH="0" baseline="0" smtClean="0">
                          <a:ln>
                            <a:noFill/>
                          </a:ln>
                          <a:solidFill>
                            <a:srgbClr val="000000"/>
                          </a:solidFill>
                          <a:effectLst/>
                          <a:latin typeface="Times" pitchFamily="18" charset="0"/>
                        </a:rPr>
                        <a:t>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sz="2000" b="1" i="0" u="none" strike="noStrike" cap="none" normalizeH="0" baseline="0" smtClean="0">
                          <a:ln>
                            <a:noFill/>
                          </a:ln>
                          <a:solidFill>
                            <a:srgbClr val="000000"/>
                          </a:solidFill>
                          <a:effectLst/>
                          <a:latin typeface="Times" pitchFamily="18" charset="0"/>
                        </a:rPr>
                        <a:t>59</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sz="2000" b="1" i="0" u="none" strike="noStrike" cap="none" normalizeH="0" baseline="0" smtClean="0">
                          <a:ln>
                            <a:noFill/>
                          </a:ln>
                          <a:solidFill>
                            <a:srgbClr val="000000"/>
                          </a:solidFill>
                          <a:effectLst/>
                          <a:latin typeface="Times" pitchFamily="18" charset="0"/>
                        </a:rPr>
                        <a:t>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xmlns="" val="21509820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4" descr="spearmanstable"/>
          <p:cNvPicPr>
            <a:picLocks noChangeAspect="1" noChangeArrowheads="1"/>
          </p:cNvPicPr>
          <p:nvPr/>
        </p:nvPicPr>
        <p:blipFill>
          <a:blip r:embed="rId3">
            <a:lum bright="8000" contrast="2000"/>
            <a:extLst>
              <a:ext uri="{28A0092B-C50C-407E-A947-70E740481C1C}">
                <a14:useLocalDpi xmlns:a14="http://schemas.microsoft.com/office/drawing/2010/main" xmlns="" val="0"/>
              </a:ext>
            </a:extLst>
          </a:blip>
          <a:srcRect/>
          <a:stretch>
            <a:fillRect/>
          </a:stretch>
        </p:blipFill>
        <p:spPr bwMode="auto">
          <a:xfrm>
            <a:off x="533400" y="0"/>
            <a:ext cx="8001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Slide Number Placeholder 2"/>
          <p:cNvSpPr>
            <a:spLocks noGrp="1"/>
          </p:cNvSpPr>
          <p:nvPr>
            <p:ph type="sldNum" sz="quarter" idx="12"/>
          </p:nvPr>
        </p:nvSpPr>
        <p:spPr/>
        <p:txBody>
          <a:bodyPr/>
          <a:lstStyle/>
          <a:p>
            <a:fld id="{843EF21A-1B80-421B-848F-331F463E80C7}" type="slidenum">
              <a:rPr lang="en-US" smtClean="0"/>
              <a:pPr/>
              <a:t>9</a:t>
            </a:fld>
            <a:endParaRPr lang="en-US"/>
          </a:p>
        </p:txBody>
      </p:sp>
    </p:spTree>
    <p:extLst>
      <p:ext uri="{BB962C8B-B14F-4D97-AF65-F5344CB8AC3E}">
        <p14:creationId xmlns:p14="http://schemas.microsoft.com/office/powerpoint/2010/main" xmlns="" val="41524827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man\Desktop\lecture 24\7.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76200"/>
            <a:ext cx="9144000" cy="6781799"/>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843EF21A-1B80-421B-848F-331F463E80C7}" type="slidenum">
              <a:rPr lang="en-US" smtClean="0"/>
              <a:pPr/>
              <a:t>10</a:t>
            </a:fld>
            <a:endParaRPr lang="en-US"/>
          </a:p>
        </p:txBody>
      </p:sp>
    </p:spTree>
    <p:extLst>
      <p:ext uri="{BB962C8B-B14F-4D97-AF65-F5344CB8AC3E}">
        <p14:creationId xmlns:p14="http://schemas.microsoft.com/office/powerpoint/2010/main" xmlns="" val="40642508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r>
              <a:rPr lang="en-US" dirty="0"/>
              <a:t>a.  </a:t>
            </a:r>
            <a:r>
              <a:rPr lang="en-US" b="1" dirty="0"/>
              <a:t>Pearson Correlation</a:t>
            </a:r>
            <a:r>
              <a:rPr lang="en-US" dirty="0"/>
              <a:t> - These numbers measure the strength and direction of the linear relationship between the two variables.  The correlation coefficient can range from -1 to +1, with -1 indicating a perfect negative correlation, +1 indicating a perfect positive correlation, and 0 indicating no correlation at all.  (A variable correlated with itself will always have a correlation coefficient of 1.)  You can think of the correlation coefficient as telling you the extent to which you can guess the value of one variable given a value of the other variable.  </a:t>
            </a:r>
            <a:r>
              <a:rPr lang="en-US" dirty="0" smtClean="0"/>
              <a:t>The </a:t>
            </a:r>
            <a:r>
              <a:rPr lang="en-US" dirty="0"/>
              <a:t>.597 is the numerical description of how tightly around the imaginary line the points lie. If the correlation was higher, the points would tend to be closer to the line; if it was smaller, they would tend to be further away from the line.  Also note that, by definition, any variable correlated with itself has a correlation of 1.</a:t>
            </a:r>
          </a:p>
          <a:p>
            <a:endParaRPr lang="en-US" dirty="0"/>
          </a:p>
        </p:txBody>
      </p:sp>
      <p:sp>
        <p:nvSpPr>
          <p:cNvPr id="4" name="Slide Number Placeholder 3"/>
          <p:cNvSpPr>
            <a:spLocks noGrp="1"/>
          </p:cNvSpPr>
          <p:nvPr>
            <p:ph type="sldNum" sz="quarter" idx="12"/>
          </p:nvPr>
        </p:nvSpPr>
        <p:spPr/>
        <p:txBody>
          <a:bodyPr/>
          <a:lstStyle/>
          <a:p>
            <a:fld id="{843EF21A-1B80-421B-848F-331F463E80C7}" type="slidenum">
              <a:rPr lang="en-US" smtClean="0"/>
              <a:pPr/>
              <a:t>11</a:t>
            </a:fld>
            <a:endParaRPr lang="en-US"/>
          </a:p>
        </p:txBody>
      </p:sp>
    </p:spTree>
    <p:extLst>
      <p:ext uri="{BB962C8B-B14F-4D97-AF65-F5344CB8AC3E}">
        <p14:creationId xmlns:p14="http://schemas.microsoft.com/office/powerpoint/2010/main" xmlns="" val="13550533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92500" lnSpcReduction="10000"/>
          </a:bodyPr>
          <a:lstStyle/>
          <a:p>
            <a:r>
              <a:rPr lang="en-US" dirty="0"/>
              <a:t>b.  </a:t>
            </a:r>
            <a:r>
              <a:rPr lang="en-US" b="1" dirty="0"/>
              <a:t>Sig. (2-tailed)</a:t>
            </a:r>
            <a:r>
              <a:rPr lang="en-US" dirty="0"/>
              <a:t> - This is the p-value associated with the correlation.  The footnote under the correlation table explains what the single and double asterisks signify.</a:t>
            </a:r>
          </a:p>
          <a:p>
            <a:r>
              <a:rPr lang="en-US" dirty="0"/>
              <a:t>c.  </a:t>
            </a:r>
            <a:r>
              <a:rPr lang="en-US" b="1" dirty="0"/>
              <a:t>N</a:t>
            </a:r>
            <a:r>
              <a:rPr lang="en-US" dirty="0"/>
              <a:t> - This is number of cases that was used in the correlation.  Because we have no missing data in this data set, all correlations were based on all 200 cases in the data set.  However, if some variables had missing values, the N's would be different for the different correlations.</a:t>
            </a:r>
          </a:p>
          <a:p>
            <a:endParaRPr lang="en-US" dirty="0"/>
          </a:p>
        </p:txBody>
      </p:sp>
      <p:sp>
        <p:nvSpPr>
          <p:cNvPr id="4" name="Slide Number Placeholder 3"/>
          <p:cNvSpPr>
            <a:spLocks noGrp="1"/>
          </p:cNvSpPr>
          <p:nvPr>
            <p:ph type="sldNum" sz="quarter" idx="12"/>
          </p:nvPr>
        </p:nvSpPr>
        <p:spPr/>
        <p:txBody>
          <a:bodyPr/>
          <a:lstStyle/>
          <a:p>
            <a:fld id="{843EF21A-1B80-421B-848F-331F463E80C7}" type="slidenum">
              <a:rPr lang="en-US" smtClean="0"/>
              <a:pPr/>
              <a:t>12</a:t>
            </a:fld>
            <a:endParaRPr lang="en-US"/>
          </a:p>
        </p:txBody>
      </p:sp>
    </p:spTree>
    <p:extLst>
      <p:ext uri="{BB962C8B-B14F-4D97-AF65-F5344CB8AC3E}">
        <p14:creationId xmlns:p14="http://schemas.microsoft.com/office/powerpoint/2010/main" xmlns="" val="40655585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ChangeArrowheads="1"/>
          </p:cNvSpPr>
          <p:nvPr/>
        </p:nvSpPr>
        <p:spPr bwMode="auto">
          <a:xfrm>
            <a:off x="458788" y="1828800"/>
            <a:ext cx="8074025" cy="15209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7" tIns="44450" rIns="90487" bIns="44450">
            <a:spAutoFit/>
          </a:bodyPr>
          <a:lstStyle/>
          <a:p>
            <a:pPr>
              <a:spcBef>
                <a:spcPct val="50000"/>
              </a:spcBef>
            </a:pPr>
            <a:r>
              <a:rPr lang="en-US" dirty="0">
                <a:solidFill>
                  <a:srgbClr val="000000"/>
                </a:solidFill>
              </a:rPr>
              <a:t>Regressions look for functional relationships between two continuous variables.  A regression assumes that a change in X causes a change in Y.</a:t>
            </a:r>
          </a:p>
          <a:p>
            <a:pPr>
              <a:spcBef>
                <a:spcPct val="50000"/>
              </a:spcBef>
            </a:pPr>
            <a:endParaRPr lang="en-US" sz="1000" dirty="0">
              <a:solidFill>
                <a:srgbClr val="000000"/>
              </a:solidFill>
            </a:endParaRPr>
          </a:p>
          <a:p>
            <a:pPr>
              <a:spcBef>
                <a:spcPct val="50000"/>
              </a:spcBef>
            </a:pPr>
            <a:r>
              <a:rPr lang="en-US" dirty="0">
                <a:solidFill>
                  <a:srgbClr val="000000"/>
                </a:solidFill>
              </a:rPr>
              <a:t>E.g. Does an increase in light intensity cause an increase in plant growth?</a:t>
            </a:r>
          </a:p>
          <a:p>
            <a:pPr>
              <a:spcBef>
                <a:spcPct val="50000"/>
              </a:spcBef>
            </a:pPr>
            <a:endParaRPr lang="en-US" sz="1000" dirty="0">
              <a:solidFill>
                <a:srgbClr val="000000"/>
              </a:solidFill>
            </a:endParaRPr>
          </a:p>
        </p:txBody>
      </p:sp>
      <p:sp>
        <p:nvSpPr>
          <p:cNvPr id="33795" name="Rectangle 3"/>
          <p:cNvSpPr>
            <a:spLocks noChangeArrowheads="1"/>
          </p:cNvSpPr>
          <p:nvPr/>
        </p:nvSpPr>
        <p:spPr bwMode="auto">
          <a:xfrm>
            <a:off x="382588" y="611188"/>
            <a:ext cx="7921625" cy="576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7" tIns="44450" rIns="90487" bIns="44450">
            <a:spAutoFit/>
          </a:bodyPr>
          <a:lstStyle/>
          <a:p>
            <a:pPr>
              <a:spcBef>
                <a:spcPct val="50000"/>
              </a:spcBef>
            </a:pPr>
            <a:r>
              <a:rPr lang="en-US" sz="3200" b="1" u="sng">
                <a:solidFill>
                  <a:srgbClr val="000000"/>
                </a:solidFill>
              </a:rPr>
              <a:t>Regression</a:t>
            </a:r>
          </a:p>
        </p:txBody>
      </p:sp>
      <p:sp>
        <p:nvSpPr>
          <p:cNvPr id="4" name="Slide Number Placeholder 3"/>
          <p:cNvSpPr>
            <a:spLocks noGrp="1"/>
          </p:cNvSpPr>
          <p:nvPr>
            <p:ph type="sldNum" sz="quarter" idx="12"/>
          </p:nvPr>
        </p:nvSpPr>
        <p:spPr/>
        <p:txBody>
          <a:bodyPr/>
          <a:lstStyle/>
          <a:p>
            <a:fld id="{843EF21A-1B80-421B-848F-331F463E80C7}" type="slidenum">
              <a:rPr lang="en-US" smtClean="0"/>
              <a:pPr/>
              <a:t>13</a:t>
            </a:fld>
            <a:endParaRPr lang="en-US"/>
          </a:p>
        </p:txBody>
      </p:sp>
    </p:spTree>
    <p:extLst>
      <p:ext uri="{BB962C8B-B14F-4D97-AF65-F5344CB8AC3E}">
        <p14:creationId xmlns:p14="http://schemas.microsoft.com/office/powerpoint/2010/main" xmlns="" val="3670798377"/>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ChangeArrowheads="1"/>
          </p:cNvSpPr>
          <p:nvPr/>
        </p:nvSpPr>
        <p:spPr bwMode="auto">
          <a:xfrm>
            <a:off x="382588" y="611188"/>
            <a:ext cx="7921625" cy="582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7" tIns="44450" rIns="90487" bIns="44450">
            <a:spAutoFit/>
          </a:bodyPr>
          <a:lstStyle/>
          <a:p>
            <a:pPr>
              <a:spcBef>
                <a:spcPct val="50000"/>
              </a:spcBef>
            </a:pPr>
            <a:r>
              <a:rPr lang="en-US" sz="3200" b="1" u="sng" dirty="0" smtClean="0">
                <a:solidFill>
                  <a:srgbClr val="000000"/>
                </a:solidFill>
              </a:rPr>
              <a:t>Regression</a:t>
            </a:r>
            <a:endParaRPr lang="en-US" sz="3200" b="1" u="sng" dirty="0">
              <a:solidFill>
                <a:srgbClr val="000000"/>
              </a:solidFill>
            </a:endParaRPr>
          </a:p>
        </p:txBody>
      </p:sp>
      <p:sp>
        <p:nvSpPr>
          <p:cNvPr id="34819" name="Rectangle 3"/>
          <p:cNvSpPr>
            <a:spLocks noChangeArrowheads="1"/>
          </p:cNvSpPr>
          <p:nvPr/>
        </p:nvSpPr>
        <p:spPr bwMode="auto">
          <a:xfrm>
            <a:off x="382588" y="1525588"/>
            <a:ext cx="7997825" cy="454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7" tIns="44450" rIns="90487" bIns="44450">
            <a:spAutoFit/>
          </a:bodyPr>
          <a:lstStyle/>
          <a:p>
            <a:pPr>
              <a:spcBef>
                <a:spcPct val="50000"/>
              </a:spcBef>
            </a:pPr>
            <a:r>
              <a:rPr lang="en-US">
                <a:solidFill>
                  <a:srgbClr val="000000"/>
                </a:solidFill>
              </a:rPr>
              <a:t>Looks for relationships between two continuous variables</a:t>
            </a:r>
          </a:p>
        </p:txBody>
      </p:sp>
      <p:sp>
        <p:nvSpPr>
          <p:cNvPr id="34820" name="Rectangle 4"/>
          <p:cNvSpPr>
            <a:spLocks noChangeArrowheads="1"/>
          </p:cNvSpPr>
          <p:nvPr/>
        </p:nvSpPr>
        <p:spPr bwMode="auto">
          <a:xfrm>
            <a:off x="1363663" y="2347913"/>
            <a:ext cx="2301875" cy="454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7" tIns="44450" rIns="90487" bIns="44450">
            <a:spAutoFit/>
          </a:bodyPr>
          <a:lstStyle/>
          <a:p>
            <a:pPr algn="ctr"/>
            <a:r>
              <a:rPr lang="en-US" i="1">
                <a:solidFill>
                  <a:srgbClr val="000000"/>
                </a:solidFill>
              </a:rPr>
              <a:t>Null Hypothesis</a:t>
            </a:r>
          </a:p>
        </p:txBody>
      </p:sp>
      <p:sp>
        <p:nvSpPr>
          <p:cNvPr id="34821" name="Rectangle 5"/>
          <p:cNvSpPr>
            <a:spLocks noChangeArrowheads="1"/>
          </p:cNvSpPr>
          <p:nvPr/>
        </p:nvSpPr>
        <p:spPr bwMode="auto">
          <a:xfrm>
            <a:off x="5707063" y="2271713"/>
            <a:ext cx="3216275" cy="454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7" tIns="44450" rIns="90487" bIns="44450">
            <a:spAutoFit/>
          </a:bodyPr>
          <a:lstStyle/>
          <a:p>
            <a:pPr algn="ctr"/>
            <a:r>
              <a:rPr lang="en-US" i="1">
                <a:solidFill>
                  <a:srgbClr val="000000"/>
                </a:solidFill>
              </a:rPr>
              <a:t>Alternative Hypothesis</a:t>
            </a:r>
          </a:p>
        </p:txBody>
      </p:sp>
      <p:sp>
        <p:nvSpPr>
          <p:cNvPr id="34822" name="Line 6"/>
          <p:cNvSpPr>
            <a:spLocks noChangeShapeType="1"/>
          </p:cNvSpPr>
          <p:nvPr/>
        </p:nvSpPr>
        <p:spPr bwMode="auto">
          <a:xfrm>
            <a:off x="701675" y="2603500"/>
            <a:ext cx="0" cy="338455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4823" name="Line 7"/>
          <p:cNvSpPr>
            <a:spLocks noChangeShapeType="1"/>
          </p:cNvSpPr>
          <p:nvPr/>
        </p:nvSpPr>
        <p:spPr bwMode="auto">
          <a:xfrm flipH="1">
            <a:off x="688975" y="6005513"/>
            <a:ext cx="3409950"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4824" name="Rectangle 8"/>
          <p:cNvSpPr>
            <a:spLocks noChangeArrowheads="1"/>
          </p:cNvSpPr>
          <p:nvPr/>
        </p:nvSpPr>
        <p:spPr bwMode="auto">
          <a:xfrm>
            <a:off x="2239963" y="6173788"/>
            <a:ext cx="384175" cy="454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7" tIns="44450" rIns="90487" bIns="44450">
            <a:spAutoFit/>
          </a:bodyPr>
          <a:lstStyle/>
          <a:p>
            <a:r>
              <a:rPr lang="en-US">
                <a:solidFill>
                  <a:srgbClr val="000000"/>
                </a:solidFill>
              </a:rPr>
              <a:t>X</a:t>
            </a:r>
          </a:p>
        </p:txBody>
      </p:sp>
      <p:sp>
        <p:nvSpPr>
          <p:cNvPr id="34825" name="Rectangle 9"/>
          <p:cNvSpPr>
            <a:spLocks noChangeArrowheads="1"/>
          </p:cNvSpPr>
          <p:nvPr/>
        </p:nvSpPr>
        <p:spPr bwMode="auto">
          <a:xfrm>
            <a:off x="177800" y="3973513"/>
            <a:ext cx="384175" cy="454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7" tIns="44450" rIns="90487" bIns="44450">
            <a:spAutoFit/>
          </a:bodyPr>
          <a:lstStyle/>
          <a:p>
            <a:r>
              <a:rPr lang="en-US">
                <a:solidFill>
                  <a:srgbClr val="000000"/>
                </a:solidFill>
              </a:rPr>
              <a:t>Y</a:t>
            </a:r>
          </a:p>
        </p:txBody>
      </p:sp>
      <p:sp>
        <p:nvSpPr>
          <p:cNvPr id="34826" name="Oval 10"/>
          <p:cNvSpPr>
            <a:spLocks noChangeArrowheads="1"/>
          </p:cNvSpPr>
          <p:nvPr/>
        </p:nvSpPr>
        <p:spPr bwMode="auto">
          <a:xfrm>
            <a:off x="941388" y="4124325"/>
            <a:ext cx="142875" cy="161925"/>
          </a:xfrm>
          <a:prstGeom prst="ellipse">
            <a:avLst/>
          </a:prstGeom>
          <a:noFill/>
          <a:ln w="254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4827" name="Oval 11"/>
          <p:cNvSpPr>
            <a:spLocks noChangeArrowheads="1"/>
          </p:cNvSpPr>
          <p:nvPr/>
        </p:nvSpPr>
        <p:spPr bwMode="auto">
          <a:xfrm>
            <a:off x="1282700" y="5205413"/>
            <a:ext cx="141288" cy="141287"/>
          </a:xfrm>
          <a:prstGeom prst="ellipse">
            <a:avLst/>
          </a:prstGeom>
          <a:noFill/>
          <a:ln w="254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4828" name="Oval 12"/>
          <p:cNvSpPr>
            <a:spLocks noChangeArrowheads="1"/>
          </p:cNvSpPr>
          <p:nvPr/>
        </p:nvSpPr>
        <p:spPr bwMode="auto">
          <a:xfrm>
            <a:off x="1782763" y="3103563"/>
            <a:ext cx="161925" cy="161925"/>
          </a:xfrm>
          <a:prstGeom prst="ellipse">
            <a:avLst/>
          </a:prstGeom>
          <a:noFill/>
          <a:ln w="254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4829" name="Oval 13"/>
          <p:cNvSpPr>
            <a:spLocks noChangeArrowheads="1"/>
          </p:cNvSpPr>
          <p:nvPr/>
        </p:nvSpPr>
        <p:spPr bwMode="auto">
          <a:xfrm>
            <a:off x="2122488" y="4305300"/>
            <a:ext cx="161925" cy="141288"/>
          </a:xfrm>
          <a:prstGeom prst="ellipse">
            <a:avLst/>
          </a:prstGeom>
          <a:noFill/>
          <a:ln w="254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4830" name="Oval 14"/>
          <p:cNvSpPr>
            <a:spLocks noChangeArrowheads="1"/>
          </p:cNvSpPr>
          <p:nvPr/>
        </p:nvSpPr>
        <p:spPr bwMode="auto">
          <a:xfrm>
            <a:off x="2703513" y="5205413"/>
            <a:ext cx="141287" cy="141287"/>
          </a:xfrm>
          <a:prstGeom prst="ellipse">
            <a:avLst/>
          </a:prstGeom>
          <a:noFill/>
          <a:ln w="254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4831" name="Oval 15"/>
          <p:cNvSpPr>
            <a:spLocks noChangeArrowheads="1"/>
          </p:cNvSpPr>
          <p:nvPr/>
        </p:nvSpPr>
        <p:spPr bwMode="auto">
          <a:xfrm>
            <a:off x="2862263" y="3324225"/>
            <a:ext cx="161925" cy="161925"/>
          </a:xfrm>
          <a:prstGeom prst="ellipse">
            <a:avLst/>
          </a:prstGeom>
          <a:noFill/>
          <a:ln w="254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4832" name="Oval 16"/>
          <p:cNvSpPr>
            <a:spLocks noChangeArrowheads="1"/>
          </p:cNvSpPr>
          <p:nvPr/>
        </p:nvSpPr>
        <p:spPr bwMode="auto">
          <a:xfrm>
            <a:off x="3722688" y="4003675"/>
            <a:ext cx="142875" cy="163513"/>
          </a:xfrm>
          <a:prstGeom prst="ellipse">
            <a:avLst/>
          </a:prstGeom>
          <a:noFill/>
          <a:ln w="254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4833" name="Oval 17"/>
          <p:cNvSpPr>
            <a:spLocks noChangeArrowheads="1"/>
          </p:cNvSpPr>
          <p:nvPr/>
        </p:nvSpPr>
        <p:spPr bwMode="auto">
          <a:xfrm>
            <a:off x="3763963" y="5365750"/>
            <a:ext cx="161925" cy="161925"/>
          </a:xfrm>
          <a:prstGeom prst="ellipse">
            <a:avLst/>
          </a:prstGeom>
          <a:noFill/>
          <a:ln w="254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4834" name="Oval 18"/>
          <p:cNvSpPr>
            <a:spLocks noChangeArrowheads="1"/>
          </p:cNvSpPr>
          <p:nvPr/>
        </p:nvSpPr>
        <p:spPr bwMode="auto">
          <a:xfrm>
            <a:off x="3082925" y="4244975"/>
            <a:ext cx="161925" cy="141288"/>
          </a:xfrm>
          <a:prstGeom prst="ellipse">
            <a:avLst/>
          </a:prstGeom>
          <a:noFill/>
          <a:ln w="254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4835" name="Oval 19"/>
          <p:cNvSpPr>
            <a:spLocks noChangeArrowheads="1"/>
          </p:cNvSpPr>
          <p:nvPr/>
        </p:nvSpPr>
        <p:spPr bwMode="auto">
          <a:xfrm>
            <a:off x="1962150" y="3724275"/>
            <a:ext cx="142875" cy="161925"/>
          </a:xfrm>
          <a:prstGeom prst="ellipse">
            <a:avLst/>
          </a:prstGeom>
          <a:noFill/>
          <a:ln w="254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4836" name="Oval 20"/>
          <p:cNvSpPr>
            <a:spLocks noChangeArrowheads="1"/>
          </p:cNvSpPr>
          <p:nvPr/>
        </p:nvSpPr>
        <p:spPr bwMode="auto">
          <a:xfrm>
            <a:off x="1962150" y="5024438"/>
            <a:ext cx="142875" cy="161925"/>
          </a:xfrm>
          <a:prstGeom prst="ellipse">
            <a:avLst/>
          </a:prstGeom>
          <a:noFill/>
          <a:ln w="254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4837" name="Oval 21"/>
          <p:cNvSpPr>
            <a:spLocks noChangeArrowheads="1"/>
          </p:cNvSpPr>
          <p:nvPr/>
        </p:nvSpPr>
        <p:spPr bwMode="auto">
          <a:xfrm>
            <a:off x="3722688" y="3284538"/>
            <a:ext cx="142875" cy="141287"/>
          </a:xfrm>
          <a:prstGeom prst="ellipse">
            <a:avLst/>
          </a:prstGeom>
          <a:noFill/>
          <a:ln w="254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4838" name="Line 22"/>
          <p:cNvSpPr>
            <a:spLocks noChangeShapeType="1"/>
          </p:cNvSpPr>
          <p:nvPr/>
        </p:nvSpPr>
        <p:spPr bwMode="auto">
          <a:xfrm>
            <a:off x="762000" y="4305300"/>
            <a:ext cx="3384550" cy="0"/>
          </a:xfrm>
          <a:prstGeom prst="line">
            <a:avLst/>
          </a:prstGeom>
          <a:noFill/>
          <a:ln w="254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4839" name="Line 23"/>
          <p:cNvSpPr>
            <a:spLocks noChangeShapeType="1"/>
          </p:cNvSpPr>
          <p:nvPr/>
        </p:nvSpPr>
        <p:spPr bwMode="auto">
          <a:xfrm>
            <a:off x="5486400" y="2603500"/>
            <a:ext cx="0" cy="338455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4840" name="Line 24"/>
          <p:cNvSpPr>
            <a:spLocks noChangeShapeType="1"/>
          </p:cNvSpPr>
          <p:nvPr/>
        </p:nvSpPr>
        <p:spPr bwMode="auto">
          <a:xfrm flipH="1">
            <a:off x="5473700" y="6005513"/>
            <a:ext cx="3409950"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4841" name="Rectangle 25"/>
          <p:cNvSpPr>
            <a:spLocks noChangeArrowheads="1"/>
          </p:cNvSpPr>
          <p:nvPr/>
        </p:nvSpPr>
        <p:spPr bwMode="auto">
          <a:xfrm>
            <a:off x="7004050" y="6173788"/>
            <a:ext cx="384175" cy="454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7" tIns="44450" rIns="90487" bIns="44450">
            <a:spAutoFit/>
          </a:bodyPr>
          <a:lstStyle/>
          <a:p>
            <a:r>
              <a:rPr lang="en-US">
                <a:solidFill>
                  <a:srgbClr val="000000"/>
                </a:solidFill>
              </a:rPr>
              <a:t>X</a:t>
            </a:r>
          </a:p>
        </p:txBody>
      </p:sp>
      <p:sp>
        <p:nvSpPr>
          <p:cNvPr id="34842" name="Rectangle 26"/>
          <p:cNvSpPr>
            <a:spLocks noChangeArrowheads="1"/>
          </p:cNvSpPr>
          <p:nvPr/>
        </p:nvSpPr>
        <p:spPr bwMode="auto">
          <a:xfrm>
            <a:off x="4902200" y="3973513"/>
            <a:ext cx="384175" cy="454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7" tIns="44450" rIns="90487" bIns="44450">
            <a:spAutoFit/>
          </a:bodyPr>
          <a:lstStyle/>
          <a:p>
            <a:r>
              <a:rPr lang="en-US">
                <a:solidFill>
                  <a:srgbClr val="000000"/>
                </a:solidFill>
              </a:rPr>
              <a:t>Y</a:t>
            </a:r>
          </a:p>
        </p:txBody>
      </p:sp>
      <p:sp>
        <p:nvSpPr>
          <p:cNvPr id="34843" name="Oval 27"/>
          <p:cNvSpPr>
            <a:spLocks noChangeArrowheads="1"/>
          </p:cNvSpPr>
          <p:nvPr/>
        </p:nvSpPr>
        <p:spPr bwMode="auto">
          <a:xfrm>
            <a:off x="5726113" y="4924425"/>
            <a:ext cx="141287" cy="142875"/>
          </a:xfrm>
          <a:prstGeom prst="ellipse">
            <a:avLst/>
          </a:prstGeom>
          <a:noFill/>
          <a:ln w="254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4844" name="Oval 28"/>
          <p:cNvSpPr>
            <a:spLocks noChangeArrowheads="1"/>
          </p:cNvSpPr>
          <p:nvPr/>
        </p:nvSpPr>
        <p:spPr bwMode="auto">
          <a:xfrm>
            <a:off x="6065838" y="5205413"/>
            <a:ext cx="142875" cy="141287"/>
          </a:xfrm>
          <a:prstGeom prst="ellipse">
            <a:avLst/>
          </a:prstGeom>
          <a:noFill/>
          <a:ln w="254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4845" name="Oval 29"/>
          <p:cNvSpPr>
            <a:spLocks noChangeArrowheads="1"/>
          </p:cNvSpPr>
          <p:nvPr/>
        </p:nvSpPr>
        <p:spPr bwMode="auto">
          <a:xfrm>
            <a:off x="6107113" y="4805363"/>
            <a:ext cx="161925" cy="161925"/>
          </a:xfrm>
          <a:prstGeom prst="ellipse">
            <a:avLst/>
          </a:prstGeom>
          <a:noFill/>
          <a:ln w="254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4846" name="Oval 30"/>
          <p:cNvSpPr>
            <a:spLocks noChangeArrowheads="1"/>
          </p:cNvSpPr>
          <p:nvPr/>
        </p:nvSpPr>
        <p:spPr bwMode="auto">
          <a:xfrm>
            <a:off x="6907213" y="4305300"/>
            <a:ext cx="161925" cy="141288"/>
          </a:xfrm>
          <a:prstGeom prst="ellipse">
            <a:avLst/>
          </a:prstGeom>
          <a:noFill/>
          <a:ln w="254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4847" name="Oval 31"/>
          <p:cNvSpPr>
            <a:spLocks noChangeArrowheads="1"/>
          </p:cNvSpPr>
          <p:nvPr/>
        </p:nvSpPr>
        <p:spPr bwMode="auto">
          <a:xfrm>
            <a:off x="7246938" y="3444875"/>
            <a:ext cx="161925" cy="161925"/>
          </a:xfrm>
          <a:prstGeom prst="ellipse">
            <a:avLst/>
          </a:prstGeom>
          <a:noFill/>
          <a:ln w="254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4848" name="Oval 32"/>
          <p:cNvSpPr>
            <a:spLocks noChangeArrowheads="1"/>
          </p:cNvSpPr>
          <p:nvPr/>
        </p:nvSpPr>
        <p:spPr bwMode="auto">
          <a:xfrm>
            <a:off x="7646988" y="3324225"/>
            <a:ext cx="142875" cy="161925"/>
          </a:xfrm>
          <a:prstGeom prst="ellipse">
            <a:avLst/>
          </a:prstGeom>
          <a:noFill/>
          <a:ln w="254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4849" name="Oval 33"/>
          <p:cNvSpPr>
            <a:spLocks noChangeArrowheads="1"/>
          </p:cNvSpPr>
          <p:nvPr/>
        </p:nvSpPr>
        <p:spPr bwMode="auto">
          <a:xfrm>
            <a:off x="8547100" y="2884488"/>
            <a:ext cx="163513" cy="141287"/>
          </a:xfrm>
          <a:prstGeom prst="ellipse">
            <a:avLst/>
          </a:prstGeom>
          <a:noFill/>
          <a:ln w="254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4850" name="Oval 34"/>
          <p:cNvSpPr>
            <a:spLocks noChangeArrowheads="1"/>
          </p:cNvSpPr>
          <p:nvPr/>
        </p:nvSpPr>
        <p:spPr bwMode="auto">
          <a:xfrm>
            <a:off x="8107363" y="3444875"/>
            <a:ext cx="142875" cy="161925"/>
          </a:xfrm>
          <a:prstGeom prst="ellipse">
            <a:avLst/>
          </a:prstGeom>
          <a:noFill/>
          <a:ln w="254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4851" name="Oval 35"/>
          <p:cNvSpPr>
            <a:spLocks noChangeArrowheads="1"/>
          </p:cNvSpPr>
          <p:nvPr/>
        </p:nvSpPr>
        <p:spPr bwMode="auto">
          <a:xfrm>
            <a:off x="7467600" y="4064000"/>
            <a:ext cx="161925" cy="161925"/>
          </a:xfrm>
          <a:prstGeom prst="ellipse">
            <a:avLst/>
          </a:prstGeom>
          <a:noFill/>
          <a:ln w="254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4852" name="Oval 36"/>
          <p:cNvSpPr>
            <a:spLocks noChangeArrowheads="1"/>
          </p:cNvSpPr>
          <p:nvPr/>
        </p:nvSpPr>
        <p:spPr bwMode="auto">
          <a:xfrm>
            <a:off x="5826125" y="5605463"/>
            <a:ext cx="161925" cy="141287"/>
          </a:xfrm>
          <a:prstGeom prst="ellipse">
            <a:avLst/>
          </a:prstGeom>
          <a:noFill/>
          <a:ln w="254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4853" name="Oval 37"/>
          <p:cNvSpPr>
            <a:spLocks noChangeArrowheads="1"/>
          </p:cNvSpPr>
          <p:nvPr/>
        </p:nvSpPr>
        <p:spPr bwMode="auto">
          <a:xfrm>
            <a:off x="6746875" y="5024438"/>
            <a:ext cx="141288" cy="161925"/>
          </a:xfrm>
          <a:prstGeom prst="ellipse">
            <a:avLst/>
          </a:prstGeom>
          <a:noFill/>
          <a:ln w="254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4854" name="Oval 38"/>
          <p:cNvSpPr>
            <a:spLocks noChangeArrowheads="1"/>
          </p:cNvSpPr>
          <p:nvPr/>
        </p:nvSpPr>
        <p:spPr bwMode="auto">
          <a:xfrm>
            <a:off x="7307263" y="4584700"/>
            <a:ext cx="141287" cy="141288"/>
          </a:xfrm>
          <a:prstGeom prst="ellipse">
            <a:avLst/>
          </a:prstGeom>
          <a:noFill/>
          <a:ln w="254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4855" name="Line 39"/>
          <p:cNvSpPr>
            <a:spLocks noChangeShapeType="1"/>
          </p:cNvSpPr>
          <p:nvPr/>
        </p:nvSpPr>
        <p:spPr bwMode="auto">
          <a:xfrm flipV="1">
            <a:off x="5726113" y="2811463"/>
            <a:ext cx="2936875" cy="2801937"/>
          </a:xfrm>
          <a:prstGeom prst="line">
            <a:avLst/>
          </a:prstGeom>
          <a:noFill/>
          <a:ln w="254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0" name="Slide Number Placeholder 39"/>
          <p:cNvSpPr>
            <a:spLocks noGrp="1"/>
          </p:cNvSpPr>
          <p:nvPr>
            <p:ph type="sldNum" sz="quarter" idx="12"/>
          </p:nvPr>
        </p:nvSpPr>
        <p:spPr/>
        <p:txBody>
          <a:bodyPr/>
          <a:lstStyle/>
          <a:p>
            <a:fld id="{843EF21A-1B80-421B-848F-331F463E80C7}" type="slidenum">
              <a:rPr lang="en-US" smtClean="0"/>
              <a:pPr/>
              <a:t>14</a:t>
            </a:fld>
            <a:endParaRPr lang="en-US"/>
          </a:p>
        </p:txBody>
      </p:sp>
    </p:spTree>
    <p:extLst>
      <p:ext uri="{BB962C8B-B14F-4D97-AF65-F5344CB8AC3E}">
        <p14:creationId xmlns:p14="http://schemas.microsoft.com/office/powerpoint/2010/main" xmlns="" val="121295140"/>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4"/>
          <p:cNvSpPr>
            <a:spLocks noGrp="1" noChangeArrowheads="1"/>
          </p:cNvSpPr>
          <p:nvPr>
            <p:ph type="title"/>
          </p:nvPr>
        </p:nvSpPr>
        <p:spPr>
          <a:xfrm>
            <a:off x="685800" y="0"/>
            <a:ext cx="7772400" cy="990600"/>
          </a:xfrm>
        </p:spPr>
        <p:txBody>
          <a:bodyPr/>
          <a:lstStyle/>
          <a:p>
            <a:r>
              <a:rPr lang="en-US" sz="2800" smtClean="0">
                <a:solidFill>
                  <a:srgbClr val="000000"/>
                </a:solidFill>
                <a:latin typeface="Helvetica" pitchFamily="34" charset="0"/>
              </a:rPr>
              <a:t>Is there a relationship between wing length and tail length in songbirds?</a:t>
            </a:r>
          </a:p>
        </p:txBody>
      </p:sp>
      <p:graphicFrame>
        <p:nvGraphicFramePr>
          <p:cNvPr id="77016" name="Group 216"/>
          <p:cNvGraphicFramePr>
            <a:graphicFrameLocks noGrp="1"/>
          </p:cNvGraphicFramePr>
          <p:nvPr>
            <p:ph idx="1"/>
          </p:nvPr>
        </p:nvGraphicFramePr>
        <p:xfrm>
          <a:off x="685800" y="990600"/>
          <a:ext cx="7772400" cy="5867402"/>
        </p:xfrm>
        <a:graphic>
          <a:graphicData uri="http://schemas.openxmlformats.org/drawingml/2006/table">
            <a:tbl>
              <a:tblPr/>
              <a:tblGrid>
                <a:gridCol w="4087813"/>
                <a:gridCol w="3684587"/>
              </a:tblGrid>
              <a:tr h="501650">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Helvetica" pitchFamily="34" charset="0"/>
                          <a:cs typeface="Arial" charset="0"/>
                        </a:rPr>
                        <a:t>wing length cm</a:t>
                      </a:r>
                      <a:endParaRPr kumimoji="0" lang="en-US" sz="2000" b="0"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Helvetica" pitchFamily="34" charset="0"/>
                          <a:cs typeface="Arial" charset="0"/>
                        </a:rPr>
                        <a:t>tail length cm</a:t>
                      </a:r>
                      <a:endParaRPr kumimoji="0" lang="en-US" sz="2000" b="0"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47675">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Helvetica" pitchFamily="34" charset="0"/>
                          <a:cs typeface="Arial" charset="0"/>
                        </a:rPr>
                        <a:t>10.4</a:t>
                      </a:r>
                      <a:endParaRPr kumimoji="0" lang="en-US" sz="2000" b="0"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Helvetica" pitchFamily="34" charset="0"/>
                          <a:cs typeface="Arial" charset="0"/>
                        </a:rPr>
                        <a:t>7.4</a:t>
                      </a:r>
                      <a:endParaRPr kumimoji="0" lang="en-US" sz="2000" b="0"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47675">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Helvetica" pitchFamily="34" charset="0"/>
                          <a:cs typeface="Arial" charset="0"/>
                        </a:rPr>
                        <a:t>10.8</a:t>
                      </a:r>
                      <a:endParaRPr kumimoji="0" lang="en-US" sz="2000" b="0"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Helvetica" pitchFamily="34" charset="0"/>
                          <a:cs typeface="Arial" charset="0"/>
                        </a:rPr>
                        <a:t>7.6</a:t>
                      </a:r>
                      <a:endParaRPr kumimoji="0" lang="en-US" sz="2000" b="0"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46088">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Helvetica" pitchFamily="34" charset="0"/>
                          <a:cs typeface="Arial" charset="0"/>
                        </a:rPr>
                        <a:t>11.1</a:t>
                      </a:r>
                      <a:endParaRPr kumimoji="0" lang="en-US" sz="2000" b="0"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Helvetica" pitchFamily="34" charset="0"/>
                          <a:cs typeface="Arial" charset="0"/>
                        </a:rPr>
                        <a:t>7.9</a:t>
                      </a:r>
                      <a:endParaRPr kumimoji="0" lang="en-US" sz="2000" b="0"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47675">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Helvetica" pitchFamily="34" charset="0"/>
                          <a:cs typeface="Arial" charset="0"/>
                        </a:rPr>
                        <a:t>10.2</a:t>
                      </a:r>
                      <a:endParaRPr kumimoji="0" lang="en-US" sz="2000" b="0"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Helvetica" pitchFamily="34" charset="0"/>
                          <a:cs typeface="Arial" charset="0"/>
                        </a:rPr>
                        <a:t>7.2</a:t>
                      </a:r>
                      <a:endParaRPr kumimoji="0" lang="en-US" sz="2000" b="0"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47675">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Helvetica" pitchFamily="34" charset="0"/>
                          <a:cs typeface="Arial" charset="0"/>
                        </a:rPr>
                        <a:t>10.3</a:t>
                      </a:r>
                      <a:endParaRPr kumimoji="0" lang="en-US" sz="2000" b="0"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Helvetica" pitchFamily="34" charset="0"/>
                          <a:cs typeface="Arial" charset="0"/>
                        </a:rPr>
                        <a:t>7.4</a:t>
                      </a:r>
                      <a:endParaRPr kumimoji="0" lang="en-US" sz="2000" b="0"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46088">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Helvetica" pitchFamily="34" charset="0"/>
                          <a:cs typeface="Arial" charset="0"/>
                        </a:rPr>
                        <a:t>10.2</a:t>
                      </a:r>
                      <a:endParaRPr kumimoji="0" lang="en-US" sz="2000" b="0"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Helvetica" pitchFamily="34" charset="0"/>
                          <a:cs typeface="Arial" charset="0"/>
                        </a:rPr>
                        <a:t>7.1</a:t>
                      </a:r>
                      <a:endParaRPr kumimoji="0" lang="en-US" sz="2000" b="0"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47675">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Helvetica" pitchFamily="34" charset="0"/>
                          <a:cs typeface="Arial" charset="0"/>
                        </a:rPr>
                        <a:t>10.7</a:t>
                      </a:r>
                      <a:endParaRPr kumimoji="0" lang="en-US" sz="2000" b="0"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Helvetica" pitchFamily="34" charset="0"/>
                          <a:cs typeface="Arial" charset="0"/>
                        </a:rPr>
                        <a:t>7.4</a:t>
                      </a:r>
                      <a:endParaRPr kumimoji="0" lang="en-US" sz="2000" b="0"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46088">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Helvetica" pitchFamily="34" charset="0"/>
                          <a:cs typeface="Arial" charset="0"/>
                        </a:rPr>
                        <a:t>10.5</a:t>
                      </a:r>
                      <a:endParaRPr kumimoji="0" lang="en-US" sz="2000" b="0"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Helvetica" pitchFamily="34" charset="0"/>
                          <a:cs typeface="Arial" charset="0"/>
                        </a:rPr>
                        <a:t>7.2</a:t>
                      </a:r>
                      <a:endParaRPr kumimoji="0" lang="en-US" sz="2000" b="0"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47675">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Helvetica" pitchFamily="34" charset="0"/>
                          <a:cs typeface="Arial" charset="0"/>
                        </a:rPr>
                        <a:t>10.8</a:t>
                      </a:r>
                      <a:endParaRPr kumimoji="0" lang="en-US" sz="2000" b="0"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Helvetica" pitchFamily="34" charset="0"/>
                          <a:cs typeface="Arial" charset="0"/>
                        </a:rPr>
                        <a:t>7.8</a:t>
                      </a:r>
                      <a:endParaRPr kumimoji="0" lang="en-US" sz="2000" b="0"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47675">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Helvetica" pitchFamily="34" charset="0"/>
                          <a:cs typeface="Arial" charset="0"/>
                        </a:rPr>
                        <a:t>11.2</a:t>
                      </a:r>
                      <a:endParaRPr kumimoji="0" lang="en-US" sz="2000" b="0"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Helvetica" pitchFamily="34" charset="0"/>
                          <a:cs typeface="Arial" charset="0"/>
                        </a:rPr>
                        <a:t>7.7</a:t>
                      </a:r>
                      <a:endParaRPr kumimoji="0" lang="en-US" sz="2000" b="0"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46088">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Helvetica" pitchFamily="34" charset="0"/>
                          <a:cs typeface="Arial" charset="0"/>
                        </a:rPr>
                        <a:t>10.6</a:t>
                      </a:r>
                      <a:endParaRPr kumimoji="0" lang="en-US" sz="2000" b="0"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Helvetica" pitchFamily="34" charset="0"/>
                          <a:cs typeface="Arial" charset="0"/>
                        </a:rPr>
                        <a:t>7.8</a:t>
                      </a:r>
                      <a:endParaRPr kumimoji="0" lang="en-US" sz="2000" b="0"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47675">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Helvetica" pitchFamily="34" charset="0"/>
                          <a:cs typeface="Arial" charset="0"/>
                        </a:rPr>
                        <a:t>11.4</a:t>
                      </a:r>
                      <a:endParaRPr kumimoji="0" lang="en-US" sz="2000" b="0"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rgbClr val="000000"/>
                          </a:solidFill>
                          <a:effectLst/>
                          <a:latin typeface="Helvetica" pitchFamily="34" charset="0"/>
                          <a:cs typeface="Arial" charset="0"/>
                        </a:rPr>
                        <a:t>8.3</a:t>
                      </a:r>
                      <a:endParaRPr kumimoji="0" lang="en-US" sz="2000" b="0"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xmlns="" val="25356931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685800" y="0"/>
            <a:ext cx="7772400" cy="914400"/>
          </a:xfrm>
        </p:spPr>
        <p:txBody>
          <a:bodyPr>
            <a:normAutofit fontScale="90000"/>
          </a:bodyPr>
          <a:lstStyle/>
          <a:p>
            <a:r>
              <a:rPr lang="en-US" sz="2800" smtClean="0">
                <a:solidFill>
                  <a:srgbClr val="000000"/>
                </a:solidFill>
                <a:latin typeface="Helvetica" pitchFamily="34" charset="0"/>
              </a:rPr>
              <a:t>Is there a relationship between age and systolic blood pressure?</a:t>
            </a:r>
          </a:p>
        </p:txBody>
      </p:sp>
      <p:graphicFrame>
        <p:nvGraphicFramePr>
          <p:cNvPr id="82200" name="Group 280"/>
          <p:cNvGraphicFramePr>
            <a:graphicFrameLocks noGrp="1"/>
          </p:cNvGraphicFramePr>
          <p:nvPr>
            <p:ph idx="1"/>
          </p:nvPr>
        </p:nvGraphicFramePr>
        <p:xfrm>
          <a:off x="1447800" y="920750"/>
          <a:ext cx="5867400" cy="5962650"/>
        </p:xfrm>
        <a:graphic>
          <a:graphicData uri="http://schemas.openxmlformats.org/drawingml/2006/table">
            <a:tbl>
              <a:tblPr/>
              <a:tblGrid>
                <a:gridCol w="2846388"/>
                <a:gridCol w="3021012"/>
              </a:tblGrid>
              <a:tr h="476250">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Helvetica" pitchFamily="34" charset="0"/>
                          <a:cs typeface="Arial" charset="0"/>
                        </a:rPr>
                        <a:t>Age (yr)</a:t>
                      </a:r>
                      <a:endParaRPr kumimoji="0" lang="en-US" sz="1200" b="1" i="0" u="none" strike="noStrike" cap="none" normalizeH="0" baseline="0" smtClean="0">
                        <a:ln>
                          <a:noFill/>
                        </a:ln>
                        <a:solidFill>
                          <a:srgbClr val="000000"/>
                        </a:solidFill>
                        <a:effectLst/>
                        <a:latin typeface="Helvetica" pitchFamily="34" charset="0"/>
                      </a:endParaRPr>
                    </a:p>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Helvetica" pitchFamily="34" charset="0"/>
                          <a:cs typeface="Arial" charset="0"/>
                        </a:rPr>
                        <a:t> </a:t>
                      </a:r>
                      <a:endParaRPr kumimoji="0" lang="en-US" sz="1200" b="1"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Helvetica" pitchFamily="34" charset="0"/>
                          <a:cs typeface="Arial" charset="0"/>
                        </a:rPr>
                        <a:t>systolic blood pressure</a:t>
                      </a:r>
                      <a:endParaRPr kumimoji="0" lang="en-US" sz="1200" b="1" i="0" u="none" strike="noStrike" cap="none" normalizeH="0" baseline="0" smtClean="0">
                        <a:ln>
                          <a:noFill/>
                        </a:ln>
                        <a:solidFill>
                          <a:srgbClr val="000000"/>
                        </a:solidFill>
                        <a:effectLst/>
                        <a:latin typeface="Helvetica" pitchFamily="34" charset="0"/>
                      </a:endParaRPr>
                    </a:p>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Helvetica" pitchFamily="34" charset="0"/>
                          <a:cs typeface="Arial" charset="0"/>
                        </a:rPr>
                        <a:t>mm hg</a:t>
                      </a:r>
                      <a:endParaRPr kumimoji="0" lang="en-US" sz="1200" b="1"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2563">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Helvetica" pitchFamily="34" charset="0"/>
                          <a:cs typeface="Arial" charset="0"/>
                        </a:rPr>
                        <a:t>30</a:t>
                      </a:r>
                      <a:endParaRPr kumimoji="0" lang="en-US" sz="1200" b="1"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Helvetica" pitchFamily="34" charset="0"/>
                          <a:cs typeface="Arial" charset="0"/>
                        </a:rPr>
                        <a:t>108</a:t>
                      </a:r>
                      <a:endParaRPr kumimoji="0" lang="en-US" sz="1200" b="1"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0975">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Helvetica" pitchFamily="34" charset="0"/>
                          <a:cs typeface="Arial" charset="0"/>
                        </a:rPr>
                        <a:t>30</a:t>
                      </a:r>
                      <a:endParaRPr kumimoji="0" lang="en-US" sz="1200" b="1"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Helvetica" pitchFamily="34" charset="0"/>
                          <a:cs typeface="Arial" charset="0"/>
                        </a:rPr>
                        <a:t>110</a:t>
                      </a:r>
                      <a:endParaRPr kumimoji="0" lang="en-US" sz="1200" b="1"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2563">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Helvetica" pitchFamily="34" charset="0"/>
                          <a:cs typeface="Arial" charset="0"/>
                        </a:rPr>
                        <a:t>30</a:t>
                      </a:r>
                      <a:endParaRPr kumimoji="0" lang="en-US" sz="1200" b="1"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Helvetica" pitchFamily="34" charset="0"/>
                          <a:cs typeface="Arial" charset="0"/>
                        </a:rPr>
                        <a:t>106</a:t>
                      </a:r>
                      <a:endParaRPr kumimoji="0" lang="en-US" sz="1200" b="1"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0975">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Helvetica" pitchFamily="34" charset="0"/>
                          <a:cs typeface="Arial" charset="0"/>
                        </a:rPr>
                        <a:t>40</a:t>
                      </a:r>
                      <a:endParaRPr kumimoji="0" lang="en-US" sz="1200" b="1"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Helvetica" pitchFamily="34" charset="0"/>
                          <a:cs typeface="Arial" charset="0"/>
                        </a:rPr>
                        <a:t>125</a:t>
                      </a:r>
                      <a:endParaRPr kumimoji="0" lang="en-US" sz="1200" b="1"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2563">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Helvetica" pitchFamily="34" charset="0"/>
                          <a:cs typeface="Arial" charset="0"/>
                        </a:rPr>
                        <a:t>40</a:t>
                      </a:r>
                      <a:endParaRPr kumimoji="0" lang="en-US" sz="1200" b="1"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Helvetica" pitchFamily="34" charset="0"/>
                          <a:cs typeface="Arial" charset="0"/>
                        </a:rPr>
                        <a:t>120</a:t>
                      </a:r>
                      <a:endParaRPr kumimoji="0" lang="en-US" sz="1200" b="1"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2563">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Helvetica" pitchFamily="34" charset="0"/>
                          <a:cs typeface="Arial" charset="0"/>
                        </a:rPr>
                        <a:t>40</a:t>
                      </a:r>
                      <a:endParaRPr kumimoji="0" lang="en-US" sz="1200" b="1"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Helvetica" pitchFamily="34" charset="0"/>
                          <a:cs typeface="Arial" charset="0"/>
                        </a:rPr>
                        <a:t>118</a:t>
                      </a:r>
                      <a:endParaRPr kumimoji="0" lang="en-US" sz="1200" b="1"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0975">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Helvetica" pitchFamily="34" charset="0"/>
                          <a:cs typeface="Arial" charset="0"/>
                        </a:rPr>
                        <a:t>40</a:t>
                      </a:r>
                      <a:endParaRPr kumimoji="0" lang="en-US" sz="1200" b="1"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Helvetica" pitchFamily="34" charset="0"/>
                          <a:cs typeface="Arial" charset="0"/>
                        </a:rPr>
                        <a:t>119</a:t>
                      </a:r>
                      <a:endParaRPr kumimoji="0" lang="en-US" sz="1200" b="1"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2563">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Helvetica" pitchFamily="34" charset="0"/>
                          <a:cs typeface="Arial" charset="0"/>
                        </a:rPr>
                        <a:t>50</a:t>
                      </a:r>
                      <a:endParaRPr kumimoji="0" lang="en-US" sz="1200" b="1"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Helvetica" pitchFamily="34" charset="0"/>
                          <a:cs typeface="Arial" charset="0"/>
                        </a:rPr>
                        <a:t>132</a:t>
                      </a:r>
                      <a:endParaRPr kumimoji="0" lang="en-US" sz="1200" b="1"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0975">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Helvetica" pitchFamily="34" charset="0"/>
                          <a:cs typeface="Arial" charset="0"/>
                        </a:rPr>
                        <a:t>50</a:t>
                      </a:r>
                      <a:endParaRPr kumimoji="0" lang="en-US" sz="1200" b="1"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Helvetica" pitchFamily="34" charset="0"/>
                          <a:cs typeface="Arial" charset="0"/>
                        </a:rPr>
                        <a:t>137</a:t>
                      </a:r>
                      <a:endParaRPr kumimoji="0" lang="en-US" sz="1200" b="1"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2563">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Helvetica" pitchFamily="34" charset="0"/>
                          <a:cs typeface="Arial" charset="0"/>
                        </a:rPr>
                        <a:t>50</a:t>
                      </a:r>
                      <a:endParaRPr kumimoji="0" lang="en-US" sz="1200" b="1"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Helvetica" pitchFamily="34" charset="0"/>
                          <a:cs typeface="Arial" charset="0"/>
                        </a:rPr>
                        <a:t>134</a:t>
                      </a:r>
                      <a:endParaRPr kumimoji="0" lang="en-US" sz="1200" b="1"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2563">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Helvetica" pitchFamily="34" charset="0"/>
                          <a:cs typeface="Arial" charset="0"/>
                        </a:rPr>
                        <a:t>60</a:t>
                      </a:r>
                      <a:endParaRPr kumimoji="0" lang="en-US" sz="1200" b="1"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Helvetica" pitchFamily="34" charset="0"/>
                          <a:cs typeface="Arial" charset="0"/>
                        </a:rPr>
                        <a:t>148</a:t>
                      </a:r>
                      <a:endParaRPr kumimoji="0" lang="en-US" sz="1200" b="1"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0975">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Helvetica" pitchFamily="34" charset="0"/>
                          <a:cs typeface="Arial" charset="0"/>
                        </a:rPr>
                        <a:t>60</a:t>
                      </a:r>
                      <a:endParaRPr kumimoji="0" lang="en-US" sz="1200" b="1"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Helvetica" pitchFamily="34" charset="0"/>
                          <a:cs typeface="Arial" charset="0"/>
                        </a:rPr>
                        <a:t>151</a:t>
                      </a:r>
                      <a:endParaRPr kumimoji="0" lang="en-US" sz="1200" b="1"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2563">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Helvetica" pitchFamily="34" charset="0"/>
                          <a:cs typeface="Arial" charset="0"/>
                        </a:rPr>
                        <a:t>60</a:t>
                      </a:r>
                      <a:endParaRPr kumimoji="0" lang="en-US" sz="1200" b="1"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Helvetica" pitchFamily="34" charset="0"/>
                          <a:cs typeface="Arial" charset="0"/>
                        </a:rPr>
                        <a:t>146</a:t>
                      </a:r>
                      <a:endParaRPr kumimoji="0" lang="en-US" sz="1200" b="1"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0975">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Helvetica" pitchFamily="34" charset="0"/>
                          <a:cs typeface="Arial" charset="0"/>
                        </a:rPr>
                        <a:t>60</a:t>
                      </a:r>
                      <a:endParaRPr kumimoji="0" lang="en-US" sz="1200" b="1"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Helvetica" pitchFamily="34" charset="0"/>
                          <a:cs typeface="Arial" charset="0"/>
                        </a:rPr>
                        <a:t>147</a:t>
                      </a:r>
                      <a:endParaRPr kumimoji="0" lang="en-US" sz="1200" b="1"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2563">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Helvetica" pitchFamily="34" charset="0"/>
                          <a:cs typeface="Arial" charset="0"/>
                        </a:rPr>
                        <a:t>60</a:t>
                      </a:r>
                      <a:endParaRPr kumimoji="0" lang="en-US" sz="1200" b="1"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Helvetica" pitchFamily="34" charset="0"/>
                          <a:cs typeface="Arial" charset="0"/>
                        </a:rPr>
                        <a:t>144</a:t>
                      </a:r>
                      <a:endParaRPr kumimoji="0" lang="en-US" sz="1200" b="1"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2563">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Helvetica" pitchFamily="34" charset="0"/>
                          <a:cs typeface="Arial" charset="0"/>
                        </a:rPr>
                        <a:t>70</a:t>
                      </a:r>
                      <a:endParaRPr kumimoji="0" lang="en-US" sz="1200" b="1"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Helvetica" pitchFamily="34" charset="0"/>
                          <a:cs typeface="Arial" charset="0"/>
                        </a:rPr>
                        <a:t>162</a:t>
                      </a:r>
                      <a:endParaRPr kumimoji="0" lang="en-US" sz="1200" b="1"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0975">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Helvetica" pitchFamily="34" charset="0"/>
                          <a:cs typeface="Arial" charset="0"/>
                        </a:rPr>
                        <a:t>70</a:t>
                      </a:r>
                      <a:endParaRPr kumimoji="0" lang="en-US" sz="1200" b="1"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Helvetica" pitchFamily="34" charset="0"/>
                          <a:cs typeface="Arial" charset="0"/>
                        </a:rPr>
                        <a:t>156</a:t>
                      </a:r>
                      <a:endParaRPr kumimoji="0" lang="en-US" sz="1200" b="1"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2563">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Helvetica" pitchFamily="34" charset="0"/>
                          <a:cs typeface="Arial" charset="0"/>
                        </a:rPr>
                        <a:t>70</a:t>
                      </a:r>
                      <a:endParaRPr kumimoji="0" lang="en-US" sz="1200" b="1"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Helvetica" pitchFamily="34" charset="0"/>
                          <a:cs typeface="Arial" charset="0"/>
                        </a:rPr>
                        <a:t>164</a:t>
                      </a:r>
                      <a:endParaRPr kumimoji="0" lang="en-US" sz="1200" b="1"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0975">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Helvetica" pitchFamily="34" charset="0"/>
                          <a:cs typeface="Arial" charset="0"/>
                        </a:rPr>
                        <a:t>70</a:t>
                      </a:r>
                      <a:endParaRPr kumimoji="0" lang="en-US" sz="1200" b="1"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Helvetica" pitchFamily="34" charset="0"/>
                          <a:cs typeface="Arial" charset="0"/>
                        </a:rPr>
                        <a:t>158</a:t>
                      </a:r>
                      <a:endParaRPr kumimoji="0" lang="en-US" sz="1200" b="1"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82563">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Helvetica" pitchFamily="34" charset="0"/>
                          <a:cs typeface="Arial" charset="0"/>
                        </a:rPr>
                        <a:t>70</a:t>
                      </a:r>
                      <a:endParaRPr kumimoji="0" lang="en-US" sz="1200" b="1"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Helvetica" pitchFamily="34" charset="0"/>
                          <a:cs typeface="Arial" charset="0"/>
                        </a:rPr>
                        <a:t>159</a:t>
                      </a:r>
                      <a:endParaRPr kumimoji="0" lang="en-US" sz="1200" b="1" i="0" u="none" strike="noStrike" cap="none" normalizeH="0" baseline="0" smtClean="0">
                        <a:ln>
                          <a:noFill/>
                        </a:ln>
                        <a:solidFill>
                          <a:srgbClr val="000000"/>
                        </a:solidFill>
                        <a:effectLst/>
                        <a:latin typeface="Helvetica"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xmlns="" val="37613611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Usman\Desktop\lecture 24\8.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914400"/>
            <a:ext cx="9144000" cy="51816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843EF21A-1B80-421B-848F-331F463E80C7}" type="slidenum">
              <a:rPr lang="en-US" smtClean="0"/>
              <a:pPr/>
              <a:t>17</a:t>
            </a:fld>
            <a:endParaRPr lang="en-US"/>
          </a:p>
        </p:txBody>
      </p:sp>
    </p:spTree>
    <p:extLst>
      <p:ext uri="{BB962C8B-B14F-4D97-AF65-F5344CB8AC3E}">
        <p14:creationId xmlns:p14="http://schemas.microsoft.com/office/powerpoint/2010/main" xmlns="" val="32463239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a:t>c.  </a:t>
            </a:r>
            <a:r>
              <a:rPr lang="en-US" b="1" dirty="0"/>
              <a:t>Model</a:t>
            </a:r>
            <a:r>
              <a:rPr lang="en-US" dirty="0"/>
              <a:t> - SPSS allows you to specify multiple models in a single </a:t>
            </a:r>
            <a:r>
              <a:rPr lang="en-US" b="1" dirty="0"/>
              <a:t>regression</a:t>
            </a:r>
            <a:r>
              <a:rPr lang="en-US" dirty="0"/>
              <a:t> command.  This tells you the number of the model being reported.</a:t>
            </a:r>
          </a:p>
          <a:p>
            <a:r>
              <a:rPr lang="en-US" dirty="0"/>
              <a:t>d. This is the source of variance, Regression, Residual and Total. The Total variance is partitioned into the variance which can be explained by the independent variables (Regression) and the variance which is not explained by the independent variables (Residual, sometimes called Error). Note that the Sums of Squares for the Regression and Residual add up to the Total, reflecting the fact that the Total is partitioned into Regression and Residual variance.</a:t>
            </a:r>
          </a:p>
        </p:txBody>
      </p:sp>
      <p:sp>
        <p:nvSpPr>
          <p:cNvPr id="4" name="Slide Number Placeholder 3"/>
          <p:cNvSpPr>
            <a:spLocks noGrp="1"/>
          </p:cNvSpPr>
          <p:nvPr>
            <p:ph type="sldNum" sz="quarter" idx="12"/>
          </p:nvPr>
        </p:nvSpPr>
        <p:spPr/>
        <p:txBody>
          <a:bodyPr/>
          <a:lstStyle/>
          <a:p>
            <a:fld id="{843EF21A-1B80-421B-848F-331F463E80C7}" type="slidenum">
              <a:rPr lang="en-US" smtClean="0"/>
              <a:pPr/>
              <a:t>18</a:t>
            </a:fld>
            <a:endParaRPr lang="en-US"/>
          </a:p>
        </p:txBody>
      </p:sp>
    </p:spTree>
    <p:extLst>
      <p:ext uri="{BB962C8B-B14F-4D97-AF65-F5344CB8AC3E}">
        <p14:creationId xmlns:p14="http://schemas.microsoft.com/office/powerpoint/2010/main" xmlns="" val="24819352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e. </a:t>
            </a:r>
            <a:r>
              <a:rPr lang="en-US" b="1" dirty="0"/>
              <a:t>Sum of Squares</a:t>
            </a:r>
            <a:r>
              <a:rPr lang="en-US" dirty="0"/>
              <a:t> - </a:t>
            </a:r>
            <a:r>
              <a:rPr lang="en-US" sz="2600" dirty="0"/>
              <a:t>These are the Sum of Squares associated with the three sources of variance, Total, Model and Residual. These can be computed in many ways.  </a:t>
            </a:r>
            <a:r>
              <a:rPr lang="en-US" sz="2600" dirty="0" smtClean="0"/>
              <a:t>Another </a:t>
            </a:r>
            <a:r>
              <a:rPr lang="en-US" sz="2600" dirty="0"/>
              <a:t>way to think of this is the </a:t>
            </a:r>
            <a:r>
              <a:rPr lang="en-US" sz="2600" dirty="0" smtClean="0"/>
              <a:t>Regression </a:t>
            </a:r>
            <a:r>
              <a:rPr lang="en-US" sz="2600" dirty="0"/>
              <a:t>is </a:t>
            </a:r>
            <a:r>
              <a:rPr lang="en-US" sz="2600" dirty="0" smtClean="0"/>
              <a:t>Total - Residual</a:t>
            </a:r>
            <a:r>
              <a:rPr lang="en-US" sz="2600" dirty="0"/>
              <a:t>. Note that the </a:t>
            </a:r>
            <a:r>
              <a:rPr lang="en-US" sz="2600" dirty="0" smtClean="0"/>
              <a:t>Total </a:t>
            </a:r>
            <a:r>
              <a:rPr lang="en-US" sz="2600" dirty="0"/>
              <a:t>= </a:t>
            </a:r>
            <a:r>
              <a:rPr lang="en-US" sz="2600" dirty="0" smtClean="0"/>
              <a:t>Regression </a:t>
            </a:r>
            <a:r>
              <a:rPr lang="en-US" sz="2600" dirty="0"/>
              <a:t>+ </a:t>
            </a:r>
            <a:r>
              <a:rPr lang="en-US" sz="2600" dirty="0" smtClean="0"/>
              <a:t>Residual</a:t>
            </a:r>
            <a:r>
              <a:rPr lang="en-US" sz="2600" dirty="0"/>
              <a:t>.  Note that </a:t>
            </a:r>
            <a:r>
              <a:rPr lang="en-US" sz="2600" dirty="0" smtClean="0"/>
              <a:t>Regression </a:t>
            </a:r>
            <a:r>
              <a:rPr lang="en-US" sz="2600" dirty="0"/>
              <a:t>/ </a:t>
            </a:r>
            <a:r>
              <a:rPr lang="en-US" sz="2600" dirty="0" smtClean="0"/>
              <a:t>Total </a:t>
            </a:r>
            <a:r>
              <a:rPr lang="en-US" sz="2600" dirty="0"/>
              <a:t>is equal to .489, the value of R-Square.  This is because R-Square is the proportion of the variance explained by the independent variables, hence can be computed by </a:t>
            </a:r>
            <a:r>
              <a:rPr lang="en-US" sz="2600" dirty="0" smtClean="0"/>
              <a:t>Regression </a:t>
            </a:r>
            <a:r>
              <a:rPr lang="en-US" sz="2600" dirty="0"/>
              <a:t>/ </a:t>
            </a:r>
            <a:r>
              <a:rPr lang="en-US" sz="2600" dirty="0" smtClean="0"/>
              <a:t>Total</a:t>
            </a:r>
            <a:r>
              <a:rPr lang="en-US" sz="2600" dirty="0"/>
              <a:t>.</a:t>
            </a:r>
          </a:p>
          <a:p>
            <a:endParaRPr lang="en-US" dirty="0"/>
          </a:p>
        </p:txBody>
      </p:sp>
      <p:sp>
        <p:nvSpPr>
          <p:cNvPr id="4" name="Slide Number Placeholder 3"/>
          <p:cNvSpPr>
            <a:spLocks noGrp="1"/>
          </p:cNvSpPr>
          <p:nvPr>
            <p:ph type="sldNum" sz="quarter" idx="12"/>
          </p:nvPr>
        </p:nvSpPr>
        <p:spPr/>
        <p:txBody>
          <a:bodyPr/>
          <a:lstStyle/>
          <a:p>
            <a:fld id="{843EF21A-1B80-421B-848F-331F463E80C7}" type="slidenum">
              <a:rPr lang="en-US" smtClean="0"/>
              <a:pPr/>
              <a:t>19</a:t>
            </a:fld>
            <a:endParaRPr lang="en-US"/>
          </a:p>
        </p:txBody>
      </p:sp>
    </p:spTree>
    <p:extLst>
      <p:ext uri="{BB962C8B-B14F-4D97-AF65-F5344CB8AC3E}">
        <p14:creationId xmlns:p14="http://schemas.microsoft.com/office/powerpoint/2010/main" xmlns="" val="392632868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US" dirty="0"/>
              <a:t>f. </a:t>
            </a:r>
            <a:r>
              <a:rPr lang="en-US" b="1" dirty="0" err="1"/>
              <a:t>df</a:t>
            </a:r>
            <a:r>
              <a:rPr lang="en-US" dirty="0"/>
              <a:t> - These are the degrees of freedom associated with the sources of variance.  The total variance has N-1 degrees of freedom.  In this case, there were N=200 students, so the DF for total is 199.  The model degrees of freedom corresponds to the number of predictors minus 1 (K-1).  You may think this would be 4-1 (since there were 4 independent variables in the model, </a:t>
            </a:r>
            <a:r>
              <a:rPr lang="en-US" b="1" dirty="0"/>
              <a:t>math</a:t>
            </a:r>
            <a:r>
              <a:rPr lang="en-US" dirty="0"/>
              <a:t>, </a:t>
            </a:r>
            <a:r>
              <a:rPr lang="en-US" b="1" dirty="0"/>
              <a:t>female</a:t>
            </a:r>
            <a:r>
              <a:rPr lang="en-US" dirty="0"/>
              <a:t>, </a:t>
            </a:r>
            <a:r>
              <a:rPr lang="en-US" b="1" dirty="0" err="1"/>
              <a:t>socst</a:t>
            </a:r>
            <a:r>
              <a:rPr lang="en-US" dirty="0"/>
              <a:t> and </a:t>
            </a:r>
            <a:r>
              <a:rPr lang="en-US" b="1" dirty="0"/>
              <a:t>read</a:t>
            </a:r>
            <a:r>
              <a:rPr lang="en-US" dirty="0"/>
              <a:t>).  But, the intercept is automatically included in the model (unless you explicitly omit the intercept).  Including the intercept, there are 5 predictors, so the model has 5-1=4 degrees of freedom.  The Residual degrees of freedom is the DF total minus the DF model, 199 - 4 is 195.</a:t>
            </a:r>
          </a:p>
          <a:p>
            <a:endParaRPr lang="en-US" dirty="0"/>
          </a:p>
        </p:txBody>
      </p:sp>
      <p:sp>
        <p:nvSpPr>
          <p:cNvPr id="4" name="Slide Number Placeholder 3"/>
          <p:cNvSpPr>
            <a:spLocks noGrp="1"/>
          </p:cNvSpPr>
          <p:nvPr>
            <p:ph type="sldNum" sz="quarter" idx="12"/>
          </p:nvPr>
        </p:nvSpPr>
        <p:spPr/>
        <p:txBody>
          <a:bodyPr/>
          <a:lstStyle/>
          <a:p>
            <a:fld id="{843EF21A-1B80-421B-848F-331F463E80C7}" type="slidenum">
              <a:rPr lang="en-US" smtClean="0"/>
              <a:pPr/>
              <a:t>20</a:t>
            </a:fld>
            <a:endParaRPr lang="en-US"/>
          </a:p>
        </p:txBody>
      </p:sp>
    </p:spTree>
    <p:extLst>
      <p:ext uri="{BB962C8B-B14F-4D97-AF65-F5344CB8AC3E}">
        <p14:creationId xmlns:p14="http://schemas.microsoft.com/office/powerpoint/2010/main" xmlns="" val="17055908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g. </a:t>
            </a:r>
            <a:r>
              <a:rPr lang="en-US" b="1" dirty="0"/>
              <a:t>Mean Square</a:t>
            </a:r>
            <a:r>
              <a:rPr lang="en-US" dirty="0"/>
              <a:t> - These are the Mean Squares, the Sum of Squares divided by their respective DF.  For the Regression, 9543.72074 / 4 = 2385.93019.  For the Residual, 9963.77926 / 195 = 51.0963039.  These are computed so you can compute the F ratio, dividing the Mean Square Regression by the Mean Square Residual to test the significance of the predictors in the model.</a:t>
            </a:r>
          </a:p>
          <a:p>
            <a:endParaRPr lang="en-US" dirty="0"/>
          </a:p>
        </p:txBody>
      </p:sp>
      <p:sp>
        <p:nvSpPr>
          <p:cNvPr id="4" name="Slide Number Placeholder 3"/>
          <p:cNvSpPr>
            <a:spLocks noGrp="1"/>
          </p:cNvSpPr>
          <p:nvPr>
            <p:ph type="sldNum" sz="quarter" idx="12"/>
          </p:nvPr>
        </p:nvSpPr>
        <p:spPr/>
        <p:txBody>
          <a:bodyPr/>
          <a:lstStyle/>
          <a:p>
            <a:fld id="{843EF21A-1B80-421B-848F-331F463E80C7}" type="slidenum">
              <a:rPr lang="en-US" smtClean="0"/>
              <a:pPr/>
              <a:t>21</a:t>
            </a:fld>
            <a:endParaRPr lang="en-US"/>
          </a:p>
        </p:txBody>
      </p:sp>
    </p:spTree>
    <p:extLst>
      <p:ext uri="{BB962C8B-B14F-4D97-AF65-F5344CB8AC3E}">
        <p14:creationId xmlns:p14="http://schemas.microsoft.com/office/powerpoint/2010/main" xmlns="" val="40502138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b="1" dirty="0" smtClean="0"/>
              <a:t>F</a:t>
            </a:r>
            <a:r>
              <a:rPr lang="en-US" dirty="0"/>
              <a:t> and </a:t>
            </a:r>
            <a:r>
              <a:rPr lang="en-US" b="1" dirty="0"/>
              <a:t>Sig.</a:t>
            </a:r>
            <a:r>
              <a:rPr lang="en-US" dirty="0"/>
              <a:t> - The F-value is the Mean Square Regression (2385.93019) divided by the Mean Square Residual (51.0963039), yielding F=46.69.  The p-value associated with this F value is very small (0.0000).  These values are used to answer the question "Do the independent variables reliably predict the dependent variable?".  The p-value is compared to your alpha level (typically 0.05) and, if smaller, you can conclude "Yes, the independent variables reliably predict the dependent variable". </a:t>
            </a:r>
          </a:p>
        </p:txBody>
      </p:sp>
      <p:sp>
        <p:nvSpPr>
          <p:cNvPr id="4" name="Slide Number Placeholder 3"/>
          <p:cNvSpPr>
            <a:spLocks noGrp="1"/>
          </p:cNvSpPr>
          <p:nvPr>
            <p:ph type="sldNum" sz="quarter" idx="12"/>
          </p:nvPr>
        </p:nvSpPr>
        <p:spPr/>
        <p:txBody>
          <a:bodyPr/>
          <a:lstStyle/>
          <a:p>
            <a:fld id="{843EF21A-1B80-421B-848F-331F463E80C7}" type="slidenum">
              <a:rPr lang="en-US" smtClean="0"/>
              <a:pPr/>
              <a:t>22</a:t>
            </a:fld>
            <a:endParaRPr lang="en-US"/>
          </a:p>
        </p:txBody>
      </p:sp>
    </p:spTree>
    <p:extLst>
      <p:ext uri="{BB962C8B-B14F-4D97-AF65-F5344CB8AC3E}">
        <p14:creationId xmlns:p14="http://schemas.microsoft.com/office/powerpoint/2010/main" xmlns="" val="113218691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a:t>You could say that the group of variables </a:t>
            </a:r>
            <a:r>
              <a:rPr lang="en-US" b="1" dirty="0"/>
              <a:t>math</a:t>
            </a:r>
            <a:r>
              <a:rPr lang="en-US" dirty="0"/>
              <a:t>, and </a:t>
            </a:r>
            <a:r>
              <a:rPr lang="en-US" b="1" dirty="0"/>
              <a:t>female</a:t>
            </a:r>
            <a:r>
              <a:rPr lang="en-US" dirty="0"/>
              <a:t>, </a:t>
            </a:r>
            <a:r>
              <a:rPr lang="en-US" b="1" dirty="0" err="1"/>
              <a:t>socst</a:t>
            </a:r>
            <a:r>
              <a:rPr lang="en-US" dirty="0"/>
              <a:t> and </a:t>
            </a:r>
            <a:r>
              <a:rPr lang="en-US" b="1" dirty="0"/>
              <a:t>read</a:t>
            </a:r>
            <a:r>
              <a:rPr lang="en-US" dirty="0"/>
              <a:t> can be used to reliably </a:t>
            </a:r>
            <a:r>
              <a:rPr lang="en-US" dirty="0" smtClean="0"/>
              <a:t>predict </a:t>
            </a:r>
            <a:r>
              <a:rPr lang="en-US" b="1" dirty="0" smtClean="0"/>
              <a:t>science</a:t>
            </a:r>
            <a:r>
              <a:rPr lang="en-US" dirty="0"/>
              <a:t> (the dependent variable).  If the p-value were greater than 0.05, you would say that the group of independent variables does not show a statistically significant relationship with the dependent variable, or that the group of independent variables does not reliably predict the dependent variable. </a:t>
            </a:r>
          </a:p>
        </p:txBody>
      </p:sp>
      <p:sp>
        <p:nvSpPr>
          <p:cNvPr id="4" name="Slide Number Placeholder 3"/>
          <p:cNvSpPr>
            <a:spLocks noGrp="1"/>
          </p:cNvSpPr>
          <p:nvPr>
            <p:ph type="sldNum" sz="quarter" idx="12"/>
          </p:nvPr>
        </p:nvSpPr>
        <p:spPr/>
        <p:txBody>
          <a:bodyPr/>
          <a:lstStyle/>
          <a:p>
            <a:fld id="{843EF21A-1B80-421B-848F-331F463E80C7}" type="slidenum">
              <a:rPr lang="en-US" smtClean="0"/>
              <a:pPr/>
              <a:t>23</a:t>
            </a:fld>
            <a:endParaRPr lang="en-US"/>
          </a:p>
        </p:txBody>
      </p:sp>
    </p:spTree>
    <p:extLst>
      <p:ext uri="{BB962C8B-B14F-4D97-AF65-F5344CB8AC3E}">
        <p14:creationId xmlns:p14="http://schemas.microsoft.com/office/powerpoint/2010/main" xmlns="" val="235057420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Note that this is an overall significance test assessing whether the group of independent variables when used together reliably predict the dependent variable, and does not address the ability of any of the particular independent variables to predict the dependent variable. </a:t>
            </a:r>
          </a:p>
          <a:p>
            <a:endParaRPr lang="en-US" dirty="0"/>
          </a:p>
        </p:txBody>
      </p:sp>
      <p:sp>
        <p:nvSpPr>
          <p:cNvPr id="4" name="Slide Number Placeholder 3"/>
          <p:cNvSpPr>
            <a:spLocks noGrp="1"/>
          </p:cNvSpPr>
          <p:nvPr>
            <p:ph type="sldNum" sz="quarter" idx="12"/>
          </p:nvPr>
        </p:nvSpPr>
        <p:spPr/>
        <p:txBody>
          <a:bodyPr/>
          <a:lstStyle/>
          <a:p>
            <a:fld id="{843EF21A-1B80-421B-848F-331F463E80C7}" type="slidenum">
              <a:rPr lang="en-US" smtClean="0"/>
              <a:pPr/>
              <a:t>24</a:t>
            </a:fld>
            <a:endParaRPr lang="en-US"/>
          </a:p>
        </p:txBody>
      </p:sp>
    </p:spTree>
    <p:extLst>
      <p:ext uri="{BB962C8B-B14F-4D97-AF65-F5344CB8AC3E}">
        <p14:creationId xmlns:p14="http://schemas.microsoft.com/office/powerpoint/2010/main" xmlns="" val="92759951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T-TEST INTERPRETATION</a:t>
            </a:r>
            <a:endParaRPr lang="en-US" dirty="0"/>
          </a:p>
        </p:txBody>
      </p:sp>
      <p:sp>
        <p:nvSpPr>
          <p:cNvPr id="3" name="Content Placeholder 2"/>
          <p:cNvSpPr>
            <a:spLocks noGrp="1"/>
          </p:cNvSpPr>
          <p:nvPr>
            <p:ph idx="1"/>
          </p:nvPr>
        </p:nvSpPr>
        <p:spPr/>
        <p:txBody>
          <a:bodyPr/>
          <a:lstStyle/>
          <a:p>
            <a:r>
              <a:rPr lang="en-US" dirty="0" smtClean="0"/>
              <a:t>The </a:t>
            </a:r>
            <a:r>
              <a:rPr lang="en-US" dirty="0"/>
              <a:t>Ns indicate how many participants are in each group (N stands for “number”). The bolded numbers in the first box indicate the GROUP MEANS for the dependent variable (in this case, GPA) for each group (0 is the No Preschool group, 1 is the Preschool Group). </a:t>
            </a:r>
          </a:p>
          <a:p>
            <a:endParaRPr lang="en-US" dirty="0"/>
          </a:p>
        </p:txBody>
      </p:sp>
      <p:sp>
        <p:nvSpPr>
          <p:cNvPr id="4" name="Slide Number Placeholder 3"/>
          <p:cNvSpPr>
            <a:spLocks noGrp="1"/>
          </p:cNvSpPr>
          <p:nvPr>
            <p:ph type="sldNum" sz="quarter" idx="12"/>
          </p:nvPr>
        </p:nvSpPr>
        <p:spPr/>
        <p:txBody>
          <a:bodyPr/>
          <a:lstStyle/>
          <a:p>
            <a:fld id="{843EF21A-1B80-421B-848F-331F463E80C7}" type="slidenum">
              <a:rPr lang="en-US" smtClean="0"/>
              <a:pPr/>
              <a:t>25</a:t>
            </a:fld>
            <a:endParaRPr lang="en-US"/>
          </a:p>
        </p:txBody>
      </p:sp>
    </p:spTree>
    <p:extLst>
      <p:ext uri="{BB962C8B-B14F-4D97-AF65-F5344CB8AC3E}">
        <p14:creationId xmlns:p14="http://schemas.microsoft.com/office/powerpoint/2010/main" xmlns="" val="118397253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0" y="1447800"/>
            <a:ext cx="9143999"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fld id="{843EF21A-1B80-421B-848F-331F463E80C7}" type="slidenum">
              <a:rPr lang="en-US" smtClean="0"/>
              <a:pPr/>
              <a:t>26</a:t>
            </a:fld>
            <a:endParaRPr lang="en-US"/>
          </a:p>
        </p:txBody>
      </p:sp>
    </p:spTree>
    <p:extLst>
      <p:ext uri="{BB962C8B-B14F-4D97-AF65-F5344CB8AC3E}">
        <p14:creationId xmlns:p14="http://schemas.microsoft.com/office/powerpoint/2010/main" xmlns="" val="149218840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a:t>Now in the output </a:t>
            </a:r>
            <a:r>
              <a:rPr lang="en-US" dirty="0" smtClean="0"/>
              <a:t>TABLE, </a:t>
            </a:r>
            <a:r>
              <a:rPr lang="en-US" dirty="0"/>
              <a:t>we can see the results for the T-test.  Look at the enlarged numbers under the column that says “t” for the t-value, “</a:t>
            </a:r>
            <a:r>
              <a:rPr lang="en-US" dirty="0" err="1"/>
              <a:t>df</a:t>
            </a:r>
            <a:r>
              <a:rPr lang="en-US" dirty="0"/>
              <a:t>” for the degrees of freedom, and “Sig. (2-tailed) for the p-value. (Notice that the p-value of .539 is greater than our “.05” alpha level, so we </a:t>
            </a:r>
            <a:r>
              <a:rPr lang="en-US" i="1" dirty="0"/>
              <a:t>fail </a:t>
            </a:r>
            <a:r>
              <a:rPr lang="en-US" dirty="0"/>
              <a:t>to reject the null hypothesis. (if your p-value is very small (&lt;.05), then you would </a:t>
            </a:r>
            <a:r>
              <a:rPr lang="en-US" i="1" dirty="0"/>
              <a:t>reject </a:t>
            </a:r>
            <a:r>
              <a:rPr lang="en-US" dirty="0"/>
              <a:t>the null hypothesis. </a:t>
            </a:r>
          </a:p>
          <a:p>
            <a:endParaRPr lang="en-US" dirty="0"/>
          </a:p>
        </p:txBody>
      </p:sp>
      <p:sp>
        <p:nvSpPr>
          <p:cNvPr id="4" name="Slide Number Placeholder 3"/>
          <p:cNvSpPr>
            <a:spLocks noGrp="1"/>
          </p:cNvSpPr>
          <p:nvPr>
            <p:ph type="sldNum" sz="quarter" idx="12"/>
          </p:nvPr>
        </p:nvSpPr>
        <p:spPr/>
        <p:txBody>
          <a:bodyPr/>
          <a:lstStyle/>
          <a:p>
            <a:fld id="{843EF21A-1B80-421B-848F-331F463E80C7}" type="slidenum">
              <a:rPr lang="en-US" smtClean="0"/>
              <a:pPr/>
              <a:t>27</a:t>
            </a:fld>
            <a:endParaRPr lang="en-US"/>
          </a:p>
        </p:txBody>
      </p:sp>
    </p:spTree>
    <p:extLst>
      <p:ext uri="{BB962C8B-B14F-4D97-AF65-F5344CB8AC3E}">
        <p14:creationId xmlns:p14="http://schemas.microsoft.com/office/powerpoint/2010/main" xmlns="" val="274445549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0" y="1981200"/>
            <a:ext cx="9144000" cy="25334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TextBox 3"/>
          <p:cNvSpPr txBox="1"/>
          <p:nvPr/>
        </p:nvSpPr>
        <p:spPr>
          <a:xfrm>
            <a:off x="838200" y="5029200"/>
            <a:ext cx="7543800" cy="646331"/>
          </a:xfrm>
          <a:prstGeom prst="rect">
            <a:avLst/>
          </a:prstGeom>
          <a:noFill/>
        </p:spPr>
        <p:txBody>
          <a:bodyPr wrap="square" rtlCol="0">
            <a:spAutoFit/>
          </a:bodyPr>
          <a:lstStyle/>
          <a:p>
            <a:r>
              <a:rPr lang="en-US" b="1" dirty="0"/>
              <a:t>NOTE:</a:t>
            </a:r>
            <a:r>
              <a:rPr lang="en-US" dirty="0"/>
              <a:t> Don’t be confused if your t-value is .619 (a positive number), this can happen simply by inputting the independent variable in reverse order</a:t>
            </a:r>
            <a:r>
              <a:rPr lang="en-US" dirty="0" smtClean="0"/>
              <a:t>.</a:t>
            </a:r>
            <a:endParaRPr lang="en-US" dirty="0"/>
          </a:p>
        </p:txBody>
      </p:sp>
      <p:sp>
        <p:nvSpPr>
          <p:cNvPr id="5" name="Slide Number Placeholder 4"/>
          <p:cNvSpPr>
            <a:spLocks noGrp="1"/>
          </p:cNvSpPr>
          <p:nvPr>
            <p:ph type="sldNum" sz="quarter" idx="12"/>
          </p:nvPr>
        </p:nvSpPr>
        <p:spPr/>
        <p:txBody>
          <a:bodyPr/>
          <a:lstStyle/>
          <a:p>
            <a:fld id="{843EF21A-1B80-421B-848F-331F463E80C7}" type="slidenum">
              <a:rPr lang="en-US" smtClean="0"/>
              <a:pPr/>
              <a:t>28</a:t>
            </a:fld>
            <a:endParaRPr lang="en-US"/>
          </a:p>
        </p:txBody>
      </p:sp>
    </p:spTree>
    <p:extLst>
      <p:ext uri="{BB962C8B-B14F-4D97-AF65-F5344CB8AC3E}">
        <p14:creationId xmlns:p14="http://schemas.microsoft.com/office/powerpoint/2010/main" xmlns="" val="107760350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a:t>If you were to have run the following analysis for a study, you could describe them in the results section as follows: </a:t>
            </a:r>
          </a:p>
          <a:p>
            <a:r>
              <a:rPr lang="en-US" dirty="0"/>
              <a:t> </a:t>
            </a:r>
          </a:p>
          <a:p>
            <a:r>
              <a:rPr lang="en-US" dirty="0"/>
              <a:t>The mean College GPA of the Preschool group was 3.29 (SD = .38) and the mean College GPA of the No Preschool group was 3.21 (SD = .35).  According to the t-test, we failed to reject the null hypothesis.  There was not enough evidence to suggest a significant difference between the college GPAs of the two groups of students,</a:t>
            </a:r>
            <a:r>
              <a:rPr lang="en-US" i="1" dirty="0"/>
              <a:t> t</a:t>
            </a:r>
            <a:r>
              <a:rPr lang="en-US" dirty="0"/>
              <a:t>(38) = -.619, </a:t>
            </a:r>
            <a:r>
              <a:rPr lang="en-US" i="1" dirty="0"/>
              <a:t>p</a:t>
            </a:r>
            <a:r>
              <a:rPr lang="en-US" dirty="0"/>
              <a:t> &gt; .05. </a:t>
            </a:r>
          </a:p>
          <a:p>
            <a:endParaRPr lang="en-US" dirty="0"/>
          </a:p>
        </p:txBody>
      </p:sp>
      <p:sp>
        <p:nvSpPr>
          <p:cNvPr id="4" name="Slide Number Placeholder 3"/>
          <p:cNvSpPr>
            <a:spLocks noGrp="1"/>
          </p:cNvSpPr>
          <p:nvPr>
            <p:ph type="sldNum" sz="quarter" idx="12"/>
          </p:nvPr>
        </p:nvSpPr>
        <p:spPr/>
        <p:txBody>
          <a:bodyPr/>
          <a:lstStyle/>
          <a:p>
            <a:fld id="{843EF21A-1B80-421B-848F-331F463E80C7}" type="slidenum">
              <a:rPr lang="en-US" smtClean="0"/>
              <a:pPr/>
              <a:t>29</a:t>
            </a:fld>
            <a:endParaRPr lang="en-US"/>
          </a:p>
        </p:txBody>
      </p:sp>
    </p:spTree>
    <p:extLst>
      <p:ext uri="{BB962C8B-B14F-4D97-AF65-F5344CB8AC3E}">
        <p14:creationId xmlns:p14="http://schemas.microsoft.com/office/powerpoint/2010/main" xmlns="" val="274510287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ANOVA </a:t>
            </a:r>
            <a:r>
              <a:rPr lang="en-US" b="1" dirty="0" smtClean="0"/>
              <a:t>INTERPRETATION (F-test)</a:t>
            </a:r>
            <a:endParaRPr lang="en-US" dirty="0"/>
          </a:p>
        </p:txBody>
      </p:sp>
      <p:sp>
        <p:nvSpPr>
          <p:cNvPr id="3" name="Content Placeholder 2"/>
          <p:cNvSpPr>
            <a:spLocks noGrp="1"/>
          </p:cNvSpPr>
          <p:nvPr>
            <p:ph idx="1"/>
          </p:nvPr>
        </p:nvSpPr>
        <p:spPr/>
        <p:txBody>
          <a:bodyPr/>
          <a:lstStyle/>
          <a:p>
            <a:r>
              <a:rPr lang="en-US" dirty="0"/>
              <a:t>The interpretation of the Analysis of Variance is much like that of the T-test.  Here is an example of an ANOVA table for an analysis that was run </a:t>
            </a:r>
            <a:r>
              <a:rPr lang="en-US" dirty="0" smtClean="0"/>
              <a:t>to </a:t>
            </a:r>
            <a:r>
              <a:rPr lang="en-US" dirty="0"/>
              <a:t>examine if there were differences in the mean number </a:t>
            </a:r>
            <a:r>
              <a:rPr lang="en-US" dirty="0" smtClean="0"/>
              <a:t>of </a:t>
            </a:r>
            <a:r>
              <a:rPr lang="en-US" dirty="0"/>
              <a:t>hours worked by students in each ethnic Group.   (IV = Ethnic Group, DV = # of hours worked per week)</a:t>
            </a:r>
          </a:p>
        </p:txBody>
      </p:sp>
      <p:sp>
        <p:nvSpPr>
          <p:cNvPr id="4" name="Slide Number Placeholder 3"/>
          <p:cNvSpPr>
            <a:spLocks noGrp="1"/>
          </p:cNvSpPr>
          <p:nvPr>
            <p:ph type="sldNum" sz="quarter" idx="12"/>
          </p:nvPr>
        </p:nvSpPr>
        <p:spPr/>
        <p:txBody>
          <a:bodyPr/>
          <a:lstStyle/>
          <a:p>
            <a:fld id="{843EF21A-1B80-421B-848F-331F463E80C7}" type="slidenum">
              <a:rPr lang="en-US" smtClean="0"/>
              <a:pPr/>
              <a:t>30</a:t>
            </a:fld>
            <a:endParaRPr lang="en-US"/>
          </a:p>
        </p:txBody>
      </p:sp>
    </p:spTree>
    <p:extLst>
      <p:ext uri="{BB962C8B-B14F-4D97-AF65-F5344CB8AC3E}">
        <p14:creationId xmlns:p14="http://schemas.microsoft.com/office/powerpoint/2010/main" xmlns="" val="73255142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152400" y="2438400"/>
            <a:ext cx="8839200" cy="2895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fld id="{843EF21A-1B80-421B-848F-331F463E80C7}" type="slidenum">
              <a:rPr lang="en-US" smtClean="0"/>
              <a:pPr/>
              <a:t>31</a:t>
            </a:fld>
            <a:endParaRPr lang="en-US"/>
          </a:p>
        </p:txBody>
      </p:sp>
    </p:spTree>
    <p:extLst>
      <p:ext uri="{BB962C8B-B14F-4D97-AF65-F5344CB8AC3E}">
        <p14:creationId xmlns:p14="http://schemas.microsoft.com/office/powerpoint/2010/main" xmlns="" val="82981072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If you were to write this up in the results section, you could report the means for each group (by running </a:t>
            </a:r>
            <a:r>
              <a:rPr lang="en-US" dirty="0" err="1" smtClean="0"/>
              <a:t>Descriptives</a:t>
            </a:r>
            <a:r>
              <a:rPr lang="en-US" dirty="0" smtClean="0"/>
              <a:t> </a:t>
            </a:r>
            <a:r>
              <a:rPr lang="en-US" dirty="0"/>
              <a:t>– see the first Lab for these procedures).  Then you could report the actual results of the Analysis of Variance.   </a:t>
            </a:r>
          </a:p>
          <a:p>
            <a:endParaRPr lang="en-US" dirty="0"/>
          </a:p>
          <a:p>
            <a:r>
              <a:rPr lang="en-US" dirty="0"/>
              <a:t>According to the Analysis of Variance, there were significant differences between the ethnic groups in the mean number of hours worked per week </a:t>
            </a:r>
            <a:r>
              <a:rPr lang="en-US" i="1" dirty="0"/>
              <a:t>F</a:t>
            </a:r>
            <a:r>
              <a:rPr lang="en-US" dirty="0"/>
              <a:t>(3, 36) = 3.53 </a:t>
            </a:r>
            <a:r>
              <a:rPr lang="en-US" i="1" dirty="0"/>
              <a:t>p</a:t>
            </a:r>
            <a:r>
              <a:rPr lang="en-US" dirty="0"/>
              <a:t> &lt; .05.</a:t>
            </a:r>
          </a:p>
          <a:p>
            <a:endParaRPr lang="en-US" dirty="0"/>
          </a:p>
        </p:txBody>
      </p:sp>
      <p:sp>
        <p:nvSpPr>
          <p:cNvPr id="4" name="Slide Number Placeholder 3"/>
          <p:cNvSpPr>
            <a:spLocks noGrp="1"/>
          </p:cNvSpPr>
          <p:nvPr>
            <p:ph type="sldNum" sz="quarter" idx="12"/>
          </p:nvPr>
        </p:nvSpPr>
        <p:spPr/>
        <p:txBody>
          <a:bodyPr/>
          <a:lstStyle/>
          <a:p>
            <a:fld id="{843EF21A-1B80-421B-848F-331F463E80C7}" type="slidenum">
              <a:rPr lang="en-US" smtClean="0"/>
              <a:pPr/>
              <a:t>32</a:t>
            </a:fld>
            <a:endParaRPr lang="en-US"/>
          </a:p>
        </p:txBody>
      </p:sp>
    </p:spTree>
    <p:extLst>
      <p:ext uri="{BB962C8B-B14F-4D97-AF65-F5344CB8AC3E}">
        <p14:creationId xmlns:p14="http://schemas.microsoft.com/office/powerpoint/2010/main" xmlns="" val="383580088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This Session</a:t>
            </a:r>
            <a:endParaRPr lang="en-US" dirty="0"/>
          </a:p>
        </p:txBody>
      </p:sp>
      <p:sp>
        <p:nvSpPr>
          <p:cNvPr id="3" name="Content Placeholder 2"/>
          <p:cNvSpPr>
            <a:spLocks noGrp="1"/>
          </p:cNvSpPr>
          <p:nvPr>
            <p:ph idx="1"/>
          </p:nvPr>
        </p:nvSpPr>
        <p:spPr/>
        <p:txBody>
          <a:bodyPr/>
          <a:lstStyle/>
          <a:p>
            <a:r>
              <a:rPr lang="en-US" dirty="0">
                <a:solidFill>
                  <a:srgbClr val="000000"/>
                </a:solidFill>
              </a:rPr>
              <a:t>Between </a:t>
            </a:r>
            <a:r>
              <a:rPr lang="en-US" b="1" dirty="0">
                <a:solidFill>
                  <a:srgbClr val="000000"/>
                </a:solidFill>
              </a:rPr>
              <a:t>Distributions</a:t>
            </a:r>
          </a:p>
          <a:p>
            <a:r>
              <a:rPr lang="en-US" b="1" dirty="0">
                <a:solidFill>
                  <a:srgbClr val="000000"/>
                </a:solidFill>
              </a:rPr>
              <a:t>   </a:t>
            </a:r>
            <a:r>
              <a:rPr lang="en-US" dirty="0">
                <a:solidFill>
                  <a:srgbClr val="000000"/>
                </a:solidFill>
              </a:rPr>
              <a:t>- Chi-square for goodness of fit</a:t>
            </a:r>
          </a:p>
          <a:p>
            <a:r>
              <a:rPr lang="en-US" dirty="0">
                <a:solidFill>
                  <a:srgbClr val="000000"/>
                </a:solidFill>
              </a:rPr>
              <a:t>   - Chi-square for independence</a:t>
            </a:r>
          </a:p>
          <a:p>
            <a:r>
              <a:rPr lang="en-US" dirty="0">
                <a:solidFill>
                  <a:srgbClr val="000000"/>
                </a:solidFill>
              </a:rPr>
              <a:t>• Between </a:t>
            </a:r>
            <a:r>
              <a:rPr lang="en-US" b="1" dirty="0">
                <a:solidFill>
                  <a:srgbClr val="000000"/>
                </a:solidFill>
              </a:rPr>
              <a:t>Variances</a:t>
            </a:r>
            <a:endParaRPr lang="en-US" dirty="0">
              <a:solidFill>
                <a:srgbClr val="000000"/>
              </a:solidFill>
            </a:endParaRPr>
          </a:p>
          <a:p>
            <a:r>
              <a:rPr lang="en-US" dirty="0">
                <a:solidFill>
                  <a:srgbClr val="000000"/>
                </a:solidFill>
              </a:rPr>
              <a:t>   - F-Test – </a:t>
            </a:r>
            <a:r>
              <a:rPr lang="en-US" b="1" dirty="0">
                <a:solidFill>
                  <a:srgbClr val="000000"/>
                </a:solidFill>
              </a:rPr>
              <a:t>P</a:t>
            </a:r>
          </a:p>
          <a:p>
            <a:endParaRPr lang="en-US" dirty="0"/>
          </a:p>
        </p:txBody>
      </p:sp>
      <p:sp>
        <p:nvSpPr>
          <p:cNvPr id="4" name="Slide Number Placeholder 3"/>
          <p:cNvSpPr>
            <a:spLocks noGrp="1"/>
          </p:cNvSpPr>
          <p:nvPr>
            <p:ph type="sldNum" sz="quarter" idx="12"/>
          </p:nvPr>
        </p:nvSpPr>
        <p:spPr/>
        <p:txBody>
          <a:bodyPr/>
          <a:lstStyle/>
          <a:p>
            <a:fld id="{843EF21A-1B80-421B-848F-331F463E80C7}" type="slidenum">
              <a:rPr lang="en-US" smtClean="0"/>
              <a:pPr/>
              <a:t>33</a:t>
            </a:fld>
            <a:endParaRPr lang="en-US"/>
          </a:p>
        </p:txBody>
      </p:sp>
    </p:spTree>
    <p:extLst>
      <p:ext uri="{BB962C8B-B14F-4D97-AF65-F5344CB8AC3E}">
        <p14:creationId xmlns:p14="http://schemas.microsoft.com/office/powerpoint/2010/main" xmlns="" val="2155979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718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8C880857-7EF4-4C06-980D-2363CE42D88E}" type="slidenum">
              <a:rPr lang="en-US" smtClean="0"/>
              <a:pPr/>
              <a:t>34</a:t>
            </a:fld>
            <a:endParaRPr lang="en-US"/>
          </a:p>
        </p:txBody>
      </p:sp>
    </p:spTree>
    <p:extLst>
      <p:ext uri="{BB962C8B-B14F-4D97-AF65-F5344CB8AC3E}">
        <p14:creationId xmlns:p14="http://schemas.microsoft.com/office/powerpoint/2010/main" xmlns="" val="290489433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345</TotalTime>
  <Words>981</Words>
  <Application>Microsoft Office PowerPoint</Application>
  <PresentationFormat>On-screen Show (4:3)</PresentationFormat>
  <Paragraphs>256</Paragraphs>
  <Slides>34</Slides>
  <Notes>11</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MGT-491 QUANTITATIVE ANALYSIS AND RESEARCH FOR MANAGEMENT</vt:lpstr>
      <vt:lpstr>Summary of Last Session</vt:lpstr>
      <vt:lpstr>Slide 3</vt:lpstr>
      <vt:lpstr>Slide 4</vt:lpstr>
      <vt:lpstr>Slide 5</vt:lpstr>
      <vt:lpstr>Slide 6</vt:lpstr>
      <vt:lpstr>Slide 7</vt:lpstr>
      <vt:lpstr>Question – is there a relationship between students aptitude for mathemathics and for biology?</vt:lpstr>
      <vt:lpstr>Slide 9</vt:lpstr>
      <vt:lpstr>Slide 10</vt:lpstr>
      <vt:lpstr>Slide 11</vt:lpstr>
      <vt:lpstr>Slide 12</vt:lpstr>
      <vt:lpstr>Slide 13</vt:lpstr>
      <vt:lpstr>Slide 14</vt:lpstr>
      <vt:lpstr>Is there a relationship between wing length and tail length in songbirds?</vt:lpstr>
      <vt:lpstr>Is there a relationship between age and systolic blood pressure?</vt:lpstr>
      <vt:lpstr>Slide 17</vt:lpstr>
      <vt:lpstr>Slide 18</vt:lpstr>
      <vt:lpstr>Slide 19</vt:lpstr>
      <vt:lpstr>Slide 20</vt:lpstr>
      <vt:lpstr>Slide 21</vt:lpstr>
      <vt:lpstr>Slide 22</vt:lpstr>
      <vt:lpstr>Slide 23</vt:lpstr>
      <vt:lpstr>Slide 24</vt:lpstr>
      <vt:lpstr>T-TEST INTERPRETATION</vt:lpstr>
      <vt:lpstr>Slide 26</vt:lpstr>
      <vt:lpstr>Slide 27</vt:lpstr>
      <vt:lpstr>Slide 28</vt:lpstr>
      <vt:lpstr>Slide 29</vt:lpstr>
      <vt:lpstr>ANOVA INTERPRETATION (F-test)</vt:lpstr>
      <vt:lpstr>Slide 31</vt:lpstr>
      <vt:lpstr>Slide 32</vt:lpstr>
      <vt:lpstr>Summary of This Session</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Usman</dc:creator>
  <cp:lastModifiedBy>NTS</cp:lastModifiedBy>
  <cp:revision>26</cp:revision>
  <dcterms:created xsi:type="dcterms:W3CDTF">2013-07-15T06:49:28Z</dcterms:created>
  <dcterms:modified xsi:type="dcterms:W3CDTF">2013-07-16T09:04:58Z</dcterms:modified>
</cp:coreProperties>
</file>