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316" r:id="rId2"/>
    <p:sldId id="317" r:id="rId3"/>
    <p:sldId id="266" r:id="rId4"/>
    <p:sldId id="267" r:id="rId5"/>
    <p:sldId id="268" r:id="rId6"/>
    <p:sldId id="269" r:id="rId7"/>
    <p:sldId id="292" r:id="rId8"/>
    <p:sldId id="293" r:id="rId9"/>
    <p:sldId id="299" r:id="rId10"/>
    <p:sldId id="300" r:id="rId11"/>
    <p:sldId id="301" r:id="rId12"/>
    <p:sldId id="294" r:id="rId13"/>
    <p:sldId id="302" r:id="rId14"/>
    <p:sldId id="303" r:id="rId15"/>
    <p:sldId id="295" r:id="rId16"/>
    <p:sldId id="304" r:id="rId17"/>
    <p:sldId id="296" r:id="rId18"/>
    <p:sldId id="305" r:id="rId19"/>
    <p:sldId id="306" r:id="rId20"/>
    <p:sldId id="307" r:id="rId21"/>
    <p:sldId id="308" r:id="rId22"/>
    <p:sldId id="309" r:id="rId23"/>
    <p:sldId id="310" r:id="rId24"/>
    <p:sldId id="297" r:id="rId25"/>
    <p:sldId id="311" r:id="rId26"/>
    <p:sldId id="298" r:id="rId27"/>
    <p:sldId id="312" r:id="rId28"/>
    <p:sldId id="313" r:id="rId29"/>
    <p:sldId id="314" r:id="rId30"/>
    <p:sldId id="315" r:id="rId31"/>
    <p:sldId id="270" r:id="rId32"/>
    <p:sldId id="271" r:id="rId33"/>
    <p:sldId id="274" r:id="rId34"/>
    <p:sldId id="275" r:id="rId35"/>
    <p:sldId id="276" r:id="rId36"/>
    <p:sldId id="277" r:id="rId37"/>
    <p:sldId id="278" r:id="rId38"/>
    <p:sldId id="279" r:id="rId39"/>
    <p:sldId id="280" r:id="rId40"/>
    <p:sldId id="281" r:id="rId41"/>
    <p:sldId id="320" r:id="rId42"/>
    <p:sldId id="31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471" autoAdjust="0"/>
    <p:restoredTop sz="94660"/>
  </p:normalViewPr>
  <p:slideViewPr>
    <p:cSldViewPr>
      <p:cViewPr>
        <p:scale>
          <a:sx n="60" d="100"/>
          <a:sy n="60" d="100"/>
        </p:scale>
        <p:origin x="-1536"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0BD60E-209E-417D-BC9B-3382924AD439}" type="datetimeFigureOut">
              <a:rPr lang="en-US" smtClean="0"/>
              <a:pPr/>
              <a:t>7/15/2013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8C9E797-121F-40B9-B0C6-0C215CD186CD}" type="slidenum">
              <a:rPr lang="en-US" smtClean="0"/>
              <a:pPr/>
              <a:t>‹#›</a:t>
            </a:fld>
            <a:endParaRPr lang="en-US"/>
          </a:p>
        </p:txBody>
      </p:sp>
    </p:spTree>
    <p:extLst>
      <p:ext uri="{BB962C8B-B14F-4D97-AF65-F5344CB8AC3E}">
        <p14:creationId xmlns:p14="http://schemas.microsoft.com/office/powerpoint/2010/main" xmlns="" val="9728400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852B650-2405-4D16-8C80-ED4228CD136B}" type="datetime1">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6203517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ED3D98-37C8-4EAE-B8D3-065075D8CAF0}" type="datetime1">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678246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8D5E1BD-9FA0-41D2-8F31-1F3AB5C07662}" type="datetime1">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911200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EBCE69D-818A-4870-B89B-A0C5CA2D8004}" type="datetime1">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306094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B061780-E8AD-4BA0-B1BB-6FE9FD0956EA}" type="datetime1">
              <a:rPr lang="en-US" smtClean="0"/>
              <a:pPr/>
              <a:t>7/15/2013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004179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ABCA519-9B31-4114-B47C-816A6E9F37DA}" type="datetime1">
              <a:rPr lang="en-US" smtClean="0"/>
              <a:pPr/>
              <a:t>7/15/2013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7575475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FDB6D7C-76DD-406F-B8A0-A32CB1CF7CB1}" type="datetime1">
              <a:rPr lang="en-US" smtClean="0"/>
              <a:pPr/>
              <a:t>7/15/2013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4270823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CBE150B-FD36-41A0-8189-8F1ED7968A5E}" type="datetime1">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3969728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800ED-4B2A-4B83-AD2A-9D8D929DE1E1}" type="datetime1">
              <a:rPr lang="en-US" smtClean="0"/>
              <a:pPr/>
              <a:t>7/15/2013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682875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31DCA-C85B-4DC5-86D8-8DB9FEA0CF5F}" type="datetime1">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8851156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578DFF6-1A9F-4CBC-B9B1-5E4F7186B3A9}" type="datetime1">
              <a:rPr lang="en-US" smtClean="0"/>
              <a:pPr/>
              <a:t>7/15/2013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347127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615922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C29024-ED55-4323-B37E-B3CDA18802F3}" type="datetime1">
              <a:rPr lang="en-US" smtClean="0"/>
              <a:pPr/>
              <a:t>7/15/2013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A52672-58F9-46C0-858E-FB559E2C8F11}" type="slidenum">
              <a:rPr lang="en-US" smtClean="0"/>
              <a:pPr/>
              <a:t>‹#›</a:t>
            </a:fld>
            <a:endParaRPr lang="en-US"/>
          </a:p>
        </p:txBody>
      </p:sp>
    </p:spTree>
    <p:extLst>
      <p:ext uri="{BB962C8B-B14F-4D97-AF65-F5344CB8AC3E}">
        <p14:creationId xmlns:p14="http://schemas.microsoft.com/office/powerpoint/2010/main" xmlns="" val="13292382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3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Microsoft_Office_Excel_97-2003_Worksheet1.xls"/></Relationships>
</file>

<file path=ppt/slides/_rels/slide3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oleObject" Target="../embeddings/oleObject4.bin"/></Relationships>
</file>

<file path=ppt/slides/_rels/slide4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MGT-491</a:t>
            </a:r>
            <a:br>
              <a:rPr lang="en-US" dirty="0" smtClean="0"/>
            </a:br>
            <a:r>
              <a:rPr lang="en-US" dirty="0" smtClean="0"/>
              <a:t>QUANTITATIVE ANALYSIS AND RESEARCH FOR MANAGEMENT</a:t>
            </a:r>
            <a:endParaRPr lang="en-US" dirty="0"/>
          </a:p>
        </p:txBody>
      </p:sp>
      <p:sp>
        <p:nvSpPr>
          <p:cNvPr id="3" name="Subtitle 2"/>
          <p:cNvSpPr>
            <a:spLocks noGrp="1"/>
          </p:cNvSpPr>
          <p:nvPr>
            <p:ph type="subTitle" idx="1"/>
          </p:nvPr>
        </p:nvSpPr>
        <p:spPr>
          <a:xfrm>
            <a:off x="1447800" y="4648200"/>
            <a:ext cx="6400800" cy="762000"/>
          </a:xfrm>
        </p:spPr>
        <p:txBody>
          <a:bodyPr/>
          <a:lstStyle/>
          <a:p>
            <a:pPr algn="r"/>
            <a:r>
              <a:rPr lang="en-US" dirty="0" smtClean="0"/>
              <a:t>OSMAN BIN SAIF</a:t>
            </a:r>
            <a:endParaRPr lang="en-US" dirty="0"/>
          </a:p>
        </p:txBody>
      </p:sp>
      <p:sp>
        <p:nvSpPr>
          <p:cNvPr id="4" name="TextBox 3"/>
          <p:cNvSpPr txBox="1"/>
          <p:nvPr/>
        </p:nvSpPr>
        <p:spPr>
          <a:xfrm>
            <a:off x="6172200" y="457200"/>
            <a:ext cx="2362200" cy="461665"/>
          </a:xfrm>
          <a:prstGeom prst="rect">
            <a:avLst/>
          </a:prstGeom>
          <a:noFill/>
        </p:spPr>
        <p:txBody>
          <a:bodyPr wrap="square" rtlCol="0">
            <a:spAutoFit/>
          </a:bodyPr>
          <a:lstStyle/>
          <a:p>
            <a:pPr algn="ctr"/>
            <a:r>
              <a:rPr lang="en-US" sz="2400" b="1" dirty="0" smtClean="0"/>
              <a:t>Session 24</a:t>
            </a:r>
            <a:endParaRPr lang="en-US" sz="2400" b="1" dirty="0"/>
          </a:p>
        </p:txBody>
      </p:sp>
    </p:spTree>
    <p:extLst>
      <p:ext uri="{BB962C8B-B14F-4D97-AF65-F5344CB8AC3E}">
        <p14:creationId xmlns:p14="http://schemas.microsoft.com/office/powerpoint/2010/main" xmlns="" val="30628675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Designing a research Project</a:t>
            </a:r>
          </a:p>
          <a:p>
            <a:r>
              <a:rPr lang="en-US" dirty="0"/>
              <a:t>Basic statistical concepts and definitions</a:t>
            </a:r>
          </a:p>
          <a:p>
            <a:r>
              <a:rPr lang="en-US" dirty="0"/>
              <a:t>Hypothesis , Basics concepts concerning Hypothesis testing</a:t>
            </a:r>
          </a:p>
          <a:p>
            <a:r>
              <a:rPr lang="en-US" dirty="0"/>
              <a:t>Critical procedure for Hypothesis testing</a:t>
            </a:r>
          </a:p>
          <a:p>
            <a:r>
              <a:rPr lang="en-US" dirty="0"/>
              <a:t>Research Process</a:t>
            </a:r>
          </a:p>
          <a:p>
            <a:r>
              <a:rPr lang="en-US" dirty="0"/>
              <a:t>Organizing statistical tests</a:t>
            </a:r>
          </a:p>
          <a:p>
            <a:r>
              <a:rPr lang="en-US" dirty="0"/>
              <a:t>Inferential Statistics</a:t>
            </a:r>
          </a:p>
          <a:p>
            <a:pPr lvl="1"/>
            <a:r>
              <a:rPr lang="en-US" dirty="0"/>
              <a:t>Parametric and non parametric testing</a:t>
            </a:r>
          </a:p>
        </p:txBody>
      </p:sp>
      <p:sp>
        <p:nvSpPr>
          <p:cNvPr id="4" name="Slide Number Placeholder 3"/>
          <p:cNvSpPr>
            <a:spLocks noGrp="1"/>
          </p:cNvSpPr>
          <p:nvPr>
            <p:ph type="sldNum" sz="quarter" idx="12"/>
          </p:nvPr>
        </p:nvSpPr>
        <p:spPr/>
        <p:txBody>
          <a:bodyPr/>
          <a:lstStyle/>
          <a:p>
            <a:fld id="{A63F76A6-EEEC-445F-9B77-1B535E102192}" type="slidenum">
              <a:rPr lang="en-US" smtClean="0"/>
              <a:pPr/>
              <a:t>2</a:t>
            </a:fld>
            <a:endParaRPr lang="en-US"/>
          </a:p>
        </p:txBody>
      </p:sp>
    </p:spTree>
    <p:extLst>
      <p:ext uri="{BB962C8B-B14F-4D97-AF65-F5344CB8AC3E}">
        <p14:creationId xmlns:p14="http://schemas.microsoft.com/office/powerpoint/2010/main" xmlns="" val="23095687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747713" y="809625"/>
            <a:ext cx="4216400" cy="576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3200" b="1" u="sng">
                <a:solidFill>
                  <a:srgbClr val="000000"/>
                </a:solidFill>
              </a:rPr>
              <a:t>Tests for Differences</a:t>
            </a:r>
          </a:p>
        </p:txBody>
      </p:sp>
      <p:sp>
        <p:nvSpPr>
          <p:cNvPr id="16387" name="Rectangle 3"/>
          <p:cNvSpPr>
            <a:spLocks noChangeArrowheads="1"/>
          </p:cNvSpPr>
          <p:nvPr/>
        </p:nvSpPr>
        <p:spPr bwMode="auto">
          <a:xfrm>
            <a:off x="747713" y="1509713"/>
            <a:ext cx="4619625" cy="4835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a:solidFill>
                  <a:srgbClr val="000000"/>
                </a:solidFill>
              </a:rPr>
              <a:t>• Between </a:t>
            </a:r>
            <a:r>
              <a:rPr lang="en-US" b="1">
                <a:solidFill>
                  <a:srgbClr val="000000"/>
                </a:solidFill>
              </a:rPr>
              <a:t>Means</a:t>
            </a:r>
            <a:r>
              <a:rPr lang="en-US">
                <a:solidFill>
                  <a:srgbClr val="000000"/>
                </a:solidFill>
              </a:rPr>
              <a:t> </a:t>
            </a:r>
          </a:p>
          <a:p>
            <a:r>
              <a:rPr lang="en-US">
                <a:solidFill>
                  <a:srgbClr val="000000"/>
                </a:solidFill>
              </a:rPr>
              <a:t>   - t-Test - </a:t>
            </a:r>
            <a:r>
              <a:rPr lang="en-US" b="1">
                <a:solidFill>
                  <a:srgbClr val="000000"/>
                </a:solidFill>
              </a:rPr>
              <a:t>P</a:t>
            </a:r>
            <a:r>
              <a:rPr lang="en-US">
                <a:solidFill>
                  <a:srgbClr val="000000"/>
                </a:solidFill>
              </a:rPr>
              <a:t> </a:t>
            </a:r>
          </a:p>
          <a:p>
            <a:r>
              <a:rPr lang="en-US">
                <a:solidFill>
                  <a:srgbClr val="000000"/>
                </a:solidFill>
              </a:rPr>
              <a:t>   - ANOVA - </a:t>
            </a:r>
            <a:r>
              <a:rPr lang="en-US" b="1">
                <a:solidFill>
                  <a:srgbClr val="000000"/>
                </a:solidFill>
              </a:rPr>
              <a:t>P</a:t>
            </a:r>
          </a:p>
          <a:p>
            <a:r>
              <a:rPr lang="en-US">
                <a:solidFill>
                  <a:srgbClr val="000000"/>
                </a:solidFill>
              </a:rPr>
              <a:t>   - Friedman Test</a:t>
            </a:r>
          </a:p>
          <a:p>
            <a:r>
              <a:rPr lang="en-US">
                <a:solidFill>
                  <a:srgbClr val="000000"/>
                </a:solidFill>
              </a:rPr>
              <a:t>   - Kruskal-Wallis Test</a:t>
            </a:r>
            <a:endParaRPr lang="en-US" b="1">
              <a:solidFill>
                <a:srgbClr val="000000"/>
              </a:solidFill>
            </a:endParaRPr>
          </a:p>
          <a:p>
            <a:r>
              <a:rPr lang="en-US">
                <a:solidFill>
                  <a:srgbClr val="000000"/>
                </a:solidFill>
              </a:rPr>
              <a:t>   - Sign Test</a:t>
            </a:r>
          </a:p>
          <a:p>
            <a:r>
              <a:rPr lang="en-US">
                <a:solidFill>
                  <a:srgbClr val="000000"/>
                </a:solidFill>
              </a:rPr>
              <a:t>   - Rank Sum Test</a:t>
            </a:r>
          </a:p>
          <a:p>
            <a:r>
              <a:rPr lang="en-US">
                <a:solidFill>
                  <a:srgbClr val="000000"/>
                </a:solidFill>
              </a:rPr>
              <a:t>• Between </a:t>
            </a:r>
            <a:r>
              <a:rPr lang="en-US" b="1">
                <a:solidFill>
                  <a:srgbClr val="000000"/>
                </a:solidFill>
              </a:rPr>
              <a:t>Distributions</a:t>
            </a:r>
          </a:p>
          <a:p>
            <a:r>
              <a:rPr lang="en-US" b="1">
                <a:solidFill>
                  <a:srgbClr val="000000"/>
                </a:solidFill>
              </a:rPr>
              <a:t>   </a:t>
            </a:r>
            <a:r>
              <a:rPr lang="en-US">
                <a:solidFill>
                  <a:srgbClr val="000000"/>
                </a:solidFill>
              </a:rPr>
              <a:t>- Chi-square for goodness of fit</a:t>
            </a:r>
          </a:p>
          <a:p>
            <a:r>
              <a:rPr lang="en-US">
                <a:solidFill>
                  <a:srgbClr val="000000"/>
                </a:solidFill>
              </a:rPr>
              <a:t>   - Chi-square for independence</a:t>
            </a:r>
          </a:p>
          <a:p>
            <a:r>
              <a:rPr lang="en-US">
                <a:solidFill>
                  <a:srgbClr val="000000"/>
                </a:solidFill>
              </a:rPr>
              <a:t>• Between </a:t>
            </a:r>
            <a:r>
              <a:rPr lang="en-US" b="1">
                <a:solidFill>
                  <a:srgbClr val="000000"/>
                </a:solidFill>
              </a:rPr>
              <a:t>Variances</a:t>
            </a:r>
            <a:endParaRPr lang="en-US">
              <a:solidFill>
                <a:srgbClr val="000000"/>
              </a:solidFill>
            </a:endParaRPr>
          </a:p>
          <a:p>
            <a:r>
              <a:rPr lang="en-US">
                <a:solidFill>
                  <a:srgbClr val="000000"/>
                </a:solidFill>
              </a:rPr>
              <a:t>   - F-Test – </a:t>
            </a:r>
            <a:r>
              <a:rPr lang="en-US" b="1">
                <a:solidFill>
                  <a:srgbClr val="000000"/>
                </a:solidFill>
              </a:rPr>
              <a:t>P</a:t>
            </a:r>
          </a:p>
          <a:p>
            <a:r>
              <a:rPr lang="en-US" b="1">
                <a:solidFill>
                  <a:srgbClr val="000000"/>
                </a:solidFill>
              </a:rPr>
              <a:t>P</a:t>
            </a:r>
            <a:r>
              <a:rPr lang="en-US">
                <a:solidFill>
                  <a:srgbClr val="000000"/>
                </a:solidFill>
              </a:rPr>
              <a:t> – parametric tests</a:t>
            </a:r>
          </a:p>
        </p:txBody>
      </p:sp>
      <p:sp>
        <p:nvSpPr>
          <p:cNvPr id="2" name="Slide Number Placeholder 1"/>
          <p:cNvSpPr>
            <a:spLocks noGrp="1"/>
          </p:cNvSpPr>
          <p:nvPr>
            <p:ph type="sldNum" sz="quarter" idx="12"/>
          </p:nvPr>
        </p:nvSpPr>
        <p:spPr/>
        <p:txBody>
          <a:bodyPr/>
          <a:lstStyle/>
          <a:p>
            <a:fld id="{8EA52672-58F9-46C0-858E-FB559E2C8F11}" type="slidenum">
              <a:rPr lang="en-US" smtClean="0"/>
              <a:pPr/>
              <a:t>3</a:t>
            </a:fld>
            <a:endParaRPr lang="en-US"/>
          </a:p>
        </p:txBody>
      </p:sp>
    </p:spTree>
    <p:extLst>
      <p:ext uri="{BB962C8B-B14F-4D97-AF65-F5344CB8AC3E}">
        <p14:creationId xmlns:p14="http://schemas.microsoft.com/office/powerpoint/2010/main" xmlns="" val="383797435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82588" y="306388"/>
            <a:ext cx="7921625" cy="576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a:t>
            </a:r>
          </a:p>
        </p:txBody>
      </p:sp>
      <p:sp>
        <p:nvSpPr>
          <p:cNvPr id="17411" name="Rectangle 3"/>
          <p:cNvSpPr>
            <a:spLocks noChangeArrowheads="1"/>
          </p:cNvSpPr>
          <p:nvPr/>
        </p:nvSpPr>
        <p:spPr bwMode="auto">
          <a:xfrm>
            <a:off x="382588" y="992188"/>
            <a:ext cx="7997825" cy="819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a:solidFill>
                  <a:srgbClr val="000000"/>
                </a:solidFill>
              </a:rPr>
              <a:t>Asks whether samples come from populations with different means</a:t>
            </a:r>
          </a:p>
        </p:txBody>
      </p:sp>
      <p:grpSp>
        <p:nvGrpSpPr>
          <p:cNvPr id="17412" name="Group 24"/>
          <p:cNvGrpSpPr>
            <a:grpSpLocks/>
          </p:cNvGrpSpPr>
          <p:nvPr/>
        </p:nvGrpSpPr>
        <p:grpSpPr bwMode="auto">
          <a:xfrm>
            <a:off x="447675" y="1905000"/>
            <a:ext cx="8696325" cy="4210050"/>
            <a:chOff x="143" y="1191"/>
            <a:chExt cx="5478" cy="2652"/>
          </a:xfrm>
        </p:grpSpPr>
        <p:sp>
          <p:nvSpPr>
            <p:cNvPr id="17414" name="Rectangle 4"/>
            <p:cNvSpPr>
              <a:spLocks noChangeArrowheads="1"/>
            </p:cNvSpPr>
            <p:nvPr/>
          </p:nvSpPr>
          <p:spPr bwMode="auto">
            <a:xfrm>
              <a:off x="859" y="1191"/>
              <a:ext cx="1450" cy="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i="1">
                  <a:solidFill>
                    <a:srgbClr val="000000"/>
                  </a:solidFill>
                </a:rPr>
                <a:t>Null Hypothesis</a:t>
              </a:r>
            </a:p>
          </p:txBody>
        </p:sp>
        <p:sp>
          <p:nvSpPr>
            <p:cNvPr id="17415" name="Rectangle 5"/>
            <p:cNvSpPr>
              <a:spLocks noChangeArrowheads="1"/>
            </p:cNvSpPr>
            <p:nvPr/>
          </p:nvSpPr>
          <p:spPr bwMode="auto">
            <a:xfrm>
              <a:off x="3595" y="1191"/>
              <a:ext cx="2026" cy="2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pPr algn="ctr"/>
              <a:r>
                <a:rPr lang="en-US" i="1">
                  <a:solidFill>
                    <a:srgbClr val="000000"/>
                  </a:solidFill>
                </a:rPr>
                <a:t>Alternative Hypothesis</a:t>
              </a:r>
            </a:p>
          </p:txBody>
        </p:sp>
        <p:sp>
          <p:nvSpPr>
            <p:cNvPr id="17416" name="Line 6"/>
            <p:cNvSpPr>
              <a:spLocks noChangeShapeType="1"/>
            </p:cNvSpPr>
            <p:nvPr/>
          </p:nvSpPr>
          <p:spPr bwMode="auto">
            <a:xfrm>
              <a:off x="3407" y="1407"/>
              <a:ext cx="0" cy="199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17" name="Line 7"/>
            <p:cNvSpPr>
              <a:spLocks noChangeShapeType="1"/>
            </p:cNvSpPr>
            <p:nvPr/>
          </p:nvSpPr>
          <p:spPr bwMode="auto">
            <a:xfrm flipH="1">
              <a:off x="3399" y="3415"/>
              <a:ext cx="2013"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18" name="Rectangle 8"/>
            <p:cNvSpPr>
              <a:spLocks noChangeArrowheads="1"/>
            </p:cNvSpPr>
            <p:nvPr/>
          </p:nvSpPr>
          <p:spPr bwMode="auto">
            <a:xfrm>
              <a:off x="3815" y="35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A</a:t>
              </a:r>
            </a:p>
          </p:txBody>
        </p:sp>
        <p:sp>
          <p:nvSpPr>
            <p:cNvPr id="17419" name="Rectangle 9"/>
            <p:cNvSpPr>
              <a:spLocks noChangeArrowheads="1"/>
            </p:cNvSpPr>
            <p:nvPr/>
          </p:nvSpPr>
          <p:spPr bwMode="auto">
            <a:xfrm>
              <a:off x="3071" y="22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Y</a:t>
              </a:r>
            </a:p>
          </p:txBody>
        </p:sp>
        <p:sp>
          <p:nvSpPr>
            <p:cNvPr id="17420" name="Rectangle 10"/>
            <p:cNvSpPr>
              <a:spLocks noChangeArrowheads="1"/>
            </p:cNvSpPr>
            <p:nvPr/>
          </p:nvSpPr>
          <p:spPr bwMode="auto">
            <a:xfrm>
              <a:off x="3774" y="1537"/>
              <a:ext cx="295" cy="1866"/>
            </a:xfrm>
            <a:prstGeom prst="rect">
              <a:avLst/>
            </a:prstGeom>
            <a:solidFill>
              <a:srgbClr val="FF0000"/>
            </a:solidFill>
            <a:ln w="25400">
              <a:solidFill>
                <a:srgbClr val="FF0000"/>
              </a:solidFill>
              <a:miter lim="800000"/>
              <a:headEnd/>
              <a:tailEnd/>
            </a:ln>
          </p:spPr>
          <p:txBody>
            <a:bodyPr wrap="none" anchor="ctr"/>
            <a:lstStyle/>
            <a:p>
              <a:endParaRPr lang="en-US"/>
            </a:p>
          </p:txBody>
        </p:sp>
        <p:sp>
          <p:nvSpPr>
            <p:cNvPr id="17421" name="Rectangle 11"/>
            <p:cNvSpPr>
              <a:spLocks noChangeArrowheads="1"/>
            </p:cNvSpPr>
            <p:nvPr/>
          </p:nvSpPr>
          <p:spPr bwMode="auto">
            <a:xfrm>
              <a:off x="4382" y="35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B</a:t>
              </a:r>
            </a:p>
          </p:txBody>
        </p:sp>
        <p:sp>
          <p:nvSpPr>
            <p:cNvPr id="17422" name="Rectangle 12"/>
            <p:cNvSpPr>
              <a:spLocks noChangeArrowheads="1"/>
            </p:cNvSpPr>
            <p:nvPr/>
          </p:nvSpPr>
          <p:spPr bwMode="auto">
            <a:xfrm>
              <a:off x="4353" y="2470"/>
              <a:ext cx="283" cy="933"/>
            </a:xfrm>
            <a:prstGeom prst="rect">
              <a:avLst/>
            </a:prstGeom>
            <a:solidFill>
              <a:srgbClr val="FF0000"/>
            </a:solidFill>
            <a:ln w="25400">
              <a:solidFill>
                <a:srgbClr val="FF0000"/>
              </a:solidFill>
              <a:miter lim="800000"/>
              <a:headEnd/>
              <a:tailEnd/>
            </a:ln>
          </p:spPr>
          <p:txBody>
            <a:bodyPr wrap="none" anchor="ctr"/>
            <a:lstStyle/>
            <a:p>
              <a:endParaRPr lang="en-US"/>
            </a:p>
          </p:txBody>
        </p:sp>
        <p:sp>
          <p:nvSpPr>
            <p:cNvPr id="17423" name="Rectangle 13"/>
            <p:cNvSpPr>
              <a:spLocks noChangeArrowheads="1"/>
            </p:cNvSpPr>
            <p:nvPr/>
          </p:nvSpPr>
          <p:spPr bwMode="auto">
            <a:xfrm>
              <a:off x="4950" y="3528"/>
              <a:ext cx="270"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C</a:t>
              </a:r>
            </a:p>
          </p:txBody>
        </p:sp>
        <p:sp>
          <p:nvSpPr>
            <p:cNvPr id="17424" name="Rectangle 14"/>
            <p:cNvSpPr>
              <a:spLocks noChangeArrowheads="1"/>
            </p:cNvSpPr>
            <p:nvPr/>
          </p:nvSpPr>
          <p:spPr bwMode="auto">
            <a:xfrm>
              <a:off x="4920" y="2470"/>
              <a:ext cx="283" cy="933"/>
            </a:xfrm>
            <a:prstGeom prst="rect">
              <a:avLst/>
            </a:prstGeom>
            <a:solidFill>
              <a:srgbClr val="FF0000"/>
            </a:solidFill>
            <a:ln w="25400">
              <a:solidFill>
                <a:srgbClr val="FF0000"/>
              </a:solidFill>
              <a:miter lim="800000"/>
              <a:headEnd/>
              <a:tailEnd/>
            </a:ln>
          </p:spPr>
          <p:txBody>
            <a:bodyPr wrap="none" anchor="ctr"/>
            <a:lstStyle/>
            <a:p>
              <a:endParaRPr lang="en-US"/>
            </a:p>
          </p:txBody>
        </p:sp>
        <p:sp>
          <p:nvSpPr>
            <p:cNvPr id="17425" name="Line 15"/>
            <p:cNvSpPr>
              <a:spLocks noChangeShapeType="1"/>
            </p:cNvSpPr>
            <p:nvPr/>
          </p:nvSpPr>
          <p:spPr bwMode="auto">
            <a:xfrm>
              <a:off x="479" y="1407"/>
              <a:ext cx="0" cy="199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26" name="Line 16"/>
            <p:cNvSpPr>
              <a:spLocks noChangeShapeType="1"/>
            </p:cNvSpPr>
            <p:nvPr/>
          </p:nvSpPr>
          <p:spPr bwMode="auto">
            <a:xfrm flipH="1">
              <a:off x="471" y="3415"/>
              <a:ext cx="2013"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27" name="Rectangle 17"/>
            <p:cNvSpPr>
              <a:spLocks noChangeArrowheads="1"/>
            </p:cNvSpPr>
            <p:nvPr/>
          </p:nvSpPr>
          <p:spPr bwMode="auto">
            <a:xfrm>
              <a:off x="887" y="35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A</a:t>
              </a:r>
            </a:p>
          </p:txBody>
        </p:sp>
        <p:sp>
          <p:nvSpPr>
            <p:cNvPr id="17428" name="Rectangle 18"/>
            <p:cNvSpPr>
              <a:spLocks noChangeArrowheads="1"/>
            </p:cNvSpPr>
            <p:nvPr/>
          </p:nvSpPr>
          <p:spPr bwMode="auto">
            <a:xfrm>
              <a:off x="143" y="22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Y</a:t>
              </a:r>
            </a:p>
          </p:txBody>
        </p:sp>
        <p:sp>
          <p:nvSpPr>
            <p:cNvPr id="17429" name="Rectangle 19"/>
            <p:cNvSpPr>
              <a:spLocks noChangeArrowheads="1"/>
            </p:cNvSpPr>
            <p:nvPr/>
          </p:nvSpPr>
          <p:spPr bwMode="auto">
            <a:xfrm>
              <a:off x="846" y="2068"/>
              <a:ext cx="295" cy="1335"/>
            </a:xfrm>
            <a:prstGeom prst="rect">
              <a:avLst/>
            </a:prstGeom>
            <a:solidFill>
              <a:srgbClr val="FF0000"/>
            </a:solidFill>
            <a:ln w="25400">
              <a:solidFill>
                <a:srgbClr val="FF0000"/>
              </a:solidFill>
              <a:miter lim="800000"/>
              <a:headEnd/>
              <a:tailEnd/>
            </a:ln>
          </p:spPr>
          <p:txBody>
            <a:bodyPr wrap="none" anchor="ctr"/>
            <a:lstStyle/>
            <a:p>
              <a:endParaRPr lang="en-US"/>
            </a:p>
          </p:txBody>
        </p:sp>
        <p:sp>
          <p:nvSpPr>
            <p:cNvPr id="17430" name="Rectangle 20"/>
            <p:cNvSpPr>
              <a:spLocks noChangeArrowheads="1"/>
            </p:cNvSpPr>
            <p:nvPr/>
          </p:nvSpPr>
          <p:spPr bwMode="auto">
            <a:xfrm>
              <a:off x="1454" y="3528"/>
              <a:ext cx="258"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B</a:t>
              </a:r>
            </a:p>
          </p:txBody>
        </p:sp>
        <p:sp>
          <p:nvSpPr>
            <p:cNvPr id="17431" name="Rectangle 21"/>
            <p:cNvSpPr>
              <a:spLocks noChangeArrowheads="1"/>
            </p:cNvSpPr>
            <p:nvPr/>
          </p:nvSpPr>
          <p:spPr bwMode="auto">
            <a:xfrm>
              <a:off x="1425" y="2068"/>
              <a:ext cx="283" cy="1335"/>
            </a:xfrm>
            <a:prstGeom prst="rect">
              <a:avLst/>
            </a:prstGeom>
            <a:solidFill>
              <a:srgbClr val="FF0000"/>
            </a:solidFill>
            <a:ln w="25400">
              <a:solidFill>
                <a:srgbClr val="FF0000"/>
              </a:solidFill>
              <a:miter lim="800000"/>
              <a:headEnd/>
              <a:tailEnd/>
            </a:ln>
          </p:spPr>
          <p:txBody>
            <a:bodyPr wrap="none" anchor="ctr"/>
            <a:lstStyle/>
            <a:p>
              <a:endParaRPr lang="en-US"/>
            </a:p>
          </p:txBody>
        </p:sp>
        <p:sp>
          <p:nvSpPr>
            <p:cNvPr id="17432" name="Rectangle 22"/>
            <p:cNvSpPr>
              <a:spLocks noChangeArrowheads="1"/>
            </p:cNvSpPr>
            <p:nvPr/>
          </p:nvSpPr>
          <p:spPr bwMode="auto">
            <a:xfrm>
              <a:off x="2022" y="3528"/>
              <a:ext cx="270" cy="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sz="2700">
                  <a:solidFill>
                    <a:srgbClr val="000000"/>
                  </a:solidFill>
                </a:rPr>
                <a:t>C</a:t>
              </a:r>
            </a:p>
          </p:txBody>
        </p:sp>
        <p:sp>
          <p:nvSpPr>
            <p:cNvPr id="17433" name="Rectangle 23"/>
            <p:cNvSpPr>
              <a:spLocks noChangeArrowheads="1"/>
            </p:cNvSpPr>
            <p:nvPr/>
          </p:nvSpPr>
          <p:spPr bwMode="auto">
            <a:xfrm>
              <a:off x="1992" y="2068"/>
              <a:ext cx="283" cy="1335"/>
            </a:xfrm>
            <a:prstGeom prst="rect">
              <a:avLst/>
            </a:prstGeom>
            <a:solidFill>
              <a:srgbClr val="FF0000"/>
            </a:solidFill>
            <a:ln w="25400">
              <a:solidFill>
                <a:srgbClr val="FF0000"/>
              </a:solidFill>
              <a:miter lim="800000"/>
              <a:headEnd/>
              <a:tailEnd/>
            </a:ln>
          </p:spPr>
          <p:txBody>
            <a:bodyPr wrap="none" anchor="ctr"/>
            <a:lstStyle/>
            <a:p>
              <a:endParaRPr lang="en-US"/>
            </a:p>
          </p:txBody>
        </p:sp>
      </p:grpSp>
      <p:sp>
        <p:nvSpPr>
          <p:cNvPr id="17413" name="Rectangle 25"/>
          <p:cNvSpPr>
            <a:spLocks noChangeArrowheads="1"/>
          </p:cNvSpPr>
          <p:nvPr/>
        </p:nvSpPr>
        <p:spPr bwMode="auto">
          <a:xfrm>
            <a:off x="366713" y="6157913"/>
            <a:ext cx="8634412" cy="454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0487" tIns="44450" rIns="90487" bIns="44450">
            <a:spAutoFit/>
          </a:bodyPr>
          <a:lstStyle/>
          <a:p>
            <a:r>
              <a:rPr lang="en-US" i="1">
                <a:solidFill>
                  <a:srgbClr val="000000"/>
                </a:solidFill>
              </a:rPr>
              <a:t>There are different tests if you have 2 vs more than 2 samples</a:t>
            </a:r>
            <a:r>
              <a:rPr lang="en-US">
                <a:solidFill>
                  <a:srgbClr val="000000"/>
                </a:solidFill>
              </a:rPr>
              <a:t> </a:t>
            </a:r>
          </a:p>
        </p:txBody>
      </p:sp>
      <p:sp>
        <p:nvSpPr>
          <p:cNvPr id="2" name="Slide Number Placeholder 1"/>
          <p:cNvSpPr>
            <a:spLocks noGrp="1"/>
          </p:cNvSpPr>
          <p:nvPr>
            <p:ph type="sldNum" sz="quarter" idx="12"/>
          </p:nvPr>
        </p:nvSpPr>
        <p:spPr/>
        <p:txBody>
          <a:bodyPr/>
          <a:lstStyle/>
          <a:p>
            <a:fld id="{8EA52672-58F9-46C0-858E-FB559E2C8F11}" type="slidenum">
              <a:rPr lang="en-US" smtClean="0"/>
              <a:pPr/>
              <a:t>4</a:t>
            </a:fld>
            <a:endParaRPr lang="en-US"/>
          </a:p>
        </p:txBody>
      </p:sp>
    </p:spTree>
    <p:extLst>
      <p:ext uri="{BB962C8B-B14F-4D97-AF65-F5344CB8AC3E}">
        <p14:creationId xmlns:p14="http://schemas.microsoft.com/office/powerpoint/2010/main" xmlns="" val="337349419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230188" y="534988"/>
            <a:ext cx="83026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Parametric Data</a:t>
            </a:r>
          </a:p>
        </p:txBody>
      </p:sp>
      <p:sp>
        <p:nvSpPr>
          <p:cNvPr id="18435" name="Rectangle 3"/>
          <p:cNvSpPr>
            <a:spLocks noChangeArrowheads="1"/>
          </p:cNvSpPr>
          <p:nvPr/>
        </p:nvSpPr>
        <p:spPr bwMode="auto">
          <a:xfrm>
            <a:off x="306388" y="1906588"/>
            <a:ext cx="7997825" cy="1474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t-Tests compare the means of </a:t>
            </a:r>
            <a:r>
              <a:rPr lang="en-US" b="1" dirty="0">
                <a:solidFill>
                  <a:srgbClr val="000000"/>
                </a:solidFill>
              </a:rPr>
              <a:t>two</a:t>
            </a:r>
            <a:r>
              <a:rPr lang="en-US" dirty="0">
                <a:solidFill>
                  <a:srgbClr val="000000"/>
                </a:solidFill>
              </a:rPr>
              <a:t> </a:t>
            </a:r>
            <a:r>
              <a:rPr lang="en-US" b="1" i="1" dirty="0">
                <a:solidFill>
                  <a:srgbClr val="000000"/>
                </a:solidFill>
              </a:rPr>
              <a:t>parametric</a:t>
            </a:r>
            <a:r>
              <a:rPr lang="en-US" dirty="0">
                <a:solidFill>
                  <a:srgbClr val="000000"/>
                </a:solidFill>
              </a:rPr>
              <a:t> samples</a:t>
            </a:r>
          </a:p>
          <a:p>
            <a:pPr>
              <a:spcBef>
                <a:spcPct val="50000"/>
              </a:spcBef>
            </a:pPr>
            <a:endParaRPr lang="en-US" sz="1000" dirty="0">
              <a:solidFill>
                <a:srgbClr val="000000"/>
              </a:solidFill>
            </a:endParaRPr>
          </a:p>
          <a:p>
            <a:pPr>
              <a:spcBef>
                <a:spcPct val="50000"/>
              </a:spcBef>
            </a:pPr>
            <a:r>
              <a:rPr lang="en-US" dirty="0">
                <a:solidFill>
                  <a:srgbClr val="000000"/>
                </a:solidFill>
              </a:rPr>
              <a:t>E.g. Is there a difference in the mean height of men and women?</a:t>
            </a:r>
          </a:p>
          <a:p>
            <a:pPr>
              <a:spcBef>
                <a:spcPct val="50000"/>
              </a:spcBef>
            </a:pPr>
            <a:endParaRPr lang="en-US" sz="1000" dirty="0">
              <a:solidFill>
                <a:srgbClr val="000000"/>
              </a:solidFill>
            </a:endParaRPr>
          </a:p>
          <a:p>
            <a:pPr>
              <a:spcBef>
                <a:spcPct val="50000"/>
              </a:spcBef>
            </a:pPr>
            <a:endParaRPr lang="en-US" sz="1000" dirty="0">
              <a:solidFill>
                <a:srgbClr val="000000"/>
              </a:solidFill>
            </a:endParaRPr>
          </a:p>
        </p:txBody>
      </p:sp>
      <p:sp>
        <p:nvSpPr>
          <p:cNvPr id="2" name="Slide Number Placeholder 1"/>
          <p:cNvSpPr>
            <a:spLocks noGrp="1"/>
          </p:cNvSpPr>
          <p:nvPr>
            <p:ph type="sldNum" sz="quarter" idx="12"/>
          </p:nvPr>
        </p:nvSpPr>
        <p:spPr/>
        <p:txBody>
          <a:bodyPr/>
          <a:lstStyle/>
          <a:p>
            <a:fld id="{8EA52672-58F9-46C0-858E-FB559E2C8F11}" type="slidenum">
              <a:rPr lang="en-US" smtClean="0"/>
              <a:pPr/>
              <a:t>5</a:t>
            </a:fld>
            <a:endParaRPr lang="en-US"/>
          </a:p>
        </p:txBody>
      </p:sp>
    </p:spTree>
    <p:extLst>
      <p:ext uri="{BB962C8B-B14F-4D97-AF65-F5344CB8AC3E}">
        <p14:creationId xmlns:p14="http://schemas.microsoft.com/office/powerpoint/2010/main" xmlns="" val="2085879069"/>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ChangeArrowheads="1"/>
          </p:cNvSpPr>
          <p:nvPr/>
        </p:nvSpPr>
        <p:spPr bwMode="auto">
          <a:xfrm>
            <a:off x="534988" y="763588"/>
            <a:ext cx="7997825" cy="154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a:solidFill>
                  <a:srgbClr val="000000"/>
                </a:solidFill>
              </a:rPr>
              <a:t>A researcher compared the height of plants grown in high and low light levels.  Her results are shown below.  Use a T-test to determine whether there is a statistically significant difference in the heights of the two groups</a:t>
            </a:r>
          </a:p>
        </p:txBody>
      </p:sp>
      <p:graphicFrame>
        <p:nvGraphicFramePr>
          <p:cNvPr id="4098" name="Object 3"/>
          <p:cNvGraphicFramePr>
            <a:graphicFrameLocks/>
          </p:cNvGraphicFramePr>
          <p:nvPr/>
        </p:nvGraphicFramePr>
        <p:xfrm>
          <a:off x="2717800" y="2565400"/>
          <a:ext cx="3378200" cy="3378200"/>
        </p:xfrm>
        <a:graphic>
          <a:graphicData uri="http://schemas.openxmlformats.org/presentationml/2006/ole">
            <p:oleObj spid="_x0000_s4111" name="Worksheet" r:id="rId4" imgW="1917700" imgH="1917700" progId="Excel.Sheet.8">
              <p:embed/>
            </p:oleObj>
          </a:graphicData>
        </a:graphic>
      </p:graphicFrame>
      <p:sp>
        <p:nvSpPr>
          <p:cNvPr id="2" name="Slide Number Placeholder 1"/>
          <p:cNvSpPr>
            <a:spLocks noGrp="1"/>
          </p:cNvSpPr>
          <p:nvPr>
            <p:ph type="sldNum" sz="quarter" idx="12"/>
          </p:nvPr>
        </p:nvSpPr>
        <p:spPr/>
        <p:txBody>
          <a:bodyPr/>
          <a:lstStyle/>
          <a:p>
            <a:fld id="{8EA52672-58F9-46C0-858E-FB559E2C8F11}" type="slidenum">
              <a:rPr lang="en-US" smtClean="0"/>
              <a:pPr/>
              <a:t>6</a:t>
            </a:fld>
            <a:endParaRPr lang="en-US"/>
          </a:p>
        </p:txBody>
      </p:sp>
    </p:spTree>
    <p:extLst>
      <p:ext uri="{BB962C8B-B14F-4D97-AF65-F5344CB8AC3E}">
        <p14:creationId xmlns:p14="http://schemas.microsoft.com/office/powerpoint/2010/main" xmlns="" val="2962359723"/>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lstStyle/>
          <a:p>
            <a:r>
              <a:rPr lang="en-US" dirty="0"/>
              <a:t>The data used in these examples were collected on 200 high schools students and are scores on various tests, including science, math, reading and social studies (</a:t>
            </a:r>
            <a:r>
              <a:rPr lang="en-US" b="1" dirty="0" err="1"/>
              <a:t>socst</a:t>
            </a:r>
            <a:r>
              <a:rPr lang="en-US" dirty="0"/>
              <a:t>).  The variable </a:t>
            </a:r>
            <a:r>
              <a:rPr lang="en-US" b="1" dirty="0"/>
              <a:t>female</a:t>
            </a:r>
            <a:r>
              <a:rPr lang="en-US" dirty="0"/>
              <a:t> is a dichotomous variable coded 1 if the student was female and 0 if male</a:t>
            </a:r>
          </a:p>
        </p:txBody>
      </p:sp>
      <p:sp>
        <p:nvSpPr>
          <p:cNvPr id="4" name="Slide Number Placeholder 3"/>
          <p:cNvSpPr>
            <a:spLocks noGrp="1"/>
          </p:cNvSpPr>
          <p:nvPr>
            <p:ph type="sldNum" sz="quarter" idx="12"/>
          </p:nvPr>
        </p:nvSpPr>
        <p:spPr/>
        <p:txBody>
          <a:bodyPr/>
          <a:lstStyle/>
          <a:p>
            <a:fld id="{8EA52672-58F9-46C0-858E-FB559E2C8F11}" type="slidenum">
              <a:rPr lang="en-US" smtClean="0"/>
              <a:pPr/>
              <a:t>7</a:t>
            </a:fld>
            <a:endParaRPr lang="en-US"/>
          </a:p>
        </p:txBody>
      </p:sp>
    </p:spTree>
    <p:extLst>
      <p:ext uri="{BB962C8B-B14F-4D97-AF65-F5344CB8AC3E}">
        <p14:creationId xmlns:p14="http://schemas.microsoft.com/office/powerpoint/2010/main" xmlns="" val="34481063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9218" name="Picture 2" descr="C:\Users\Usman\Desktop\lecture 24\Capture.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981200"/>
            <a:ext cx="9144000" cy="3505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8</a:t>
            </a:fld>
            <a:endParaRPr lang="en-US"/>
          </a:p>
        </p:txBody>
      </p:sp>
    </p:spTree>
    <p:extLst>
      <p:ext uri="{BB962C8B-B14F-4D97-AF65-F5344CB8AC3E}">
        <p14:creationId xmlns:p14="http://schemas.microsoft.com/office/powerpoint/2010/main" xmlns="" val="6164363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a:t>
            </a:r>
            <a:endParaRPr lang="en-US" dirty="0"/>
          </a:p>
        </p:txBody>
      </p:sp>
      <p:sp>
        <p:nvSpPr>
          <p:cNvPr id="3" name="Content Placeholder 2"/>
          <p:cNvSpPr>
            <a:spLocks noGrp="1"/>
          </p:cNvSpPr>
          <p:nvPr>
            <p:ph idx="1"/>
          </p:nvPr>
        </p:nvSpPr>
        <p:spPr/>
        <p:txBody>
          <a:bodyPr>
            <a:normAutofit fontScale="92500"/>
          </a:bodyPr>
          <a:lstStyle/>
          <a:p>
            <a:r>
              <a:rPr lang="en-US" b="1" dirty="0" smtClean="0"/>
              <a:t>Valid </a:t>
            </a:r>
            <a:r>
              <a:rPr lang="en-US" b="1" dirty="0"/>
              <a:t>N (</a:t>
            </a:r>
            <a:r>
              <a:rPr lang="en-US" b="1" dirty="0" err="1"/>
              <a:t>listwise</a:t>
            </a:r>
            <a:r>
              <a:rPr lang="en-US" b="1" dirty="0"/>
              <a:t>)</a:t>
            </a:r>
            <a:r>
              <a:rPr lang="en-US" dirty="0"/>
              <a:t> - This is the number of non-missing values.</a:t>
            </a:r>
          </a:p>
          <a:p>
            <a:r>
              <a:rPr lang="en-US" b="1" dirty="0" smtClean="0"/>
              <a:t>N</a:t>
            </a:r>
            <a:r>
              <a:rPr lang="en-US" dirty="0"/>
              <a:t> - This is the number of valid observations for the variable.  The total number of observations is the sum of N and the number of missing values. </a:t>
            </a:r>
          </a:p>
          <a:p>
            <a:r>
              <a:rPr lang="en-US" b="1" dirty="0" smtClean="0"/>
              <a:t>Minimum</a:t>
            </a:r>
            <a:r>
              <a:rPr lang="en-US" dirty="0"/>
              <a:t> - This is the minimum, or smallest, value of the variable.</a:t>
            </a:r>
          </a:p>
          <a:p>
            <a:r>
              <a:rPr lang="en-US" b="1" dirty="0" smtClean="0"/>
              <a:t>Maximum</a:t>
            </a:r>
            <a:r>
              <a:rPr lang="en-US" dirty="0"/>
              <a:t> - This is the maximum, or largest, value of the variable.</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9</a:t>
            </a:fld>
            <a:endParaRPr lang="en-US"/>
          </a:p>
        </p:txBody>
      </p:sp>
    </p:spTree>
    <p:extLst>
      <p:ext uri="{BB962C8B-B14F-4D97-AF65-F5344CB8AC3E}">
        <p14:creationId xmlns:p14="http://schemas.microsoft.com/office/powerpoint/2010/main" xmlns="" val="37133403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 (Contd.)</a:t>
            </a:r>
            <a:endParaRPr lang="en-US" dirty="0"/>
          </a:p>
        </p:txBody>
      </p:sp>
      <p:sp>
        <p:nvSpPr>
          <p:cNvPr id="3" name="Content Placeholder 2"/>
          <p:cNvSpPr>
            <a:spLocks noGrp="1"/>
          </p:cNvSpPr>
          <p:nvPr>
            <p:ph idx="1"/>
          </p:nvPr>
        </p:nvSpPr>
        <p:spPr/>
        <p:txBody>
          <a:bodyPr>
            <a:normAutofit fontScale="92500"/>
          </a:bodyPr>
          <a:lstStyle/>
          <a:p>
            <a:r>
              <a:rPr lang="en-US" b="1" dirty="0" smtClean="0"/>
              <a:t>Mean</a:t>
            </a:r>
            <a:r>
              <a:rPr lang="en-US" dirty="0"/>
              <a:t> - This is the arithmetic mean across the observations. It is the most widely used measure of central tendency. It is commonly called the average. The mean is sensitive to extremely large or small values.</a:t>
            </a:r>
          </a:p>
          <a:p>
            <a:r>
              <a:rPr lang="en-US" b="1" dirty="0" smtClean="0"/>
              <a:t>Std</a:t>
            </a:r>
            <a:r>
              <a:rPr lang="en-US" dirty="0"/>
              <a:t>. - Standard deviation is the square root of the variance.  It measures the spread of a set of observations.  The larger the standard deviation is, the more spread out the observations are.</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10</a:t>
            </a:fld>
            <a:endParaRPr lang="en-US"/>
          </a:p>
        </p:txBody>
      </p:sp>
    </p:spTree>
    <p:extLst>
      <p:ext uri="{BB962C8B-B14F-4D97-AF65-F5344CB8AC3E}">
        <p14:creationId xmlns:p14="http://schemas.microsoft.com/office/powerpoint/2010/main" xmlns="" val="33094935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lnSpcReduction="10000"/>
          </a:bodyPr>
          <a:lstStyle/>
          <a:p>
            <a:r>
              <a:rPr lang="en-US" b="1" dirty="0" smtClean="0"/>
              <a:t>Variance</a:t>
            </a:r>
            <a:r>
              <a:rPr lang="en-US" dirty="0"/>
              <a:t> - The variance is a measure of variability. It is the sum of the squared distances of data value from the mean divided by the variance divisor. The Corrected SS is the sum of squared distances of data value from the mean. Therefore, the variance is the corrected SS divided by N-1. We don't generally use variance as an index of spread because it is in squared units. Instead, we use standard deviation.</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11</a:t>
            </a:fld>
            <a:endParaRPr lang="en-US"/>
          </a:p>
        </p:txBody>
      </p:sp>
    </p:spTree>
    <p:extLst>
      <p:ext uri="{BB962C8B-B14F-4D97-AF65-F5344CB8AC3E}">
        <p14:creationId xmlns:p14="http://schemas.microsoft.com/office/powerpoint/2010/main" xmlns="" val="1956130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pic>
        <p:nvPicPr>
          <p:cNvPr id="10242" name="Picture 2" descr="C:\Users\Usman\Desktop\lecture 24\2.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2209800"/>
            <a:ext cx="9144000" cy="3276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12</a:t>
            </a:fld>
            <a:endParaRPr lang="en-US"/>
          </a:p>
        </p:txBody>
      </p:sp>
    </p:spTree>
    <p:extLst>
      <p:ext uri="{BB962C8B-B14F-4D97-AF65-F5344CB8AC3E}">
        <p14:creationId xmlns:p14="http://schemas.microsoft.com/office/powerpoint/2010/main" xmlns="" val="113604973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lstStyle/>
          <a:p>
            <a:r>
              <a:rPr lang="en-US" b="1" dirty="0" err="1" smtClean="0"/>
              <a:t>Skewness</a:t>
            </a:r>
            <a:r>
              <a:rPr lang="en-US" dirty="0"/>
              <a:t> - </a:t>
            </a:r>
            <a:r>
              <a:rPr lang="en-US" dirty="0" err="1"/>
              <a:t>Skewness</a:t>
            </a:r>
            <a:r>
              <a:rPr lang="en-US" dirty="0"/>
              <a:t> measures the degree and direction of asymmetry.  A symmetric distribution such as a normal distribution has a </a:t>
            </a:r>
            <a:r>
              <a:rPr lang="en-US" dirty="0" err="1"/>
              <a:t>skewness</a:t>
            </a:r>
            <a:r>
              <a:rPr lang="en-US" dirty="0"/>
              <a:t> of 0, and a distribution that is skewed to the left, e.g. when the mean is less than the median, has a negative </a:t>
            </a:r>
            <a:r>
              <a:rPr lang="en-US" dirty="0" err="1"/>
              <a:t>skewness</a:t>
            </a:r>
            <a:r>
              <a:rPr lang="en-US" dirty="0"/>
              <a:t>.</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13</a:t>
            </a:fld>
            <a:endParaRPr lang="en-US"/>
          </a:p>
        </p:txBody>
      </p:sp>
    </p:spTree>
    <p:extLst>
      <p:ext uri="{BB962C8B-B14F-4D97-AF65-F5344CB8AC3E}">
        <p14:creationId xmlns:p14="http://schemas.microsoft.com/office/powerpoint/2010/main" xmlns="" val="30152956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lnSpcReduction="10000"/>
          </a:bodyPr>
          <a:lstStyle/>
          <a:p>
            <a:r>
              <a:rPr lang="en-US" b="1" dirty="0" smtClean="0"/>
              <a:t>Kurtosis</a:t>
            </a:r>
            <a:r>
              <a:rPr lang="en-US" dirty="0"/>
              <a:t> - Kurtosis is a measure of the heaviness of the tails of a distribution. </a:t>
            </a:r>
            <a:r>
              <a:rPr lang="en-US" dirty="0" smtClean="0"/>
              <a:t>A </a:t>
            </a:r>
            <a:r>
              <a:rPr lang="en-US" dirty="0" smtClean="0"/>
              <a:t>normal </a:t>
            </a:r>
            <a:r>
              <a:rPr lang="en-US" dirty="0"/>
              <a:t>distribution has kurtosis 0. Extremely </a:t>
            </a:r>
            <a:r>
              <a:rPr lang="en-US" dirty="0" smtClean="0"/>
              <a:t>non-normal </a:t>
            </a:r>
            <a:r>
              <a:rPr lang="en-US" dirty="0"/>
              <a:t>distributions may have high positive or negative kurtosis values, while nearly normal distributions will have kurtosis values close to 0. Kurtosis is positive if the tails are "heavier" than for a normal distribution and negative if the tails are "lighter" than for a normal distribution</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14</a:t>
            </a:fld>
            <a:endParaRPr lang="en-US"/>
          </a:p>
        </p:txBody>
      </p:sp>
    </p:spTree>
    <p:extLst>
      <p:ext uri="{BB962C8B-B14F-4D97-AF65-F5344CB8AC3E}">
        <p14:creationId xmlns:p14="http://schemas.microsoft.com/office/powerpoint/2010/main" xmlns="" val="23257245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2- Summary</a:t>
            </a:r>
            <a:endParaRPr lang="en-US" dirty="0"/>
          </a:p>
        </p:txBody>
      </p:sp>
      <p:pic>
        <p:nvPicPr>
          <p:cNvPr id="11266" name="Picture 2" descr="C:\Users\Usman\Desktop\lecture 24\3.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533400" y="2286000"/>
            <a:ext cx="8153400" cy="35814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15</a:t>
            </a:fld>
            <a:endParaRPr lang="en-US"/>
          </a:p>
        </p:txBody>
      </p:sp>
    </p:spTree>
    <p:extLst>
      <p:ext uri="{BB962C8B-B14F-4D97-AF65-F5344CB8AC3E}">
        <p14:creationId xmlns:p14="http://schemas.microsoft.com/office/powerpoint/2010/main" xmlns="" val="12291208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Explanation</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Valid</a:t>
            </a:r>
            <a:r>
              <a:rPr lang="en-US" dirty="0"/>
              <a:t> - This refers to the non-missing cases.  In this column, the </a:t>
            </a:r>
            <a:r>
              <a:rPr lang="en-US" b="1" dirty="0"/>
              <a:t>N</a:t>
            </a:r>
            <a:r>
              <a:rPr lang="en-US" dirty="0"/>
              <a:t> is given, which is the number of non-missing cases; and the </a:t>
            </a:r>
            <a:r>
              <a:rPr lang="en-US" b="1" dirty="0"/>
              <a:t>Percent</a:t>
            </a:r>
            <a:r>
              <a:rPr lang="en-US" dirty="0"/>
              <a:t> is given, which is the percent of non-missing cases.</a:t>
            </a:r>
          </a:p>
          <a:p>
            <a:r>
              <a:rPr lang="en-US" b="1" dirty="0" smtClean="0"/>
              <a:t>Missing</a:t>
            </a:r>
            <a:r>
              <a:rPr lang="en-US" dirty="0"/>
              <a:t> - This refers to the missing cases.  In this column, the </a:t>
            </a:r>
            <a:r>
              <a:rPr lang="en-US" b="1" dirty="0"/>
              <a:t>N</a:t>
            </a:r>
            <a:r>
              <a:rPr lang="en-US" dirty="0"/>
              <a:t> is given, which is the number of missing cases; and the </a:t>
            </a:r>
            <a:r>
              <a:rPr lang="en-US" b="1" dirty="0"/>
              <a:t>Percent</a:t>
            </a:r>
            <a:r>
              <a:rPr lang="en-US" dirty="0"/>
              <a:t> is given, which is the percent of the missing cases.</a:t>
            </a:r>
          </a:p>
          <a:p>
            <a:r>
              <a:rPr lang="en-US" b="1" dirty="0" smtClean="0"/>
              <a:t>Total</a:t>
            </a:r>
            <a:r>
              <a:rPr lang="en-US" dirty="0"/>
              <a:t> - This refers to the total number cases, both non-missing and missing.  In this column, the </a:t>
            </a:r>
            <a:r>
              <a:rPr lang="en-US" b="1" dirty="0"/>
              <a:t>N</a:t>
            </a:r>
            <a:r>
              <a:rPr lang="en-US" dirty="0"/>
              <a:t> is given, which is the total number of cases in the data set; and the </a:t>
            </a:r>
            <a:r>
              <a:rPr lang="en-US" b="1" dirty="0"/>
              <a:t>Percent</a:t>
            </a:r>
            <a:r>
              <a:rPr lang="en-US" dirty="0"/>
              <a:t> is given, which is the total percent of cases in the data set.</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16</a:t>
            </a:fld>
            <a:endParaRPr lang="en-US"/>
          </a:p>
        </p:txBody>
      </p:sp>
    </p:spTree>
    <p:extLst>
      <p:ext uri="{BB962C8B-B14F-4D97-AF65-F5344CB8AC3E}">
        <p14:creationId xmlns:p14="http://schemas.microsoft.com/office/powerpoint/2010/main" xmlns="" val="35000973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3- Descriptive Statistics</a:t>
            </a:r>
            <a:endParaRPr lang="en-US" dirty="0"/>
          </a:p>
        </p:txBody>
      </p:sp>
      <p:pic>
        <p:nvPicPr>
          <p:cNvPr id="12290" name="Picture 2" descr="C:\Users\Usman\Desktop\lecture 24\4.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524000"/>
            <a:ext cx="9144000" cy="53339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17</a:t>
            </a:fld>
            <a:endParaRPr lang="en-US"/>
          </a:p>
        </p:txBody>
      </p:sp>
    </p:spTree>
    <p:extLst>
      <p:ext uri="{BB962C8B-B14F-4D97-AF65-F5344CB8AC3E}">
        <p14:creationId xmlns:p14="http://schemas.microsoft.com/office/powerpoint/2010/main" xmlns="" val="1146831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92500" lnSpcReduction="10000"/>
          </a:bodyPr>
          <a:lstStyle/>
          <a:p>
            <a:r>
              <a:rPr lang="en-US" b="1" dirty="0" smtClean="0"/>
              <a:t>Statistic</a:t>
            </a:r>
            <a:r>
              <a:rPr lang="en-US" dirty="0"/>
              <a:t> - These are the descriptive statistics.</a:t>
            </a:r>
          </a:p>
          <a:p>
            <a:r>
              <a:rPr lang="en-US" b="1" dirty="0" smtClean="0"/>
              <a:t>Std</a:t>
            </a:r>
            <a:r>
              <a:rPr lang="en-US" b="1" dirty="0"/>
              <a:t>. Error</a:t>
            </a:r>
            <a:r>
              <a:rPr lang="en-US" dirty="0"/>
              <a:t> - These are the standard errors for the descriptive statistics.  The standard error gives some idea about the variability possible in the statistic.</a:t>
            </a:r>
          </a:p>
          <a:p>
            <a:r>
              <a:rPr lang="en-US" b="1" dirty="0" smtClean="0"/>
              <a:t>Mean</a:t>
            </a:r>
            <a:r>
              <a:rPr lang="en-US" dirty="0"/>
              <a:t> - This is the arithmetic mean across the observations. It is the most widely used measure of central tendency. It is commonly called the average. The mean is sensitive to extremely large or small values.</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18</a:t>
            </a:fld>
            <a:endParaRPr lang="en-US"/>
          </a:p>
        </p:txBody>
      </p:sp>
    </p:spTree>
    <p:extLst>
      <p:ext uri="{BB962C8B-B14F-4D97-AF65-F5344CB8AC3E}">
        <p14:creationId xmlns:p14="http://schemas.microsoft.com/office/powerpoint/2010/main" xmlns="" val="7901247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lnSpcReduction="10000"/>
          </a:bodyPr>
          <a:lstStyle/>
          <a:p>
            <a:r>
              <a:rPr lang="en-US" b="1" dirty="0" smtClean="0"/>
              <a:t>95</a:t>
            </a:r>
            <a:r>
              <a:rPr lang="en-US" b="1" dirty="0"/>
              <a:t>% Confidence Interval for Mean Lower Bound</a:t>
            </a:r>
            <a:r>
              <a:rPr lang="en-US" dirty="0"/>
              <a:t> - This is the lower (95%) confidence limit for the mean.  If we repeatedly drew samples of 200 students' writing test scores and calculated the mean for each sample, we would expect that 95% of them would fall between the lower and the upper 95% confidence limits.  This gives you some idea about the variability of the estimate of the true population mean.</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19</a:t>
            </a:fld>
            <a:endParaRPr lang="en-US"/>
          </a:p>
        </p:txBody>
      </p:sp>
    </p:spTree>
    <p:extLst>
      <p:ext uri="{BB962C8B-B14F-4D97-AF65-F5344CB8AC3E}">
        <p14:creationId xmlns:p14="http://schemas.microsoft.com/office/powerpoint/2010/main" xmlns="" val="15162776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92500" lnSpcReduction="20000"/>
          </a:bodyPr>
          <a:lstStyle/>
          <a:p>
            <a:r>
              <a:rPr lang="en-US" b="1" dirty="0" smtClean="0"/>
              <a:t>95</a:t>
            </a:r>
            <a:r>
              <a:rPr lang="en-US" b="1" dirty="0"/>
              <a:t>% Confidence Interval for Mean Upper Bound</a:t>
            </a:r>
            <a:r>
              <a:rPr lang="en-US" dirty="0"/>
              <a:t> - This is the upper (95%) confidence limit for the mean.</a:t>
            </a:r>
          </a:p>
          <a:p>
            <a:r>
              <a:rPr lang="en-US" b="1" dirty="0" smtClean="0"/>
              <a:t>5</a:t>
            </a:r>
            <a:r>
              <a:rPr lang="en-US" b="1" dirty="0"/>
              <a:t>% Trimmed Mean</a:t>
            </a:r>
            <a:r>
              <a:rPr lang="en-US" dirty="0"/>
              <a:t> - This is the mean that would be obtained if the lower and upper 5% of values of the variable were deleted.  If the value of the 5% trimmed mean is very different from the mean, this indicates that there are some outliers.  However, you cannot assume that all outliers have been removed from the trimmed mean.</a:t>
            </a:r>
          </a:p>
        </p:txBody>
      </p:sp>
      <p:sp>
        <p:nvSpPr>
          <p:cNvPr id="4" name="Slide Number Placeholder 3"/>
          <p:cNvSpPr>
            <a:spLocks noGrp="1"/>
          </p:cNvSpPr>
          <p:nvPr>
            <p:ph type="sldNum" sz="quarter" idx="12"/>
          </p:nvPr>
        </p:nvSpPr>
        <p:spPr/>
        <p:txBody>
          <a:bodyPr/>
          <a:lstStyle/>
          <a:p>
            <a:fld id="{8EA52672-58F9-46C0-858E-FB559E2C8F11}" type="slidenum">
              <a:rPr lang="en-US" smtClean="0"/>
              <a:pPr/>
              <a:t>20</a:t>
            </a:fld>
            <a:endParaRPr lang="en-US"/>
          </a:p>
        </p:txBody>
      </p:sp>
    </p:spTree>
    <p:extLst>
      <p:ext uri="{BB962C8B-B14F-4D97-AF65-F5344CB8AC3E}">
        <p14:creationId xmlns:p14="http://schemas.microsoft.com/office/powerpoint/2010/main" xmlns="" val="7858862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85000" lnSpcReduction="10000"/>
          </a:bodyPr>
          <a:lstStyle/>
          <a:p>
            <a:r>
              <a:rPr lang="en-US" b="1" dirty="0" smtClean="0"/>
              <a:t>Median</a:t>
            </a:r>
            <a:r>
              <a:rPr lang="en-US" dirty="0"/>
              <a:t> - </a:t>
            </a:r>
            <a:r>
              <a:rPr lang="en-US" dirty="0" smtClean="0"/>
              <a:t>The </a:t>
            </a:r>
            <a:r>
              <a:rPr lang="en-US" dirty="0"/>
              <a:t>median splits the distribution such that half of all values are above this value, and half are below.</a:t>
            </a:r>
          </a:p>
          <a:p>
            <a:r>
              <a:rPr lang="en-US" b="1" dirty="0" smtClean="0"/>
              <a:t>Variance</a:t>
            </a:r>
            <a:r>
              <a:rPr lang="en-US" dirty="0"/>
              <a:t> - The variance is a measure of variability. It is the sum of the squared distances of data value from the mean divided by the variance divisor. The Corrected SS is the sum of squared distances of data value from the mean. Therefore, the variance is the corrected SS divided by N-1. We don't generally use variance as an index of spread because it is in squared units. Instead, we use standard deviation.</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21</a:t>
            </a:fld>
            <a:endParaRPr lang="en-US"/>
          </a:p>
        </p:txBody>
      </p:sp>
    </p:spTree>
    <p:extLst>
      <p:ext uri="{BB962C8B-B14F-4D97-AF65-F5344CB8AC3E}">
        <p14:creationId xmlns:p14="http://schemas.microsoft.com/office/powerpoint/2010/main" xmlns="" val="109046318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77500" lnSpcReduction="20000"/>
          </a:bodyPr>
          <a:lstStyle/>
          <a:p>
            <a:r>
              <a:rPr lang="en-US" b="1" dirty="0" smtClean="0"/>
              <a:t>St</a:t>
            </a:r>
            <a:r>
              <a:rPr lang="en-US" b="1" dirty="0"/>
              <a:t>. Deviation</a:t>
            </a:r>
            <a:r>
              <a:rPr lang="en-US" dirty="0"/>
              <a:t> - Standard deviation is the square root of the variance.  It measures the spread of a set of observations.  The larger the standard deviation is, the more spread out the observations are.</a:t>
            </a:r>
          </a:p>
          <a:p>
            <a:r>
              <a:rPr lang="en-US" b="1" dirty="0" smtClean="0"/>
              <a:t>Minimum</a:t>
            </a:r>
            <a:r>
              <a:rPr lang="en-US" dirty="0"/>
              <a:t> - This is the minimum, or smallest, value of the variable.</a:t>
            </a:r>
          </a:p>
          <a:p>
            <a:r>
              <a:rPr lang="en-US" b="1" dirty="0" smtClean="0"/>
              <a:t>Maximum</a:t>
            </a:r>
            <a:r>
              <a:rPr lang="en-US" dirty="0"/>
              <a:t> - This is the maximum, or largest, value of the variable.</a:t>
            </a:r>
          </a:p>
          <a:p>
            <a:r>
              <a:rPr lang="en-US" b="1" dirty="0" smtClean="0"/>
              <a:t>Range</a:t>
            </a:r>
            <a:r>
              <a:rPr lang="en-US" dirty="0"/>
              <a:t> - The range is a measure of the spread of a variable.  It is equal to the difference between the largest and the smallest observations.  It is easy to compute and easy to understand.  However, it is very insensitive to variability.</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22</a:t>
            </a:fld>
            <a:endParaRPr lang="en-US"/>
          </a:p>
        </p:txBody>
      </p:sp>
    </p:spTree>
    <p:extLst>
      <p:ext uri="{BB962C8B-B14F-4D97-AF65-F5344CB8AC3E}">
        <p14:creationId xmlns:p14="http://schemas.microsoft.com/office/powerpoint/2010/main" xmlns="" val="28071684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92500" lnSpcReduction="10000"/>
          </a:bodyPr>
          <a:lstStyle/>
          <a:p>
            <a:r>
              <a:rPr lang="en-US" b="1" dirty="0" smtClean="0"/>
              <a:t>Interquartile </a:t>
            </a:r>
            <a:r>
              <a:rPr lang="en-US" b="1" dirty="0"/>
              <a:t>Range</a:t>
            </a:r>
            <a:r>
              <a:rPr lang="en-US" dirty="0"/>
              <a:t> - The interquartile range is the difference between the upper and the lower quartiles.  It measures the spread of a data set.  It is robust to extreme observations.</a:t>
            </a:r>
          </a:p>
          <a:p>
            <a:r>
              <a:rPr lang="en-US" b="1" dirty="0" err="1" smtClean="0"/>
              <a:t>Skewness</a:t>
            </a:r>
            <a:r>
              <a:rPr lang="en-US" dirty="0"/>
              <a:t> - </a:t>
            </a:r>
            <a:r>
              <a:rPr lang="en-US" dirty="0" err="1"/>
              <a:t>Skewness</a:t>
            </a:r>
            <a:r>
              <a:rPr lang="en-US" dirty="0"/>
              <a:t> measures the degree and direction of asymmetry.  A symmetric distribution such as a normal distribution has a </a:t>
            </a:r>
            <a:r>
              <a:rPr lang="en-US" dirty="0" err="1"/>
              <a:t>skewness</a:t>
            </a:r>
            <a:r>
              <a:rPr lang="en-US" dirty="0"/>
              <a:t> of 0, and a distribution that is skewed to the left, e.g. when the mean is less than the median, has a negative </a:t>
            </a:r>
            <a:r>
              <a:rPr lang="en-US" dirty="0" err="1"/>
              <a:t>skewness</a:t>
            </a:r>
            <a:r>
              <a:rPr lang="en-US" dirty="0"/>
              <a:t>.</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23</a:t>
            </a:fld>
            <a:endParaRPr lang="en-US"/>
          </a:p>
        </p:txBody>
      </p:sp>
    </p:spTree>
    <p:extLst>
      <p:ext uri="{BB962C8B-B14F-4D97-AF65-F5344CB8AC3E}">
        <p14:creationId xmlns:p14="http://schemas.microsoft.com/office/powerpoint/2010/main" xmlns="" val="41257060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4- Frequency</a:t>
            </a:r>
            <a:endParaRPr lang="en-US" dirty="0"/>
          </a:p>
        </p:txBody>
      </p:sp>
      <p:pic>
        <p:nvPicPr>
          <p:cNvPr id="13314" name="Picture 2" descr="C:\Users\Usman\Desktop\lecture 24\5.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600200"/>
            <a:ext cx="9144000" cy="52578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24</a:t>
            </a:fld>
            <a:endParaRPr lang="en-US"/>
          </a:p>
        </p:txBody>
      </p:sp>
    </p:spTree>
    <p:extLst>
      <p:ext uri="{BB962C8B-B14F-4D97-AF65-F5344CB8AC3E}">
        <p14:creationId xmlns:p14="http://schemas.microsoft.com/office/powerpoint/2010/main" xmlns="" val="42824671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85000" lnSpcReduction="10000"/>
          </a:bodyPr>
          <a:lstStyle/>
          <a:p>
            <a:r>
              <a:rPr lang="en-US" b="1" dirty="0" smtClean="0"/>
              <a:t>Frequency</a:t>
            </a:r>
            <a:r>
              <a:rPr lang="en-US" dirty="0"/>
              <a:t> - This is the frequency of the leaves.</a:t>
            </a:r>
          </a:p>
          <a:p>
            <a:r>
              <a:rPr lang="en-US" b="1" dirty="0" smtClean="0"/>
              <a:t>Stem</a:t>
            </a:r>
            <a:r>
              <a:rPr lang="en-US" dirty="0"/>
              <a:t> - </a:t>
            </a:r>
            <a:r>
              <a:rPr lang="en-US" dirty="0" smtClean="0"/>
              <a:t>It </a:t>
            </a:r>
            <a:r>
              <a:rPr lang="en-US" dirty="0"/>
              <a:t>is the number in the 10s place of the value of the variable.  For example, in the first line, the stem is 3 and leaves are 1.  The value of the variable is 31.  The 3 is in the 10s place, so it is the stem.</a:t>
            </a:r>
          </a:p>
          <a:p>
            <a:r>
              <a:rPr lang="en-US" b="1" dirty="0" smtClean="0"/>
              <a:t>Leaf</a:t>
            </a:r>
            <a:r>
              <a:rPr lang="en-US" dirty="0"/>
              <a:t> - </a:t>
            </a:r>
            <a:r>
              <a:rPr lang="en-US" dirty="0" smtClean="0"/>
              <a:t>It </a:t>
            </a:r>
            <a:r>
              <a:rPr lang="en-US" dirty="0"/>
              <a:t>is the number in the 1s place of the value of the variable.  The number of leaves tells you how many of these numbers is in the variable.  For example, on the fifth line, there is one 8 and five 9s (hence, the frequency is six).  This means that there is one value of 38 and five values of 39 in the variable </a:t>
            </a:r>
            <a:r>
              <a:rPr lang="en-US" b="1" dirty="0"/>
              <a:t>write</a:t>
            </a:r>
            <a:endParaRPr lang="en-US" dirty="0"/>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25</a:t>
            </a:fld>
            <a:endParaRPr lang="en-US"/>
          </a:p>
        </p:txBody>
      </p:sp>
    </p:spTree>
    <p:extLst>
      <p:ext uri="{BB962C8B-B14F-4D97-AF65-F5344CB8AC3E}">
        <p14:creationId xmlns:p14="http://schemas.microsoft.com/office/powerpoint/2010/main" xmlns="" val="302572750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pic>
        <p:nvPicPr>
          <p:cNvPr id="14338" name="Picture 2" descr="C:\Users\Usman\Desktop\lecture 24\6.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600200"/>
            <a:ext cx="9144000" cy="5181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26</a:t>
            </a:fld>
            <a:endParaRPr lang="en-US"/>
          </a:p>
        </p:txBody>
      </p:sp>
    </p:spTree>
    <p:extLst>
      <p:ext uri="{BB962C8B-B14F-4D97-AF65-F5344CB8AC3E}">
        <p14:creationId xmlns:p14="http://schemas.microsoft.com/office/powerpoint/2010/main" xmlns="" val="1247392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70000" lnSpcReduction="20000"/>
          </a:bodyPr>
          <a:lstStyle/>
          <a:p>
            <a:r>
              <a:rPr lang="en-US" sz="3400" dirty="0" smtClean="0"/>
              <a:t>a.  This </a:t>
            </a:r>
            <a:r>
              <a:rPr lang="en-US" sz="3400" dirty="0"/>
              <a:t>is the </a:t>
            </a:r>
            <a:r>
              <a:rPr lang="en-US" sz="3400" dirty="0" smtClean="0"/>
              <a:t>maximum </a:t>
            </a:r>
            <a:r>
              <a:rPr lang="en-US" sz="3400" dirty="0"/>
              <a:t>score unless there are values more than 1.5 times the interquartile range above Q3, in which, it is the third quartile plus 1.5 times the interquartile range (the difference between the first and the third quartile).</a:t>
            </a:r>
          </a:p>
          <a:p>
            <a:r>
              <a:rPr lang="en-US" sz="3400" dirty="0"/>
              <a:t>b.  This is the third quartile (Q3), also known as the 75th percentile.</a:t>
            </a:r>
          </a:p>
          <a:p>
            <a:r>
              <a:rPr lang="en-US" sz="3400" dirty="0"/>
              <a:t>c.  This is the median (Q2), also known as the 50th percentile.</a:t>
            </a:r>
          </a:p>
          <a:p>
            <a:r>
              <a:rPr lang="en-US" sz="3400" dirty="0"/>
              <a:t>d.  This is the first quartile (Q1), also known as the 25th percentile.</a:t>
            </a:r>
          </a:p>
          <a:p>
            <a:r>
              <a:rPr lang="en-US" sz="3400" dirty="0"/>
              <a:t>e.   This is the minimum score unless there are values less than 1.5 times the interquartile range below Q1, in which case, it is the first quartile minus 1.5 times the interquartile range.</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27</a:t>
            </a:fld>
            <a:endParaRPr lang="en-US"/>
          </a:p>
        </p:txBody>
      </p:sp>
    </p:spTree>
    <p:extLst>
      <p:ext uri="{BB962C8B-B14F-4D97-AF65-F5344CB8AC3E}">
        <p14:creationId xmlns:p14="http://schemas.microsoft.com/office/powerpoint/2010/main" xmlns="" val="76216068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5- Group Statistics</a:t>
            </a:r>
            <a:endParaRPr lang="en-US" dirty="0"/>
          </a:p>
        </p:txBody>
      </p:sp>
      <p:pic>
        <p:nvPicPr>
          <p:cNvPr id="15362" name="Picture 2" descr="C:\Users\Usman\Desktop\lecture 24\9.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3124200"/>
            <a:ext cx="9144000" cy="21336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28</a:t>
            </a:fld>
            <a:endParaRPr lang="en-US"/>
          </a:p>
        </p:txBody>
      </p:sp>
    </p:spTree>
    <p:extLst>
      <p:ext uri="{BB962C8B-B14F-4D97-AF65-F5344CB8AC3E}">
        <p14:creationId xmlns:p14="http://schemas.microsoft.com/office/powerpoint/2010/main" xmlns="" val="464439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 6- Sample Test</a:t>
            </a:r>
            <a:endParaRPr lang="en-US" dirty="0"/>
          </a:p>
        </p:txBody>
      </p:sp>
      <p:pic>
        <p:nvPicPr>
          <p:cNvPr id="16386" name="Picture 2" descr="C:\Users\Usman\Desktop\lecture 24\10.JPG"/>
          <p:cNvPicPr>
            <a:picLocks noGrp="1" noChangeAspect="1" noChangeArrowheads="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0" y="1828800"/>
            <a:ext cx="9144000" cy="5029199"/>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8EA52672-58F9-46C0-858E-FB559E2C8F11}" type="slidenum">
              <a:rPr lang="en-US" smtClean="0"/>
              <a:pPr/>
              <a:t>29</a:t>
            </a:fld>
            <a:endParaRPr lang="en-US"/>
          </a:p>
        </p:txBody>
      </p:sp>
    </p:spTree>
    <p:extLst>
      <p:ext uri="{BB962C8B-B14F-4D97-AF65-F5344CB8AC3E}">
        <p14:creationId xmlns:p14="http://schemas.microsoft.com/office/powerpoint/2010/main" xmlns="" val="15039678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Explanation (Contd.)</a:t>
            </a:r>
          </a:p>
        </p:txBody>
      </p:sp>
      <p:sp>
        <p:nvSpPr>
          <p:cNvPr id="3" name="Content Placeholder 2"/>
          <p:cNvSpPr>
            <a:spLocks noGrp="1"/>
          </p:cNvSpPr>
          <p:nvPr>
            <p:ph idx="1"/>
          </p:nvPr>
        </p:nvSpPr>
        <p:spPr/>
        <p:txBody>
          <a:bodyPr>
            <a:normAutofit fontScale="77500" lnSpcReduction="20000"/>
          </a:bodyPr>
          <a:lstStyle/>
          <a:p>
            <a:r>
              <a:rPr lang="en-US" dirty="0"/>
              <a:t>We can see that the group means are significantly different as the value in the "</a:t>
            </a:r>
            <a:r>
              <a:rPr lang="en-US" b="1" dirty="0"/>
              <a:t>Sig. (2-tailed)</a:t>
            </a:r>
            <a:r>
              <a:rPr lang="en-US" dirty="0"/>
              <a:t>" row is less than 0.05. Looking at the </a:t>
            </a:r>
            <a:r>
              <a:rPr lang="en-US" b="1" dirty="0"/>
              <a:t>Group Statistics</a:t>
            </a:r>
            <a:r>
              <a:rPr lang="en-US" dirty="0"/>
              <a:t> table, we can see that those people that undertook the exercise trial had lower cholesterol levels at the end of the </a:t>
            </a:r>
            <a:r>
              <a:rPr lang="en-US" dirty="0" err="1"/>
              <a:t>programme</a:t>
            </a:r>
            <a:r>
              <a:rPr lang="en-US" dirty="0"/>
              <a:t> than those that underwent a calorie-controlled diet</a:t>
            </a:r>
          </a:p>
          <a:p>
            <a:r>
              <a:rPr lang="en-US" dirty="0"/>
              <a:t> </a:t>
            </a:r>
          </a:p>
          <a:p>
            <a:r>
              <a:rPr lang="en-US" dirty="0"/>
              <a:t>This study found that overweight, physically inactive male participants had statistically significantly lower cholesterol concentrations (5.80 ± 0.38 </a:t>
            </a:r>
            <a:r>
              <a:rPr lang="en-US" dirty="0" err="1"/>
              <a:t>mmol</a:t>
            </a:r>
            <a:r>
              <a:rPr lang="en-US" dirty="0"/>
              <a:t>/L) at the end of an exercise-training </a:t>
            </a:r>
            <a:r>
              <a:rPr lang="en-US" dirty="0" err="1"/>
              <a:t>programme</a:t>
            </a:r>
            <a:r>
              <a:rPr lang="en-US" dirty="0"/>
              <a:t> vs. after a calorie-controlled diet (6.15 ± 0.52 </a:t>
            </a:r>
            <a:r>
              <a:rPr lang="en-US" dirty="0" err="1"/>
              <a:t>mmol</a:t>
            </a:r>
            <a:r>
              <a:rPr lang="en-US" dirty="0"/>
              <a:t>/L), t(38) = 2.428, p = 0.020.</a:t>
            </a:r>
          </a:p>
          <a:p>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30</a:t>
            </a:fld>
            <a:endParaRPr lang="en-US"/>
          </a:p>
        </p:txBody>
      </p:sp>
    </p:spTree>
    <p:extLst>
      <p:ext uri="{BB962C8B-B14F-4D97-AF65-F5344CB8AC3E}">
        <p14:creationId xmlns:p14="http://schemas.microsoft.com/office/powerpoint/2010/main" xmlns="" val="93637446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382588" y="458788"/>
            <a:ext cx="81502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Parametric Data</a:t>
            </a:r>
          </a:p>
        </p:txBody>
      </p:sp>
      <p:sp>
        <p:nvSpPr>
          <p:cNvPr id="19459" name="Rectangle 3"/>
          <p:cNvSpPr>
            <a:spLocks noChangeArrowheads="1"/>
          </p:cNvSpPr>
          <p:nvPr/>
        </p:nvSpPr>
        <p:spPr bwMode="auto">
          <a:xfrm>
            <a:off x="382588" y="1677988"/>
            <a:ext cx="7997825" cy="3506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dirty="0">
                <a:solidFill>
                  <a:srgbClr val="000000"/>
                </a:solidFill>
              </a:rPr>
              <a:t>ANOVA (Analysis of Variance) compares the means of </a:t>
            </a:r>
            <a:r>
              <a:rPr lang="en-US" sz="3200" b="1" dirty="0">
                <a:solidFill>
                  <a:srgbClr val="000000"/>
                </a:solidFill>
              </a:rPr>
              <a:t>two or more </a:t>
            </a:r>
            <a:r>
              <a:rPr lang="en-US" sz="3200" b="1" i="1" dirty="0">
                <a:solidFill>
                  <a:srgbClr val="000000"/>
                </a:solidFill>
              </a:rPr>
              <a:t>parametric</a:t>
            </a:r>
            <a:r>
              <a:rPr lang="en-US" sz="3200" dirty="0">
                <a:solidFill>
                  <a:srgbClr val="000000"/>
                </a:solidFill>
              </a:rPr>
              <a:t> samples.</a:t>
            </a:r>
          </a:p>
          <a:p>
            <a:pPr>
              <a:spcBef>
                <a:spcPct val="50000"/>
              </a:spcBef>
            </a:pPr>
            <a:endParaRPr lang="en-US" sz="3200" dirty="0">
              <a:solidFill>
                <a:srgbClr val="000000"/>
              </a:solidFill>
            </a:endParaRPr>
          </a:p>
          <a:p>
            <a:pPr>
              <a:spcBef>
                <a:spcPct val="50000"/>
              </a:spcBef>
            </a:pPr>
            <a:r>
              <a:rPr lang="en-US" sz="3200" dirty="0">
                <a:solidFill>
                  <a:srgbClr val="000000"/>
                </a:solidFill>
              </a:rPr>
              <a:t>E.g. Is there a difference in the mean height of plants grown under red, green and blue light?</a:t>
            </a:r>
          </a:p>
          <a:p>
            <a:pPr>
              <a:spcBef>
                <a:spcPct val="50000"/>
              </a:spcBef>
            </a:pPr>
            <a:endParaRPr lang="en-US" sz="1000" dirty="0">
              <a:solidFill>
                <a:srgbClr val="000000"/>
              </a:solidFill>
            </a:endParaRPr>
          </a:p>
          <a:p>
            <a:pPr>
              <a:spcBef>
                <a:spcPct val="50000"/>
              </a:spcBef>
            </a:pPr>
            <a:endParaRPr lang="en-US" sz="1000" dirty="0">
              <a:solidFill>
                <a:srgbClr val="000000"/>
              </a:solidFill>
            </a:endParaRPr>
          </a:p>
        </p:txBody>
      </p:sp>
      <p:sp>
        <p:nvSpPr>
          <p:cNvPr id="2" name="Slide Number Placeholder 1"/>
          <p:cNvSpPr>
            <a:spLocks noGrp="1"/>
          </p:cNvSpPr>
          <p:nvPr>
            <p:ph type="sldNum" sz="quarter" idx="12"/>
          </p:nvPr>
        </p:nvSpPr>
        <p:spPr/>
        <p:txBody>
          <a:bodyPr/>
          <a:lstStyle/>
          <a:p>
            <a:fld id="{8EA52672-58F9-46C0-858E-FB559E2C8F11}" type="slidenum">
              <a:rPr lang="en-US" smtClean="0"/>
              <a:pPr/>
              <a:t>31</a:t>
            </a:fld>
            <a:endParaRPr lang="en-US"/>
          </a:p>
        </p:txBody>
      </p:sp>
    </p:spTree>
    <p:extLst>
      <p:ext uri="{BB962C8B-B14F-4D97-AF65-F5344CB8AC3E}">
        <p14:creationId xmlns:p14="http://schemas.microsoft.com/office/powerpoint/2010/main" xmlns="" val="3342257825"/>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163" name="Group 251"/>
          <p:cNvGraphicFramePr>
            <a:graphicFrameLocks noGrp="1"/>
          </p:cNvGraphicFramePr>
          <p:nvPr>
            <p:extLst>
              <p:ext uri="{D42A27DB-BD31-4B8C-83A1-F6EECF244321}">
                <p14:modId xmlns:p14="http://schemas.microsoft.com/office/powerpoint/2010/main" xmlns="" val="1770240742"/>
              </p:ext>
            </p:extLst>
          </p:nvPr>
        </p:nvGraphicFramePr>
        <p:xfrm>
          <a:off x="762000" y="2590800"/>
          <a:ext cx="7620000" cy="3657602"/>
        </p:xfrm>
        <a:graphic>
          <a:graphicData uri="http://schemas.openxmlformats.org/drawingml/2006/table">
            <a:tbl>
              <a:tblPr/>
              <a:tblGrid>
                <a:gridCol w="1905000"/>
                <a:gridCol w="1905000"/>
                <a:gridCol w="1905000"/>
                <a:gridCol w="1905000"/>
              </a:tblGrid>
              <a:tr h="519113">
                <a:tc gridSpan="4">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charset="0"/>
                          <a:cs typeface="Arial" charset="0"/>
                        </a:rPr>
                        <a:t>weight of cows fed different foods</a:t>
                      </a:r>
                      <a:endParaRPr kumimoji="0" lang="en-US" sz="1600" b="1" i="0" u="none" strike="noStrike" cap="none" normalizeH="0" baseline="0" dirty="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r>
              <a:tr h="523875">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food 1</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food 2</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food 3</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food 4</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2288">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60.8</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68.7</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102.6</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87.9</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3875">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57.0</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67.7</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102.1</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84.2</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2288">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65.0</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74.0</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100.2</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83.1</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3875">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58.6</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66.3</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96.5</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85.7</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22288">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61.7</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69.8</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 </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0" fontAlgn="b" latinLnBrk="0" hangingPunct="0">
                        <a:lnSpc>
                          <a:spcPct val="100000"/>
                        </a:lnSpc>
                        <a:spcBef>
                          <a:spcPct val="0"/>
                        </a:spcBef>
                        <a:spcAft>
                          <a:spcPct val="0"/>
                        </a:spcAft>
                        <a:buClrTx/>
                        <a:buSzTx/>
                        <a:buFontTx/>
                        <a:buNone/>
                        <a:tabLst/>
                      </a:pPr>
                      <a:r>
                        <a:rPr kumimoji="0" lang="en-US" sz="1600" b="1" i="0" u="none" strike="noStrike" cap="none" normalizeH="0" baseline="0" smtClean="0">
                          <a:ln>
                            <a:noFill/>
                          </a:ln>
                          <a:solidFill>
                            <a:srgbClr val="000000"/>
                          </a:solidFill>
                          <a:effectLst/>
                          <a:latin typeface="Arial" charset="0"/>
                          <a:cs typeface="Arial" charset="0"/>
                        </a:rPr>
                        <a:t>90.3</a:t>
                      </a:r>
                      <a:endParaRPr kumimoji="0" lang="en-US" sz="1600" b="1" i="0" u="none" strike="noStrike" cap="none" normalizeH="0" baseline="0" smtClean="0">
                        <a:ln>
                          <a:noFill/>
                        </a:ln>
                        <a:solidFill>
                          <a:srgbClr val="000000"/>
                        </a:solidFill>
                        <a:effectLst/>
                        <a:latin typeface="Times" pitchFamily="18" charset="0"/>
                      </a:endParaRPr>
                    </a:p>
                  </a:txBody>
                  <a:tcPr anchor="b"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0521" name="Text Box 252"/>
          <p:cNvSpPr txBox="1">
            <a:spLocks noChangeArrowheads="1"/>
          </p:cNvSpPr>
          <p:nvPr/>
        </p:nvSpPr>
        <p:spPr bwMode="auto">
          <a:xfrm>
            <a:off x="381000" y="457200"/>
            <a:ext cx="8763000"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a:defRPr sz="2400">
                <a:solidFill>
                  <a:schemeClr val="tx1"/>
                </a:solidFill>
                <a:latin typeface="Helvetica" pitchFamily="34" charset="0"/>
              </a:defRPr>
            </a:lvl1pPr>
            <a:lvl2pPr marL="742950" indent="-285750">
              <a:defRPr sz="2400">
                <a:solidFill>
                  <a:schemeClr val="tx1"/>
                </a:solidFill>
                <a:latin typeface="Helvetica" pitchFamily="34" charset="0"/>
              </a:defRPr>
            </a:lvl2pPr>
            <a:lvl3pPr marL="1143000" indent="-228600">
              <a:defRPr sz="2400">
                <a:solidFill>
                  <a:schemeClr val="tx1"/>
                </a:solidFill>
                <a:latin typeface="Helvetica" pitchFamily="34" charset="0"/>
              </a:defRPr>
            </a:lvl3pPr>
            <a:lvl4pPr marL="1600200" indent="-228600">
              <a:defRPr sz="2400">
                <a:solidFill>
                  <a:schemeClr val="tx1"/>
                </a:solidFill>
                <a:latin typeface="Helvetica" pitchFamily="34" charset="0"/>
              </a:defRPr>
            </a:lvl4pPr>
            <a:lvl5pPr marL="2057400" indent="-228600">
              <a:defRPr sz="2400">
                <a:solidFill>
                  <a:schemeClr val="tx1"/>
                </a:solidFill>
                <a:latin typeface="Helvetica" pitchFamily="34" charset="0"/>
              </a:defRPr>
            </a:lvl5pPr>
            <a:lvl6pPr marL="2514600" indent="-228600" eaLnBrk="0" fontAlgn="base" hangingPunct="0">
              <a:spcBef>
                <a:spcPct val="0"/>
              </a:spcBef>
              <a:spcAft>
                <a:spcPct val="0"/>
              </a:spcAft>
              <a:defRPr sz="2400">
                <a:solidFill>
                  <a:schemeClr val="tx1"/>
                </a:solidFill>
                <a:latin typeface="Helvetica" pitchFamily="34" charset="0"/>
              </a:defRPr>
            </a:lvl6pPr>
            <a:lvl7pPr marL="2971800" indent="-228600" eaLnBrk="0" fontAlgn="base" hangingPunct="0">
              <a:spcBef>
                <a:spcPct val="0"/>
              </a:spcBef>
              <a:spcAft>
                <a:spcPct val="0"/>
              </a:spcAft>
              <a:defRPr sz="2400">
                <a:solidFill>
                  <a:schemeClr val="tx1"/>
                </a:solidFill>
                <a:latin typeface="Helvetica" pitchFamily="34" charset="0"/>
              </a:defRPr>
            </a:lvl7pPr>
            <a:lvl8pPr marL="3429000" indent="-228600" eaLnBrk="0" fontAlgn="base" hangingPunct="0">
              <a:spcBef>
                <a:spcPct val="0"/>
              </a:spcBef>
              <a:spcAft>
                <a:spcPct val="0"/>
              </a:spcAft>
              <a:defRPr sz="2400">
                <a:solidFill>
                  <a:schemeClr val="tx1"/>
                </a:solidFill>
                <a:latin typeface="Helvetica" pitchFamily="34" charset="0"/>
              </a:defRPr>
            </a:lvl8pPr>
            <a:lvl9pPr marL="3886200" indent="-228600" eaLnBrk="0" fontAlgn="base" hangingPunct="0">
              <a:spcBef>
                <a:spcPct val="0"/>
              </a:spcBef>
              <a:spcAft>
                <a:spcPct val="0"/>
              </a:spcAft>
              <a:defRPr sz="2400">
                <a:solidFill>
                  <a:schemeClr val="tx1"/>
                </a:solidFill>
                <a:latin typeface="Helvetica" pitchFamily="34" charset="0"/>
              </a:defRPr>
            </a:lvl9pPr>
          </a:lstStyle>
          <a:p>
            <a:r>
              <a:rPr lang="en-US" b="1" dirty="0">
                <a:solidFill>
                  <a:srgbClr val="000000"/>
                </a:solidFill>
                <a:latin typeface="Arial" pitchFamily="34" charset="0"/>
              </a:rPr>
              <a:t>A researcher fed </a:t>
            </a:r>
            <a:r>
              <a:rPr lang="en-US" b="1" dirty="0" smtClean="0">
                <a:solidFill>
                  <a:srgbClr val="000000"/>
                </a:solidFill>
                <a:latin typeface="Arial" pitchFamily="34" charset="0"/>
              </a:rPr>
              <a:t>cows </a:t>
            </a:r>
            <a:r>
              <a:rPr lang="en-US" b="1" dirty="0">
                <a:solidFill>
                  <a:srgbClr val="000000"/>
                </a:solidFill>
                <a:latin typeface="Arial" pitchFamily="34" charset="0"/>
              </a:rPr>
              <a:t>on four different foods.  At the end</a:t>
            </a:r>
          </a:p>
          <a:p>
            <a:r>
              <a:rPr lang="en-US" b="1" dirty="0">
                <a:solidFill>
                  <a:srgbClr val="000000"/>
                </a:solidFill>
                <a:latin typeface="Arial" pitchFamily="34" charset="0"/>
              </a:rPr>
              <a:t>of a month feeding, he weighed the </a:t>
            </a:r>
            <a:r>
              <a:rPr lang="en-US" b="1" dirty="0" smtClean="0">
                <a:solidFill>
                  <a:srgbClr val="000000"/>
                </a:solidFill>
                <a:latin typeface="Arial" pitchFamily="34" charset="0"/>
              </a:rPr>
              <a:t>cows.  </a:t>
            </a:r>
            <a:r>
              <a:rPr lang="en-US" b="1" dirty="0">
                <a:solidFill>
                  <a:srgbClr val="000000"/>
                </a:solidFill>
                <a:latin typeface="Arial" pitchFamily="34" charset="0"/>
              </a:rPr>
              <a:t>Use an ANOVA</a:t>
            </a:r>
          </a:p>
          <a:p>
            <a:r>
              <a:rPr lang="en-US" b="1" dirty="0">
                <a:solidFill>
                  <a:srgbClr val="000000"/>
                </a:solidFill>
                <a:latin typeface="Arial" pitchFamily="34" charset="0"/>
              </a:rPr>
              <a:t>test to determine if the different foods resulted in</a:t>
            </a:r>
          </a:p>
          <a:p>
            <a:r>
              <a:rPr lang="en-US" b="1" dirty="0">
                <a:solidFill>
                  <a:srgbClr val="000000"/>
                </a:solidFill>
                <a:latin typeface="Arial" pitchFamily="34" charset="0"/>
              </a:rPr>
              <a:t>differences in growth of the </a:t>
            </a:r>
            <a:r>
              <a:rPr lang="en-US" b="1" dirty="0" smtClean="0">
                <a:solidFill>
                  <a:srgbClr val="000000"/>
                </a:solidFill>
                <a:latin typeface="Arial" pitchFamily="34" charset="0"/>
              </a:rPr>
              <a:t>cows.</a:t>
            </a:r>
            <a:endParaRPr lang="en-US" b="1" dirty="0">
              <a:solidFill>
                <a:srgbClr val="000000"/>
              </a:solidFill>
              <a:latin typeface="Arial" pitchFamily="34" charset="0"/>
            </a:endParaRPr>
          </a:p>
        </p:txBody>
      </p:sp>
      <p:sp>
        <p:nvSpPr>
          <p:cNvPr id="2" name="Slide Number Placeholder 1"/>
          <p:cNvSpPr>
            <a:spLocks noGrp="1"/>
          </p:cNvSpPr>
          <p:nvPr>
            <p:ph type="sldNum" sz="quarter" idx="12"/>
          </p:nvPr>
        </p:nvSpPr>
        <p:spPr/>
        <p:txBody>
          <a:bodyPr/>
          <a:lstStyle/>
          <a:p>
            <a:fld id="{8EA52672-58F9-46C0-858E-FB559E2C8F11}" type="slidenum">
              <a:rPr lang="en-US" smtClean="0"/>
              <a:pPr/>
              <a:t>32</a:t>
            </a:fld>
            <a:endParaRPr lang="en-US"/>
          </a:p>
        </p:txBody>
      </p:sp>
    </p:spTree>
    <p:extLst>
      <p:ext uri="{BB962C8B-B14F-4D97-AF65-F5344CB8AC3E}">
        <p14:creationId xmlns:p14="http://schemas.microsoft.com/office/powerpoint/2010/main" xmlns="" val="10316787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ChangeArrowheads="1"/>
          </p:cNvSpPr>
          <p:nvPr/>
        </p:nvSpPr>
        <p:spPr bwMode="auto">
          <a:xfrm>
            <a:off x="306388" y="458788"/>
            <a:ext cx="85312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Non-Parametric Data</a:t>
            </a:r>
          </a:p>
        </p:txBody>
      </p:sp>
      <p:sp>
        <p:nvSpPr>
          <p:cNvPr id="5124" name="Rectangle 3"/>
          <p:cNvSpPr>
            <a:spLocks noChangeArrowheads="1"/>
          </p:cNvSpPr>
          <p:nvPr/>
        </p:nvSpPr>
        <p:spPr bwMode="auto">
          <a:xfrm>
            <a:off x="382588" y="1754188"/>
            <a:ext cx="8150225" cy="2921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2200" dirty="0">
                <a:solidFill>
                  <a:srgbClr val="000000"/>
                </a:solidFill>
              </a:rPr>
              <a:t>The Sign Test compares the means of </a:t>
            </a:r>
            <a:r>
              <a:rPr lang="en-US" sz="2200" b="1" dirty="0">
                <a:solidFill>
                  <a:srgbClr val="000000"/>
                </a:solidFill>
              </a:rPr>
              <a:t>two “paired”,</a:t>
            </a:r>
            <a:r>
              <a:rPr lang="en-US" sz="2200" dirty="0">
                <a:solidFill>
                  <a:srgbClr val="000000"/>
                </a:solidFill>
              </a:rPr>
              <a:t> </a:t>
            </a:r>
            <a:r>
              <a:rPr lang="en-US" sz="2200" b="1" i="1" dirty="0">
                <a:solidFill>
                  <a:srgbClr val="000000"/>
                </a:solidFill>
              </a:rPr>
              <a:t>non-parametric</a:t>
            </a:r>
            <a:r>
              <a:rPr lang="en-US" sz="2200" dirty="0">
                <a:solidFill>
                  <a:srgbClr val="000000"/>
                </a:solidFill>
              </a:rPr>
              <a:t> samples</a:t>
            </a:r>
          </a:p>
          <a:p>
            <a:pPr>
              <a:spcBef>
                <a:spcPct val="50000"/>
              </a:spcBef>
            </a:pPr>
            <a:endParaRPr lang="en-US" sz="2200" dirty="0">
              <a:solidFill>
                <a:srgbClr val="000000"/>
              </a:solidFill>
            </a:endParaRPr>
          </a:p>
          <a:p>
            <a:pPr>
              <a:spcBef>
                <a:spcPct val="50000"/>
              </a:spcBef>
            </a:pPr>
            <a:r>
              <a:rPr lang="en-US" sz="2200" dirty="0">
                <a:solidFill>
                  <a:srgbClr val="000000"/>
                </a:solidFill>
              </a:rPr>
              <a:t>E.g. Is there a difference in the gill withdrawal response of </a:t>
            </a:r>
            <a:r>
              <a:rPr lang="en-US" sz="2200" i="1" dirty="0" err="1">
                <a:solidFill>
                  <a:srgbClr val="000000"/>
                </a:solidFill>
              </a:rPr>
              <a:t>Aplysia</a:t>
            </a:r>
            <a:r>
              <a:rPr lang="en-US" sz="2200" dirty="0">
                <a:solidFill>
                  <a:srgbClr val="000000"/>
                </a:solidFill>
              </a:rPr>
              <a:t> in night versus day?  Each subject has been tested once at night and once during the day –&gt; paired data.</a:t>
            </a:r>
          </a:p>
          <a:p>
            <a:pPr>
              <a:spcBef>
                <a:spcPct val="50000"/>
              </a:spcBef>
            </a:pPr>
            <a:endParaRPr lang="en-US" sz="1000" dirty="0">
              <a:solidFill>
                <a:srgbClr val="000000"/>
              </a:solidFill>
            </a:endParaRPr>
          </a:p>
          <a:p>
            <a:pPr>
              <a:spcBef>
                <a:spcPct val="50000"/>
              </a:spcBef>
            </a:pPr>
            <a:endParaRPr lang="en-US" sz="1000" dirty="0">
              <a:solidFill>
                <a:srgbClr val="000000"/>
              </a:solidFill>
            </a:endParaRPr>
          </a:p>
        </p:txBody>
      </p:sp>
      <p:graphicFrame>
        <p:nvGraphicFramePr>
          <p:cNvPr id="5122" name="Object 4"/>
          <p:cNvGraphicFramePr>
            <a:graphicFrameLocks/>
          </p:cNvGraphicFramePr>
          <p:nvPr>
            <p:extLst>
              <p:ext uri="{D42A27DB-BD31-4B8C-83A1-F6EECF244321}">
                <p14:modId xmlns:p14="http://schemas.microsoft.com/office/powerpoint/2010/main" xmlns="" val="430830274"/>
              </p:ext>
            </p:extLst>
          </p:nvPr>
        </p:nvGraphicFramePr>
        <p:xfrm>
          <a:off x="1371600" y="4675500"/>
          <a:ext cx="6477000" cy="1877699"/>
        </p:xfrm>
        <a:graphic>
          <a:graphicData uri="http://schemas.openxmlformats.org/presentationml/2006/ole">
            <p:oleObj spid="_x0000_s5137" name="Worksheet" r:id="rId4" imgW="2679700" imgH="965200" progId="Excel.Sheet.8">
              <p:embed/>
            </p:oleObj>
          </a:graphicData>
        </a:graphic>
      </p:graphicFrame>
      <p:sp>
        <p:nvSpPr>
          <p:cNvPr id="2" name="Slide Number Placeholder 1"/>
          <p:cNvSpPr>
            <a:spLocks noGrp="1"/>
          </p:cNvSpPr>
          <p:nvPr>
            <p:ph type="sldNum" sz="quarter" idx="12"/>
          </p:nvPr>
        </p:nvSpPr>
        <p:spPr/>
        <p:txBody>
          <a:bodyPr/>
          <a:lstStyle/>
          <a:p>
            <a:fld id="{8EA52672-58F9-46C0-858E-FB559E2C8F11}" type="slidenum">
              <a:rPr lang="en-US" smtClean="0"/>
              <a:pPr/>
              <a:t>33</a:t>
            </a:fld>
            <a:endParaRPr lang="en-US"/>
          </a:p>
        </p:txBody>
      </p:sp>
    </p:spTree>
    <p:extLst>
      <p:ext uri="{BB962C8B-B14F-4D97-AF65-F5344CB8AC3E}">
        <p14:creationId xmlns:p14="http://schemas.microsoft.com/office/powerpoint/2010/main" xmlns="" val="3761698595"/>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5" descr="signtest"/>
          <p:cNvPicPr>
            <a:picLocks noGrp="1" noChangeAspect="1" noChangeArrowheads="1"/>
          </p:cNvPicPr>
          <p:nvPr>
            <p:ph/>
          </p:nvPr>
        </p:nvPicPr>
        <p:blipFill>
          <a:blip r:embed="rId3">
            <a:lum bright="8000" contrast="4000"/>
            <a:extLst>
              <a:ext uri="{28A0092B-C50C-407E-A947-70E740481C1C}">
                <a14:useLocalDpi xmlns:a14="http://schemas.microsoft.com/office/drawing/2010/main" xmlns="" val="0"/>
              </a:ext>
            </a:extLst>
          </a:blip>
          <a:srcRect/>
          <a:stretch>
            <a:fillRect/>
          </a:stretch>
        </p:blipFill>
        <p:spPr>
          <a:xfrm rot="21437692">
            <a:off x="150419" y="148897"/>
            <a:ext cx="8690963" cy="6564127"/>
          </a:xfrm>
          <a:noFill/>
        </p:spPr>
      </p:pic>
    </p:spTree>
    <p:extLst>
      <p:ext uri="{BB962C8B-B14F-4D97-AF65-F5344CB8AC3E}">
        <p14:creationId xmlns:p14="http://schemas.microsoft.com/office/powerpoint/2010/main" xmlns="" val="18527352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ChangeArrowheads="1"/>
          </p:cNvSpPr>
          <p:nvPr/>
        </p:nvSpPr>
        <p:spPr bwMode="auto">
          <a:xfrm>
            <a:off x="306388" y="1601788"/>
            <a:ext cx="8150225" cy="24596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2200" dirty="0">
                <a:solidFill>
                  <a:srgbClr val="000000"/>
                </a:solidFill>
              </a:rPr>
              <a:t>The Friedman Test is like the Sign test, (compares the means of “paired”, non-parametric samples) for </a:t>
            </a:r>
            <a:r>
              <a:rPr lang="en-US" sz="2200" b="1" dirty="0">
                <a:solidFill>
                  <a:srgbClr val="000000"/>
                </a:solidFill>
              </a:rPr>
              <a:t>more than two samples</a:t>
            </a:r>
            <a:r>
              <a:rPr lang="en-US" sz="2200" dirty="0">
                <a:solidFill>
                  <a:srgbClr val="000000"/>
                </a:solidFill>
              </a:rPr>
              <a:t>.</a:t>
            </a:r>
          </a:p>
          <a:p>
            <a:pPr>
              <a:spcBef>
                <a:spcPct val="50000"/>
              </a:spcBef>
            </a:pPr>
            <a:endParaRPr lang="en-US" sz="2200" dirty="0">
              <a:solidFill>
                <a:srgbClr val="000000"/>
              </a:solidFill>
            </a:endParaRPr>
          </a:p>
          <a:p>
            <a:pPr>
              <a:spcBef>
                <a:spcPct val="50000"/>
              </a:spcBef>
            </a:pPr>
            <a:r>
              <a:rPr lang="en-US" sz="2200" dirty="0">
                <a:solidFill>
                  <a:srgbClr val="000000"/>
                </a:solidFill>
              </a:rPr>
              <a:t>E.g. Is there a difference in the gill withdrawal response of </a:t>
            </a:r>
            <a:r>
              <a:rPr lang="en-US" sz="2200" i="1" dirty="0" err="1">
                <a:solidFill>
                  <a:srgbClr val="000000"/>
                </a:solidFill>
              </a:rPr>
              <a:t>Aplysia</a:t>
            </a:r>
            <a:r>
              <a:rPr lang="en-US" sz="2200" dirty="0">
                <a:solidFill>
                  <a:srgbClr val="000000"/>
                </a:solidFill>
              </a:rPr>
              <a:t> between morning, afternoon and evening?  Each subject has been tested once during each time period –&gt; paired </a:t>
            </a:r>
            <a:r>
              <a:rPr lang="en-US" sz="2200" dirty="0" smtClean="0">
                <a:solidFill>
                  <a:srgbClr val="000000"/>
                </a:solidFill>
              </a:rPr>
              <a:t>data</a:t>
            </a:r>
            <a:endParaRPr lang="en-US" sz="2200" dirty="0">
              <a:solidFill>
                <a:srgbClr val="000000"/>
              </a:solidFill>
            </a:endParaRPr>
          </a:p>
        </p:txBody>
      </p:sp>
      <p:graphicFrame>
        <p:nvGraphicFramePr>
          <p:cNvPr id="6146" name="Object 3"/>
          <p:cNvGraphicFramePr>
            <a:graphicFrameLocks/>
          </p:cNvGraphicFramePr>
          <p:nvPr>
            <p:extLst>
              <p:ext uri="{D42A27DB-BD31-4B8C-83A1-F6EECF244321}">
                <p14:modId xmlns:p14="http://schemas.microsoft.com/office/powerpoint/2010/main" xmlns="" val="1651556156"/>
              </p:ext>
            </p:extLst>
          </p:nvPr>
        </p:nvGraphicFramePr>
        <p:xfrm>
          <a:off x="533400" y="4424363"/>
          <a:ext cx="8305800" cy="2128837"/>
        </p:xfrm>
        <a:graphic>
          <a:graphicData uri="http://schemas.openxmlformats.org/presentationml/2006/ole">
            <p:oleObj spid="_x0000_s6161" name="Worksheet" r:id="rId4" imgW="3568700" imgH="1155700" progId="Excel.Sheet.8">
              <p:embed/>
            </p:oleObj>
          </a:graphicData>
        </a:graphic>
      </p:graphicFrame>
      <p:sp>
        <p:nvSpPr>
          <p:cNvPr id="6148" name="Rectangle 4"/>
          <p:cNvSpPr>
            <a:spLocks noChangeArrowheads="1"/>
          </p:cNvSpPr>
          <p:nvPr/>
        </p:nvSpPr>
        <p:spPr bwMode="auto">
          <a:xfrm>
            <a:off x="306388" y="382588"/>
            <a:ext cx="85312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Non-Parametric Data</a:t>
            </a:r>
          </a:p>
        </p:txBody>
      </p:sp>
      <p:sp>
        <p:nvSpPr>
          <p:cNvPr id="2" name="Slide Number Placeholder 1"/>
          <p:cNvSpPr>
            <a:spLocks noGrp="1"/>
          </p:cNvSpPr>
          <p:nvPr>
            <p:ph type="sldNum" sz="quarter" idx="12"/>
          </p:nvPr>
        </p:nvSpPr>
        <p:spPr/>
        <p:txBody>
          <a:bodyPr/>
          <a:lstStyle/>
          <a:p>
            <a:fld id="{8EA52672-58F9-46C0-858E-FB559E2C8F11}" type="slidenum">
              <a:rPr lang="en-US" smtClean="0"/>
              <a:pPr/>
              <a:t>35</a:t>
            </a:fld>
            <a:endParaRPr lang="en-US"/>
          </a:p>
        </p:txBody>
      </p:sp>
    </p:spTree>
    <p:extLst>
      <p:ext uri="{BB962C8B-B14F-4D97-AF65-F5344CB8AC3E}">
        <p14:creationId xmlns:p14="http://schemas.microsoft.com/office/powerpoint/2010/main" xmlns="" val="1323279123"/>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5" descr="friedmans"/>
          <p:cNvPicPr>
            <a:picLocks noGrp="1" noChangeAspect="1" noChangeArrowheads="1"/>
          </p:cNvPicPr>
          <p:nvPr>
            <p:ph/>
          </p:nvPr>
        </p:nvPicPr>
        <p:blipFill>
          <a:blip r:embed="rId3">
            <a:lum bright="8000" contrast="4000"/>
            <a:extLst>
              <a:ext uri="{28A0092B-C50C-407E-A947-70E740481C1C}">
                <a14:useLocalDpi xmlns:a14="http://schemas.microsoft.com/office/drawing/2010/main" xmlns="" val="0"/>
              </a:ext>
            </a:extLst>
          </a:blip>
          <a:srcRect/>
          <a:stretch>
            <a:fillRect/>
          </a:stretch>
        </p:blipFill>
        <p:spPr>
          <a:xfrm>
            <a:off x="0" y="0"/>
            <a:ext cx="9144000" cy="6781800"/>
          </a:xfrm>
          <a:noFill/>
        </p:spPr>
      </p:pic>
    </p:spTree>
    <p:extLst>
      <p:ext uri="{BB962C8B-B14F-4D97-AF65-F5344CB8AC3E}">
        <p14:creationId xmlns:p14="http://schemas.microsoft.com/office/powerpoint/2010/main" xmlns="" val="23396880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ChangeArrowheads="1"/>
          </p:cNvSpPr>
          <p:nvPr/>
        </p:nvSpPr>
        <p:spPr bwMode="auto">
          <a:xfrm>
            <a:off x="304800" y="1219200"/>
            <a:ext cx="8150225" cy="20287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The Rank Sum test compares the means of </a:t>
            </a:r>
            <a:r>
              <a:rPr lang="en-US" b="1" dirty="0">
                <a:solidFill>
                  <a:srgbClr val="000000"/>
                </a:solidFill>
              </a:rPr>
              <a:t>two </a:t>
            </a:r>
            <a:r>
              <a:rPr lang="en-US" b="1" i="1" dirty="0">
                <a:solidFill>
                  <a:srgbClr val="000000"/>
                </a:solidFill>
              </a:rPr>
              <a:t>non-parametric</a:t>
            </a:r>
            <a:r>
              <a:rPr lang="en-US" dirty="0">
                <a:solidFill>
                  <a:srgbClr val="000000"/>
                </a:solidFill>
              </a:rPr>
              <a:t> samples</a:t>
            </a:r>
          </a:p>
          <a:p>
            <a:pPr>
              <a:spcBef>
                <a:spcPct val="50000"/>
              </a:spcBef>
            </a:pPr>
            <a:endParaRPr lang="en-US" sz="1000" dirty="0">
              <a:solidFill>
                <a:srgbClr val="000000"/>
              </a:solidFill>
            </a:endParaRPr>
          </a:p>
          <a:p>
            <a:pPr>
              <a:spcBef>
                <a:spcPct val="50000"/>
              </a:spcBef>
            </a:pPr>
            <a:r>
              <a:rPr lang="en-US" dirty="0">
                <a:solidFill>
                  <a:srgbClr val="000000"/>
                </a:solidFill>
              </a:rPr>
              <a:t>E.g. Is there a difference in the gill withdrawal response of </a:t>
            </a:r>
            <a:r>
              <a:rPr lang="en-US" i="1" dirty="0" err="1">
                <a:solidFill>
                  <a:srgbClr val="000000"/>
                </a:solidFill>
              </a:rPr>
              <a:t>Aplysia</a:t>
            </a:r>
            <a:r>
              <a:rPr lang="en-US" dirty="0">
                <a:solidFill>
                  <a:srgbClr val="000000"/>
                </a:solidFill>
              </a:rPr>
              <a:t> in night versus day?  Each subject has been tested once, either during the night </a:t>
            </a:r>
            <a:r>
              <a:rPr lang="en-US" b="1" i="1" dirty="0">
                <a:solidFill>
                  <a:srgbClr val="000000"/>
                </a:solidFill>
              </a:rPr>
              <a:t>or</a:t>
            </a:r>
            <a:r>
              <a:rPr lang="en-US" dirty="0">
                <a:solidFill>
                  <a:srgbClr val="000000"/>
                </a:solidFill>
              </a:rPr>
              <a:t> during the day –&gt; unpaired data.</a:t>
            </a:r>
          </a:p>
          <a:p>
            <a:pPr>
              <a:spcBef>
                <a:spcPct val="50000"/>
              </a:spcBef>
            </a:pPr>
            <a:endParaRPr lang="en-US" sz="1000" dirty="0">
              <a:solidFill>
                <a:srgbClr val="000000"/>
              </a:solidFill>
            </a:endParaRPr>
          </a:p>
          <a:p>
            <a:pPr>
              <a:spcBef>
                <a:spcPct val="50000"/>
              </a:spcBef>
            </a:pPr>
            <a:endParaRPr lang="en-US" sz="1000" dirty="0">
              <a:solidFill>
                <a:srgbClr val="000000"/>
              </a:solidFill>
            </a:endParaRPr>
          </a:p>
        </p:txBody>
      </p:sp>
      <p:graphicFrame>
        <p:nvGraphicFramePr>
          <p:cNvPr id="7170" name="Object 3"/>
          <p:cNvGraphicFramePr>
            <a:graphicFrameLocks/>
          </p:cNvGraphicFramePr>
          <p:nvPr>
            <p:extLst>
              <p:ext uri="{D42A27DB-BD31-4B8C-83A1-F6EECF244321}">
                <p14:modId xmlns:p14="http://schemas.microsoft.com/office/powerpoint/2010/main" xmlns="" val="314652228"/>
              </p:ext>
            </p:extLst>
          </p:nvPr>
        </p:nvGraphicFramePr>
        <p:xfrm>
          <a:off x="609600" y="3232195"/>
          <a:ext cx="7696200" cy="3149600"/>
        </p:xfrm>
        <a:graphic>
          <a:graphicData uri="http://schemas.openxmlformats.org/presentationml/2006/ole">
            <p:oleObj spid="_x0000_s7184" name="Worksheet" r:id="rId4" imgW="2009851" imgH="1467002" progId="Excel.Sheet.8">
              <p:embed/>
            </p:oleObj>
          </a:graphicData>
        </a:graphic>
      </p:graphicFrame>
      <p:sp>
        <p:nvSpPr>
          <p:cNvPr id="7172" name="Rectangle 4"/>
          <p:cNvSpPr>
            <a:spLocks noChangeArrowheads="1"/>
          </p:cNvSpPr>
          <p:nvPr/>
        </p:nvSpPr>
        <p:spPr bwMode="auto">
          <a:xfrm>
            <a:off x="306388" y="152400"/>
            <a:ext cx="85312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Non-Parametric Data</a:t>
            </a:r>
          </a:p>
        </p:txBody>
      </p:sp>
      <p:sp>
        <p:nvSpPr>
          <p:cNvPr id="2" name="Slide Number Placeholder 1"/>
          <p:cNvSpPr>
            <a:spLocks noGrp="1"/>
          </p:cNvSpPr>
          <p:nvPr>
            <p:ph type="sldNum" sz="quarter" idx="12"/>
          </p:nvPr>
        </p:nvSpPr>
        <p:spPr/>
        <p:txBody>
          <a:bodyPr/>
          <a:lstStyle/>
          <a:p>
            <a:fld id="{8EA52672-58F9-46C0-858E-FB559E2C8F11}" type="slidenum">
              <a:rPr lang="en-US" smtClean="0"/>
              <a:pPr/>
              <a:t>37</a:t>
            </a:fld>
            <a:endParaRPr lang="en-US"/>
          </a:p>
        </p:txBody>
      </p:sp>
    </p:spTree>
    <p:extLst>
      <p:ext uri="{BB962C8B-B14F-4D97-AF65-F5344CB8AC3E}">
        <p14:creationId xmlns:p14="http://schemas.microsoft.com/office/powerpoint/2010/main" xmlns="" val="446844040"/>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5" descr="ranksum"/>
          <p:cNvPicPr>
            <a:picLocks noGrp="1" noChangeAspect="1" noChangeArrowheads="1"/>
          </p:cNvPicPr>
          <p:nvPr>
            <p:ph/>
          </p:nvPr>
        </p:nvPicPr>
        <p:blipFill>
          <a:blip r:embed="rId3">
            <a:lum bright="8000" contrast="4000"/>
            <a:extLst>
              <a:ext uri="{28A0092B-C50C-407E-A947-70E740481C1C}">
                <a14:useLocalDpi xmlns:a14="http://schemas.microsoft.com/office/drawing/2010/main" xmlns="" val="0"/>
              </a:ext>
            </a:extLst>
          </a:blip>
          <a:srcRect/>
          <a:stretch>
            <a:fillRect/>
          </a:stretch>
        </p:blipFill>
        <p:spPr>
          <a:xfrm>
            <a:off x="0" y="0"/>
            <a:ext cx="8458200" cy="6858000"/>
          </a:xfrm>
          <a:noFill/>
        </p:spPr>
      </p:pic>
    </p:spTree>
    <p:extLst>
      <p:ext uri="{BB962C8B-B14F-4D97-AF65-F5344CB8AC3E}">
        <p14:creationId xmlns:p14="http://schemas.microsoft.com/office/powerpoint/2010/main" xmlns="" val="306519055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ChangeArrowheads="1"/>
          </p:cNvSpPr>
          <p:nvPr/>
        </p:nvSpPr>
        <p:spPr bwMode="auto">
          <a:xfrm>
            <a:off x="306388" y="1677988"/>
            <a:ext cx="8150225" cy="23057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dirty="0">
                <a:solidFill>
                  <a:srgbClr val="000000"/>
                </a:solidFill>
              </a:rPr>
              <a:t>The </a:t>
            </a:r>
            <a:r>
              <a:rPr lang="en-US" dirty="0" err="1">
                <a:solidFill>
                  <a:srgbClr val="000000"/>
                </a:solidFill>
              </a:rPr>
              <a:t>Kruskal</a:t>
            </a:r>
            <a:r>
              <a:rPr lang="en-US" dirty="0">
                <a:solidFill>
                  <a:srgbClr val="000000"/>
                </a:solidFill>
              </a:rPr>
              <a:t>-Wallis Test compares the means of </a:t>
            </a:r>
            <a:r>
              <a:rPr lang="en-US" b="1" dirty="0">
                <a:solidFill>
                  <a:srgbClr val="000000"/>
                </a:solidFill>
              </a:rPr>
              <a:t>more than two </a:t>
            </a:r>
            <a:r>
              <a:rPr lang="en-US" b="1" i="1" dirty="0">
                <a:solidFill>
                  <a:srgbClr val="000000"/>
                </a:solidFill>
              </a:rPr>
              <a:t>non-parametric</a:t>
            </a:r>
            <a:r>
              <a:rPr lang="en-US" b="1" dirty="0">
                <a:solidFill>
                  <a:srgbClr val="000000"/>
                </a:solidFill>
              </a:rPr>
              <a:t>, non-paired</a:t>
            </a:r>
            <a:r>
              <a:rPr lang="en-US" dirty="0">
                <a:solidFill>
                  <a:srgbClr val="000000"/>
                </a:solidFill>
              </a:rPr>
              <a:t> samples</a:t>
            </a:r>
          </a:p>
          <a:p>
            <a:pPr>
              <a:spcBef>
                <a:spcPct val="50000"/>
              </a:spcBef>
            </a:pPr>
            <a:endParaRPr lang="en-US" sz="1000" dirty="0">
              <a:solidFill>
                <a:srgbClr val="000000"/>
              </a:solidFill>
            </a:endParaRPr>
          </a:p>
          <a:p>
            <a:pPr>
              <a:spcBef>
                <a:spcPct val="50000"/>
              </a:spcBef>
            </a:pPr>
            <a:r>
              <a:rPr lang="en-US" dirty="0">
                <a:solidFill>
                  <a:srgbClr val="000000"/>
                </a:solidFill>
              </a:rPr>
              <a:t>E.g. Is there a difference in the gill withdrawal response of </a:t>
            </a:r>
            <a:r>
              <a:rPr lang="en-US" i="1" dirty="0" err="1">
                <a:solidFill>
                  <a:srgbClr val="000000"/>
                </a:solidFill>
              </a:rPr>
              <a:t>Aplysia</a:t>
            </a:r>
            <a:r>
              <a:rPr lang="en-US" dirty="0">
                <a:solidFill>
                  <a:srgbClr val="000000"/>
                </a:solidFill>
              </a:rPr>
              <a:t> in night versus day?  Each subject has been tested once, either during the morning, afternoon or evening –&gt; unpaired data.</a:t>
            </a:r>
          </a:p>
          <a:p>
            <a:pPr>
              <a:spcBef>
                <a:spcPct val="50000"/>
              </a:spcBef>
            </a:pPr>
            <a:endParaRPr lang="en-US" sz="1000" dirty="0">
              <a:solidFill>
                <a:srgbClr val="000000"/>
              </a:solidFill>
            </a:endParaRPr>
          </a:p>
          <a:p>
            <a:pPr>
              <a:spcBef>
                <a:spcPct val="50000"/>
              </a:spcBef>
            </a:pPr>
            <a:endParaRPr lang="en-US" sz="1000" dirty="0">
              <a:solidFill>
                <a:srgbClr val="000000"/>
              </a:solidFill>
            </a:endParaRPr>
          </a:p>
        </p:txBody>
      </p:sp>
      <p:sp>
        <p:nvSpPr>
          <p:cNvPr id="8196" name="Rectangle 3"/>
          <p:cNvSpPr>
            <a:spLocks noChangeArrowheads="1"/>
          </p:cNvSpPr>
          <p:nvPr/>
        </p:nvSpPr>
        <p:spPr bwMode="auto">
          <a:xfrm>
            <a:off x="306388" y="458788"/>
            <a:ext cx="8531225" cy="1063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7" tIns="44450" rIns="90487" bIns="44450">
            <a:spAutoFit/>
          </a:bodyPr>
          <a:lstStyle/>
          <a:p>
            <a:pPr>
              <a:spcBef>
                <a:spcPct val="50000"/>
              </a:spcBef>
            </a:pPr>
            <a:r>
              <a:rPr lang="en-US" sz="3200" b="1" u="sng">
                <a:solidFill>
                  <a:srgbClr val="000000"/>
                </a:solidFill>
              </a:rPr>
              <a:t>Differences Between Means – Non-Parametric Data</a:t>
            </a:r>
          </a:p>
        </p:txBody>
      </p:sp>
      <p:graphicFrame>
        <p:nvGraphicFramePr>
          <p:cNvPr id="8194" name="Object 4"/>
          <p:cNvGraphicFramePr>
            <a:graphicFrameLocks/>
          </p:cNvGraphicFramePr>
          <p:nvPr>
            <p:extLst>
              <p:ext uri="{D42A27DB-BD31-4B8C-83A1-F6EECF244321}">
                <p14:modId xmlns:p14="http://schemas.microsoft.com/office/powerpoint/2010/main" xmlns="" val="1965265992"/>
              </p:ext>
            </p:extLst>
          </p:nvPr>
        </p:nvGraphicFramePr>
        <p:xfrm>
          <a:off x="533400" y="4114800"/>
          <a:ext cx="8443913" cy="2590800"/>
        </p:xfrm>
        <a:graphic>
          <a:graphicData uri="http://schemas.openxmlformats.org/presentationml/2006/ole">
            <p:oleObj spid="_x0000_s8208" name="Worksheet" r:id="rId4" imgW="3454400" imgH="1727200" progId="Excel.Sheet.8">
              <p:embed/>
            </p:oleObj>
          </a:graphicData>
        </a:graphic>
      </p:graphicFrame>
      <p:sp>
        <p:nvSpPr>
          <p:cNvPr id="2" name="Slide Number Placeholder 1"/>
          <p:cNvSpPr>
            <a:spLocks noGrp="1"/>
          </p:cNvSpPr>
          <p:nvPr>
            <p:ph type="sldNum" sz="quarter" idx="12"/>
          </p:nvPr>
        </p:nvSpPr>
        <p:spPr/>
        <p:txBody>
          <a:bodyPr/>
          <a:lstStyle/>
          <a:p>
            <a:fld id="{8EA52672-58F9-46C0-858E-FB559E2C8F11}" type="slidenum">
              <a:rPr lang="en-US" smtClean="0"/>
              <a:pPr/>
              <a:t>39</a:t>
            </a:fld>
            <a:endParaRPr lang="en-US"/>
          </a:p>
        </p:txBody>
      </p:sp>
    </p:spTree>
    <p:extLst>
      <p:ext uri="{BB962C8B-B14F-4D97-AF65-F5344CB8AC3E}">
        <p14:creationId xmlns:p14="http://schemas.microsoft.com/office/powerpoint/2010/main" xmlns="" val="129970468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5" descr="kruskalwallis"/>
          <p:cNvPicPr>
            <a:picLocks noGrp="1" noChangeAspect="1" noChangeArrowheads="1"/>
          </p:cNvPicPr>
          <p:nvPr>
            <p:ph/>
          </p:nvPr>
        </p:nvPicPr>
        <p:blipFill>
          <a:blip r:embed="rId3" cstate="print">
            <a:lum bright="8000" contrast="4000"/>
            <a:extLst>
              <a:ext uri="{28A0092B-C50C-407E-A947-70E740481C1C}">
                <a14:useLocalDpi xmlns:a14="http://schemas.microsoft.com/office/drawing/2010/main" xmlns="" val="0"/>
              </a:ext>
            </a:extLst>
          </a:blip>
          <a:srcRect/>
          <a:stretch>
            <a:fillRect/>
          </a:stretch>
        </p:blipFill>
        <p:spPr>
          <a:xfrm>
            <a:off x="533400" y="76200"/>
            <a:ext cx="8001000" cy="6553200"/>
          </a:xfrm>
          <a:noFill/>
        </p:spPr>
      </p:pic>
    </p:spTree>
    <p:extLst>
      <p:ext uri="{BB962C8B-B14F-4D97-AF65-F5344CB8AC3E}">
        <p14:creationId xmlns:p14="http://schemas.microsoft.com/office/powerpoint/2010/main" xmlns="" val="33723110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This Session</a:t>
            </a:r>
          </a:p>
        </p:txBody>
      </p:sp>
      <p:sp>
        <p:nvSpPr>
          <p:cNvPr id="3" name="Content Placeholder 2"/>
          <p:cNvSpPr>
            <a:spLocks noGrp="1"/>
          </p:cNvSpPr>
          <p:nvPr>
            <p:ph idx="1"/>
          </p:nvPr>
        </p:nvSpPr>
        <p:spPr/>
        <p:txBody>
          <a:bodyPr/>
          <a:lstStyle/>
          <a:p>
            <a:r>
              <a:rPr lang="en-US" dirty="0" smtClean="0"/>
              <a:t>Difference between means</a:t>
            </a:r>
          </a:p>
          <a:p>
            <a:pPr lvl="1"/>
            <a:r>
              <a:rPr lang="en-US" dirty="0" smtClean="0"/>
              <a:t>Descriptive statistics</a:t>
            </a:r>
          </a:p>
          <a:p>
            <a:pPr lvl="1"/>
            <a:r>
              <a:rPr lang="en-US" dirty="0" smtClean="0"/>
              <a:t>Distributions</a:t>
            </a:r>
          </a:p>
          <a:p>
            <a:pPr lvl="1"/>
            <a:r>
              <a:rPr lang="en-US" dirty="0" smtClean="0"/>
              <a:t>Case Processing Summary</a:t>
            </a:r>
          </a:p>
          <a:p>
            <a:pPr lvl="1"/>
            <a:r>
              <a:rPr lang="en-US" dirty="0" smtClean="0"/>
              <a:t>Frequency</a:t>
            </a:r>
          </a:p>
          <a:p>
            <a:pPr lvl="1"/>
            <a:r>
              <a:rPr lang="en-US" dirty="0" smtClean="0"/>
              <a:t>T sample test</a:t>
            </a:r>
            <a:endParaRPr lang="en-US" dirty="0"/>
          </a:p>
        </p:txBody>
      </p:sp>
      <p:sp>
        <p:nvSpPr>
          <p:cNvPr id="4" name="Slide Number Placeholder 3"/>
          <p:cNvSpPr>
            <a:spLocks noGrp="1"/>
          </p:cNvSpPr>
          <p:nvPr>
            <p:ph type="sldNum" sz="quarter" idx="12"/>
          </p:nvPr>
        </p:nvSpPr>
        <p:spPr/>
        <p:txBody>
          <a:bodyPr/>
          <a:lstStyle/>
          <a:p>
            <a:fld id="{8EA52672-58F9-46C0-858E-FB559E2C8F11}" type="slidenum">
              <a:rPr lang="en-US" smtClean="0"/>
              <a:pPr/>
              <a:t>41</a:t>
            </a:fld>
            <a:endParaRPr lang="en-US"/>
          </a:p>
        </p:txBody>
      </p:sp>
    </p:spTree>
    <p:extLst>
      <p:ext uri="{BB962C8B-B14F-4D97-AF65-F5344CB8AC3E}">
        <p14:creationId xmlns:p14="http://schemas.microsoft.com/office/powerpoint/2010/main" xmlns="" val="26073791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71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8C880857-7EF4-4C06-980D-2363CE42D88E}" type="slidenum">
              <a:rPr lang="en-US" smtClean="0"/>
              <a:pPr/>
              <a:t>42</a:t>
            </a:fld>
            <a:endParaRPr lang="en-US"/>
          </a:p>
        </p:txBody>
      </p:sp>
    </p:spTree>
    <p:extLst>
      <p:ext uri="{BB962C8B-B14F-4D97-AF65-F5344CB8AC3E}">
        <p14:creationId xmlns:p14="http://schemas.microsoft.com/office/powerpoint/2010/main" xmlns="" val="66599052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536</TotalTime>
  <Words>791</Words>
  <Application>Microsoft Office PowerPoint</Application>
  <PresentationFormat>On-screen Show (4:3)</PresentationFormat>
  <Paragraphs>199</Paragraphs>
  <Slides>42</Slides>
  <Notes>14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42</vt:i4>
      </vt:variant>
    </vt:vector>
  </HeadingPairs>
  <TitlesOfParts>
    <vt:vector size="44" baseType="lpstr">
      <vt:lpstr>Office Theme</vt:lpstr>
      <vt:lpstr>Worksheet</vt:lpstr>
      <vt:lpstr>MGT-491 QUANTITATIVE ANALYSIS AND RESEARCH FOR MANAGEMENT</vt:lpstr>
      <vt:lpstr>Summary of Last Session</vt:lpstr>
      <vt:lpstr>Slide 3</vt:lpstr>
      <vt:lpstr>Slide 4</vt:lpstr>
      <vt:lpstr>Slide 5</vt:lpstr>
      <vt:lpstr>Slide 6</vt:lpstr>
      <vt:lpstr>Example</vt:lpstr>
      <vt:lpstr>Slide 8</vt:lpstr>
      <vt:lpstr>Explanation</vt:lpstr>
      <vt:lpstr>Explanation (Contd.)</vt:lpstr>
      <vt:lpstr>Explanation (Contd.)</vt:lpstr>
      <vt:lpstr>Explanation (Contd.)</vt:lpstr>
      <vt:lpstr>Explanation (Contd.)</vt:lpstr>
      <vt:lpstr>Explanation (Contd.)</vt:lpstr>
      <vt:lpstr>Table 2- Summary</vt:lpstr>
      <vt:lpstr>Explanation</vt:lpstr>
      <vt:lpstr>Table 3- Descriptive Statistics</vt:lpstr>
      <vt:lpstr>Explanation (Contd.)</vt:lpstr>
      <vt:lpstr>Explanation (Contd.)</vt:lpstr>
      <vt:lpstr>Explanation (Contd.)</vt:lpstr>
      <vt:lpstr>Explanation (Contd.)</vt:lpstr>
      <vt:lpstr>Explanation (Contd.)</vt:lpstr>
      <vt:lpstr>Explanation (Contd.)</vt:lpstr>
      <vt:lpstr>Table 4- Frequency</vt:lpstr>
      <vt:lpstr>Explanation (Contd.)</vt:lpstr>
      <vt:lpstr>Explanation (Contd.)</vt:lpstr>
      <vt:lpstr>Explanation (Contd.)</vt:lpstr>
      <vt:lpstr>Table 5- Group Statistics</vt:lpstr>
      <vt:lpstr>Table 6- Sample Test</vt:lpstr>
      <vt:lpstr>Explanation (Contd.)</vt:lpstr>
      <vt:lpstr>Slide 31</vt:lpstr>
      <vt:lpstr>Slide 32</vt:lpstr>
      <vt:lpstr>Slide 33</vt:lpstr>
      <vt:lpstr>Slide 34</vt:lpstr>
      <vt:lpstr>Slide 35</vt:lpstr>
      <vt:lpstr>Slide 36</vt:lpstr>
      <vt:lpstr>Slide 37</vt:lpstr>
      <vt:lpstr>Slide 38</vt:lpstr>
      <vt:lpstr>Slide 39</vt:lpstr>
      <vt:lpstr>Slide 40</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NTS</cp:lastModifiedBy>
  <cp:revision>25</cp:revision>
  <dcterms:created xsi:type="dcterms:W3CDTF">2013-07-11T06:13:16Z</dcterms:created>
  <dcterms:modified xsi:type="dcterms:W3CDTF">2013-07-15T08:46:06Z</dcterms:modified>
</cp:coreProperties>
</file>