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vml" ContentType="application/vnd.openxmlformats-officedocument.vmlDrawing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2"/>
  </p:notesMasterIdLst>
  <p:sldIdLst>
    <p:sldId id="294" r:id="rId2"/>
    <p:sldId id="29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6" r:id="rId40"/>
    <p:sldId id="297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73DB6B-E359-4C15-ABFB-CD474276327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80E459D-7657-4073-BE44-A54DA838C163}">
      <dgm:prSet phldrT="[Text]" custT="1"/>
      <dgm:spPr/>
      <dgm:t>
        <a:bodyPr/>
        <a:lstStyle/>
        <a:p>
          <a:r>
            <a:rPr lang="en-US" sz="2800" dirty="0" smtClean="0"/>
            <a:t>Should be CLEAR and PRECISE</a:t>
          </a:r>
          <a:endParaRPr lang="en-US" sz="2800" dirty="0"/>
        </a:p>
      </dgm:t>
    </dgm:pt>
    <dgm:pt modelId="{38F3A1A1-509B-4BCA-B3DE-F3396892390D}" type="parTrans" cxnId="{B1BED332-0D68-4BC3-B0D9-BCAD13A3FAF4}">
      <dgm:prSet/>
      <dgm:spPr/>
      <dgm:t>
        <a:bodyPr/>
        <a:lstStyle/>
        <a:p>
          <a:endParaRPr lang="en-US"/>
        </a:p>
      </dgm:t>
    </dgm:pt>
    <dgm:pt modelId="{478B9DF0-2D61-4684-8A4B-76499F29A1F2}" type="sibTrans" cxnId="{B1BED332-0D68-4BC3-B0D9-BCAD13A3FAF4}">
      <dgm:prSet/>
      <dgm:spPr/>
      <dgm:t>
        <a:bodyPr/>
        <a:lstStyle/>
        <a:p>
          <a:endParaRPr lang="en-US"/>
        </a:p>
      </dgm:t>
    </dgm:pt>
    <dgm:pt modelId="{3406557A-C0DC-462E-B5AC-F15860C150B4}">
      <dgm:prSet phldrT="[Text]" custT="1"/>
      <dgm:spPr/>
      <dgm:t>
        <a:bodyPr/>
        <a:lstStyle/>
        <a:p>
          <a:r>
            <a:rPr lang="en-US" sz="2800" dirty="0" smtClean="0"/>
            <a:t>Should be stated as far as possible in most SIMPLE TERMS</a:t>
          </a:r>
          <a:endParaRPr lang="en-US" sz="2800" dirty="0"/>
        </a:p>
      </dgm:t>
    </dgm:pt>
    <dgm:pt modelId="{2CC54C60-ECDA-4198-B919-708BD7E5EB59}" type="parTrans" cxnId="{6DB2296B-50C0-442E-ABA1-EF2DECBACFD1}">
      <dgm:prSet/>
      <dgm:spPr/>
      <dgm:t>
        <a:bodyPr/>
        <a:lstStyle/>
        <a:p>
          <a:endParaRPr lang="en-US"/>
        </a:p>
      </dgm:t>
    </dgm:pt>
    <dgm:pt modelId="{FB91B023-8C4F-45F1-A332-65B04227464E}" type="sibTrans" cxnId="{6DB2296B-50C0-442E-ABA1-EF2DECBACFD1}">
      <dgm:prSet/>
      <dgm:spPr/>
      <dgm:t>
        <a:bodyPr/>
        <a:lstStyle/>
        <a:p>
          <a:endParaRPr lang="en-US"/>
        </a:p>
      </dgm:t>
    </dgm:pt>
    <dgm:pt modelId="{E0CF3227-932A-4DF7-9E34-8015B6CCA815}">
      <dgm:prSet phldrT="[Text]" custT="1"/>
      <dgm:spPr/>
      <dgm:t>
        <a:bodyPr/>
        <a:lstStyle/>
        <a:p>
          <a:r>
            <a:rPr lang="en-US" sz="2800" dirty="0" smtClean="0"/>
            <a:t>Should be CONSISTENT with most known facts</a:t>
          </a:r>
          <a:endParaRPr lang="en-US" sz="2800" dirty="0"/>
        </a:p>
      </dgm:t>
    </dgm:pt>
    <dgm:pt modelId="{48CB4812-1BA6-4783-844E-5A137C1CE217}" type="parTrans" cxnId="{8DEAECDB-68D7-4A99-B24B-ACD749DA1646}">
      <dgm:prSet/>
      <dgm:spPr/>
      <dgm:t>
        <a:bodyPr/>
        <a:lstStyle/>
        <a:p>
          <a:endParaRPr lang="en-US"/>
        </a:p>
      </dgm:t>
    </dgm:pt>
    <dgm:pt modelId="{F3731D1E-A4CB-4E34-8B28-6061F4BD5CFB}" type="sibTrans" cxnId="{8DEAECDB-68D7-4A99-B24B-ACD749DA1646}">
      <dgm:prSet/>
      <dgm:spPr/>
      <dgm:t>
        <a:bodyPr/>
        <a:lstStyle/>
        <a:p>
          <a:endParaRPr lang="en-US"/>
        </a:p>
      </dgm:t>
    </dgm:pt>
    <dgm:pt modelId="{7E175238-1B88-4F48-9EB3-1FA3E0AC9C2D}" type="pres">
      <dgm:prSet presAssocID="{9573DB6B-E359-4C15-ABFB-CD474276327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CDB38B-46B0-4EF4-B8F0-0EAB4CEA8F67}" type="pres">
      <dgm:prSet presAssocID="{E80E459D-7657-4073-BE44-A54DA838C163}" presName="parentLin" presStyleCnt="0"/>
      <dgm:spPr/>
    </dgm:pt>
    <dgm:pt modelId="{F14822CA-EC73-4E94-99DF-B123FA70AE84}" type="pres">
      <dgm:prSet presAssocID="{E80E459D-7657-4073-BE44-A54DA838C163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4A25AD9A-0F91-4B78-A61D-681B6CCEB14F}" type="pres">
      <dgm:prSet presAssocID="{E80E459D-7657-4073-BE44-A54DA838C163}" presName="parentText" presStyleLbl="node1" presStyleIdx="0" presStyleCnt="3" custScaleY="4377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EC8EDB-621B-4242-BDD3-AA3B68312C70}" type="pres">
      <dgm:prSet presAssocID="{E80E459D-7657-4073-BE44-A54DA838C163}" presName="negativeSpace" presStyleCnt="0"/>
      <dgm:spPr/>
    </dgm:pt>
    <dgm:pt modelId="{12451576-9436-4366-8980-1E5E0632950B}" type="pres">
      <dgm:prSet presAssocID="{E80E459D-7657-4073-BE44-A54DA838C163}" presName="childText" presStyleLbl="conFgAcc1" presStyleIdx="0" presStyleCnt="3">
        <dgm:presLayoutVars>
          <dgm:bulletEnabled val="1"/>
        </dgm:presLayoutVars>
      </dgm:prSet>
      <dgm:spPr/>
    </dgm:pt>
    <dgm:pt modelId="{FFF6DED7-BBA1-42F9-8893-7E7C4B8ADEB1}" type="pres">
      <dgm:prSet presAssocID="{478B9DF0-2D61-4684-8A4B-76499F29A1F2}" presName="spaceBetweenRectangles" presStyleCnt="0"/>
      <dgm:spPr/>
    </dgm:pt>
    <dgm:pt modelId="{FA04D759-9FE5-41C7-A724-067F41F25997}" type="pres">
      <dgm:prSet presAssocID="{3406557A-C0DC-462E-B5AC-F15860C150B4}" presName="parentLin" presStyleCnt="0"/>
      <dgm:spPr/>
    </dgm:pt>
    <dgm:pt modelId="{84DFC2E3-CB42-4C92-80A7-5629C9B90F6A}" type="pres">
      <dgm:prSet presAssocID="{3406557A-C0DC-462E-B5AC-F15860C150B4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D19C67FF-F132-4545-A49B-71FD8461D192}" type="pres">
      <dgm:prSet presAssocID="{3406557A-C0DC-462E-B5AC-F15860C150B4}" presName="parentText" presStyleLbl="node1" presStyleIdx="1" presStyleCnt="3" custScaleY="4377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B5A326-8FFE-40BB-8BCD-5EDFE77068AF}" type="pres">
      <dgm:prSet presAssocID="{3406557A-C0DC-462E-B5AC-F15860C150B4}" presName="negativeSpace" presStyleCnt="0"/>
      <dgm:spPr/>
    </dgm:pt>
    <dgm:pt modelId="{81C35771-63AA-495D-B4FC-B714276C4C9B}" type="pres">
      <dgm:prSet presAssocID="{3406557A-C0DC-462E-B5AC-F15860C150B4}" presName="childText" presStyleLbl="conFgAcc1" presStyleIdx="1" presStyleCnt="3">
        <dgm:presLayoutVars>
          <dgm:bulletEnabled val="1"/>
        </dgm:presLayoutVars>
      </dgm:prSet>
      <dgm:spPr/>
    </dgm:pt>
    <dgm:pt modelId="{1AAFA13A-C326-4AD5-A499-1BD2CC4806FA}" type="pres">
      <dgm:prSet presAssocID="{FB91B023-8C4F-45F1-A332-65B04227464E}" presName="spaceBetweenRectangles" presStyleCnt="0"/>
      <dgm:spPr/>
    </dgm:pt>
    <dgm:pt modelId="{9ABFFFC4-329C-40B5-B453-9DFE507D1163}" type="pres">
      <dgm:prSet presAssocID="{E0CF3227-932A-4DF7-9E34-8015B6CCA815}" presName="parentLin" presStyleCnt="0"/>
      <dgm:spPr/>
    </dgm:pt>
    <dgm:pt modelId="{067AD1D0-E015-4977-91C8-E3F7C0C9CB20}" type="pres">
      <dgm:prSet presAssocID="{E0CF3227-932A-4DF7-9E34-8015B6CCA815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DC4AD2CE-97FC-4A84-A504-039EE57FC771}" type="pres">
      <dgm:prSet presAssocID="{E0CF3227-932A-4DF7-9E34-8015B6CCA815}" presName="parentText" presStyleLbl="node1" presStyleIdx="2" presStyleCnt="3" custScaleY="4377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3604A3-14A4-4289-86C1-EC0D5B6D190C}" type="pres">
      <dgm:prSet presAssocID="{E0CF3227-932A-4DF7-9E34-8015B6CCA815}" presName="negativeSpace" presStyleCnt="0"/>
      <dgm:spPr/>
    </dgm:pt>
    <dgm:pt modelId="{F2BA1F47-CBED-4A78-967E-0793DA1F9B38}" type="pres">
      <dgm:prSet presAssocID="{E0CF3227-932A-4DF7-9E34-8015B6CCA81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1C59DD8-D690-4FB4-9F5B-33D6CB9E7B62}" type="presOf" srcId="{3406557A-C0DC-462E-B5AC-F15860C150B4}" destId="{D19C67FF-F132-4545-A49B-71FD8461D192}" srcOrd="1" destOrd="0" presId="urn:microsoft.com/office/officeart/2005/8/layout/list1"/>
    <dgm:cxn modelId="{CF787906-3FF5-48DD-B270-BBF3C907DA95}" type="presOf" srcId="{E0CF3227-932A-4DF7-9E34-8015B6CCA815}" destId="{DC4AD2CE-97FC-4A84-A504-039EE57FC771}" srcOrd="1" destOrd="0" presId="urn:microsoft.com/office/officeart/2005/8/layout/list1"/>
    <dgm:cxn modelId="{B1BED332-0D68-4BC3-B0D9-BCAD13A3FAF4}" srcId="{9573DB6B-E359-4C15-ABFB-CD474276327F}" destId="{E80E459D-7657-4073-BE44-A54DA838C163}" srcOrd="0" destOrd="0" parTransId="{38F3A1A1-509B-4BCA-B3DE-F3396892390D}" sibTransId="{478B9DF0-2D61-4684-8A4B-76499F29A1F2}"/>
    <dgm:cxn modelId="{D8C4492B-025E-4EF8-926F-7B940D419FE0}" type="presOf" srcId="{E80E459D-7657-4073-BE44-A54DA838C163}" destId="{4A25AD9A-0F91-4B78-A61D-681B6CCEB14F}" srcOrd="1" destOrd="0" presId="urn:microsoft.com/office/officeart/2005/8/layout/list1"/>
    <dgm:cxn modelId="{6DB2296B-50C0-442E-ABA1-EF2DECBACFD1}" srcId="{9573DB6B-E359-4C15-ABFB-CD474276327F}" destId="{3406557A-C0DC-462E-B5AC-F15860C150B4}" srcOrd="1" destOrd="0" parTransId="{2CC54C60-ECDA-4198-B919-708BD7E5EB59}" sibTransId="{FB91B023-8C4F-45F1-A332-65B04227464E}"/>
    <dgm:cxn modelId="{D443F474-1568-4891-9EED-80F9745429A4}" type="presOf" srcId="{E0CF3227-932A-4DF7-9E34-8015B6CCA815}" destId="{067AD1D0-E015-4977-91C8-E3F7C0C9CB20}" srcOrd="0" destOrd="0" presId="urn:microsoft.com/office/officeart/2005/8/layout/list1"/>
    <dgm:cxn modelId="{4ECE399D-5998-4CBA-BA1A-F09CD738A722}" type="presOf" srcId="{E80E459D-7657-4073-BE44-A54DA838C163}" destId="{F14822CA-EC73-4E94-99DF-B123FA70AE84}" srcOrd="0" destOrd="0" presId="urn:microsoft.com/office/officeart/2005/8/layout/list1"/>
    <dgm:cxn modelId="{5D2A8A33-467C-48BA-A23A-C4ABC8131B85}" type="presOf" srcId="{9573DB6B-E359-4C15-ABFB-CD474276327F}" destId="{7E175238-1B88-4F48-9EB3-1FA3E0AC9C2D}" srcOrd="0" destOrd="0" presId="urn:microsoft.com/office/officeart/2005/8/layout/list1"/>
    <dgm:cxn modelId="{8DEAECDB-68D7-4A99-B24B-ACD749DA1646}" srcId="{9573DB6B-E359-4C15-ABFB-CD474276327F}" destId="{E0CF3227-932A-4DF7-9E34-8015B6CCA815}" srcOrd="2" destOrd="0" parTransId="{48CB4812-1BA6-4783-844E-5A137C1CE217}" sibTransId="{F3731D1E-A4CB-4E34-8B28-6061F4BD5CFB}"/>
    <dgm:cxn modelId="{44EBF62A-ADB6-44DB-A73E-C85FDC65FF58}" type="presOf" srcId="{3406557A-C0DC-462E-B5AC-F15860C150B4}" destId="{84DFC2E3-CB42-4C92-80A7-5629C9B90F6A}" srcOrd="0" destOrd="0" presId="urn:microsoft.com/office/officeart/2005/8/layout/list1"/>
    <dgm:cxn modelId="{96222484-9938-4FAF-8291-C2EBCEA63D5F}" type="presParOf" srcId="{7E175238-1B88-4F48-9EB3-1FA3E0AC9C2D}" destId="{E1CDB38B-46B0-4EF4-B8F0-0EAB4CEA8F67}" srcOrd="0" destOrd="0" presId="urn:microsoft.com/office/officeart/2005/8/layout/list1"/>
    <dgm:cxn modelId="{3F25F6CB-CE7E-46EE-B5A4-26F2732F7CA9}" type="presParOf" srcId="{E1CDB38B-46B0-4EF4-B8F0-0EAB4CEA8F67}" destId="{F14822CA-EC73-4E94-99DF-B123FA70AE84}" srcOrd="0" destOrd="0" presId="urn:microsoft.com/office/officeart/2005/8/layout/list1"/>
    <dgm:cxn modelId="{2E9125E6-EB2B-4D51-9ACC-7CB11BD9F136}" type="presParOf" srcId="{E1CDB38B-46B0-4EF4-B8F0-0EAB4CEA8F67}" destId="{4A25AD9A-0F91-4B78-A61D-681B6CCEB14F}" srcOrd="1" destOrd="0" presId="urn:microsoft.com/office/officeart/2005/8/layout/list1"/>
    <dgm:cxn modelId="{E4B39B1B-C5DE-4A2D-A358-23D87A368522}" type="presParOf" srcId="{7E175238-1B88-4F48-9EB3-1FA3E0AC9C2D}" destId="{6EEC8EDB-621B-4242-BDD3-AA3B68312C70}" srcOrd="1" destOrd="0" presId="urn:microsoft.com/office/officeart/2005/8/layout/list1"/>
    <dgm:cxn modelId="{CD17F0D8-7FC9-47E3-8752-E062FFD64326}" type="presParOf" srcId="{7E175238-1B88-4F48-9EB3-1FA3E0AC9C2D}" destId="{12451576-9436-4366-8980-1E5E0632950B}" srcOrd="2" destOrd="0" presId="urn:microsoft.com/office/officeart/2005/8/layout/list1"/>
    <dgm:cxn modelId="{D1B8D03F-6716-4719-975F-C48F3D649574}" type="presParOf" srcId="{7E175238-1B88-4F48-9EB3-1FA3E0AC9C2D}" destId="{FFF6DED7-BBA1-42F9-8893-7E7C4B8ADEB1}" srcOrd="3" destOrd="0" presId="urn:microsoft.com/office/officeart/2005/8/layout/list1"/>
    <dgm:cxn modelId="{78D7BA37-48AD-482F-8AEA-1B06B57AB10E}" type="presParOf" srcId="{7E175238-1B88-4F48-9EB3-1FA3E0AC9C2D}" destId="{FA04D759-9FE5-41C7-A724-067F41F25997}" srcOrd="4" destOrd="0" presId="urn:microsoft.com/office/officeart/2005/8/layout/list1"/>
    <dgm:cxn modelId="{CA3D1A58-CF3A-405E-8CE6-22EE678446D4}" type="presParOf" srcId="{FA04D759-9FE5-41C7-A724-067F41F25997}" destId="{84DFC2E3-CB42-4C92-80A7-5629C9B90F6A}" srcOrd="0" destOrd="0" presId="urn:microsoft.com/office/officeart/2005/8/layout/list1"/>
    <dgm:cxn modelId="{A106AFAB-6D87-447E-B6AF-8D1488B95150}" type="presParOf" srcId="{FA04D759-9FE5-41C7-A724-067F41F25997}" destId="{D19C67FF-F132-4545-A49B-71FD8461D192}" srcOrd="1" destOrd="0" presId="urn:microsoft.com/office/officeart/2005/8/layout/list1"/>
    <dgm:cxn modelId="{AA51FDAB-8A21-4893-A56E-CE2756138214}" type="presParOf" srcId="{7E175238-1B88-4F48-9EB3-1FA3E0AC9C2D}" destId="{D6B5A326-8FFE-40BB-8BCD-5EDFE77068AF}" srcOrd="5" destOrd="0" presId="urn:microsoft.com/office/officeart/2005/8/layout/list1"/>
    <dgm:cxn modelId="{F7ECB9DB-2F95-404F-872A-A1878F096BE4}" type="presParOf" srcId="{7E175238-1B88-4F48-9EB3-1FA3E0AC9C2D}" destId="{81C35771-63AA-495D-B4FC-B714276C4C9B}" srcOrd="6" destOrd="0" presId="urn:microsoft.com/office/officeart/2005/8/layout/list1"/>
    <dgm:cxn modelId="{52DE22F4-65CA-403C-A438-83395CE0FFCB}" type="presParOf" srcId="{7E175238-1B88-4F48-9EB3-1FA3E0AC9C2D}" destId="{1AAFA13A-C326-4AD5-A499-1BD2CC4806FA}" srcOrd="7" destOrd="0" presId="urn:microsoft.com/office/officeart/2005/8/layout/list1"/>
    <dgm:cxn modelId="{1673CAD4-D175-4D9D-97CD-82C01F509566}" type="presParOf" srcId="{7E175238-1B88-4F48-9EB3-1FA3E0AC9C2D}" destId="{9ABFFFC4-329C-40B5-B453-9DFE507D1163}" srcOrd="8" destOrd="0" presId="urn:microsoft.com/office/officeart/2005/8/layout/list1"/>
    <dgm:cxn modelId="{2C72E8A3-9841-42AF-9D8F-94ADC8AAB370}" type="presParOf" srcId="{9ABFFFC4-329C-40B5-B453-9DFE507D1163}" destId="{067AD1D0-E015-4977-91C8-E3F7C0C9CB20}" srcOrd="0" destOrd="0" presId="urn:microsoft.com/office/officeart/2005/8/layout/list1"/>
    <dgm:cxn modelId="{18229733-D296-4689-A65E-1976DC27FE3D}" type="presParOf" srcId="{9ABFFFC4-329C-40B5-B453-9DFE507D1163}" destId="{DC4AD2CE-97FC-4A84-A504-039EE57FC771}" srcOrd="1" destOrd="0" presId="urn:microsoft.com/office/officeart/2005/8/layout/list1"/>
    <dgm:cxn modelId="{91D6E413-2539-4FED-93C3-CB14327ED05A}" type="presParOf" srcId="{7E175238-1B88-4F48-9EB3-1FA3E0AC9C2D}" destId="{AF3604A3-14A4-4289-86C1-EC0D5B6D190C}" srcOrd="9" destOrd="0" presId="urn:microsoft.com/office/officeart/2005/8/layout/list1"/>
    <dgm:cxn modelId="{342BDE1D-07E6-4A6B-A231-7696E481A603}" type="presParOf" srcId="{7E175238-1B88-4F48-9EB3-1FA3E0AC9C2D}" destId="{F2BA1F47-CBED-4A78-967E-0793DA1F9B3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A775A6-281D-4EC4-94A5-D857547AB92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A581ED-B09C-4C99-B770-CBCCF24FD3F5}">
      <dgm:prSet phldrT="[Text]"/>
      <dgm:spPr/>
      <dgm:t>
        <a:bodyPr/>
        <a:lstStyle/>
        <a:p>
          <a:r>
            <a:rPr lang="en-US" dirty="0" smtClean="0"/>
            <a:t>Null Hypothesis</a:t>
          </a:r>
          <a:endParaRPr lang="en-US" dirty="0"/>
        </a:p>
      </dgm:t>
    </dgm:pt>
    <dgm:pt modelId="{2DD387A1-60A6-44C9-843C-40957DC94628}" type="parTrans" cxnId="{7BD4855C-4351-42A7-8E62-3AEBA6E33B0E}">
      <dgm:prSet/>
      <dgm:spPr/>
      <dgm:t>
        <a:bodyPr/>
        <a:lstStyle/>
        <a:p>
          <a:endParaRPr lang="en-US"/>
        </a:p>
      </dgm:t>
    </dgm:pt>
    <dgm:pt modelId="{10B7B2B0-C00D-458F-A65F-44E02CC43258}" type="sibTrans" cxnId="{7BD4855C-4351-42A7-8E62-3AEBA6E33B0E}">
      <dgm:prSet/>
      <dgm:spPr/>
      <dgm:t>
        <a:bodyPr/>
        <a:lstStyle/>
        <a:p>
          <a:endParaRPr lang="en-US"/>
        </a:p>
      </dgm:t>
    </dgm:pt>
    <dgm:pt modelId="{65D2DFFE-B1FA-48D0-A080-017143328C76}">
      <dgm:prSet phldrT="[Text]"/>
      <dgm:spPr/>
      <dgm:t>
        <a:bodyPr/>
        <a:lstStyle/>
        <a:p>
          <a:r>
            <a:rPr lang="en-US" dirty="0" smtClean="0"/>
            <a:t>It expresses no difference that the population mean is equal to the hypothesized mean</a:t>
          </a:r>
          <a:endParaRPr lang="en-US" dirty="0"/>
        </a:p>
      </dgm:t>
    </dgm:pt>
    <dgm:pt modelId="{7D64F9FB-1610-4BAA-8355-D4DDABEC9440}" type="parTrans" cxnId="{A500584A-C275-46FE-9516-5E9299B50E96}">
      <dgm:prSet/>
      <dgm:spPr/>
      <dgm:t>
        <a:bodyPr/>
        <a:lstStyle/>
        <a:p>
          <a:endParaRPr lang="en-US"/>
        </a:p>
      </dgm:t>
    </dgm:pt>
    <dgm:pt modelId="{F161CDA8-0502-4AFF-98A8-778DCD68913F}" type="sibTrans" cxnId="{A500584A-C275-46FE-9516-5E9299B50E96}">
      <dgm:prSet/>
      <dgm:spPr/>
      <dgm:t>
        <a:bodyPr/>
        <a:lstStyle/>
        <a:p>
          <a:endParaRPr lang="en-US"/>
        </a:p>
      </dgm:t>
    </dgm:pt>
    <dgm:pt modelId="{AAA184CA-71C4-47FA-8B9B-0434265240D2}">
      <dgm:prSet phldrT="[Text]"/>
      <dgm:spPr/>
      <dgm:t>
        <a:bodyPr/>
        <a:lstStyle/>
        <a:p>
          <a:r>
            <a:rPr lang="en-US" dirty="0" smtClean="0"/>
            <a:t>Alternative Hypothesis</a:t>
          </a:r>
          <a:endParaRPr lang="en-US" dirty="0"/>
        </a:p>
      </dgm:t>
    </dgm:pt>
    <dgm:pt modelId="{E89DA8B8-AFE1-4767-A977-031FD22D33EF}" type="parTrans" cxnId="{16D22BCA-5F19-4F6F-B90F-AA3EDAB6D66C}">
      <dgm:prSet/>
      <dgm:spPr/>
      <dgm:t>
        <a:bodyPr/>
        <a:lstStyle/>
        <a:p>
          <a:endParaRPr lang="en-US"/>
        </a:p>
      </dgm:t>
    </dgm:pt>
    <dgm:pt modelId="{6B87BDB3-F7F4-4F0D-925D-7221C071C270}" type="sibTrans" cxnId="{16D22BCA-5F19-4F6F-B90F-AA3EDAB6D66C}">
      <dgm:prSet/>
      <dgm:spPr/>
      <dgm:t>
        <a:bodyPr/>
        <a:lstStyle/>
        <a:p>
          <a:endParaRPr lang="en-US"/>
        </a:p>
      </dgm:t>
    </dgm:pt>
    <dgm:pt modelId="{C8FB19A1-5535-48DE-98F8-E7A650447C1A}">
      <dgm:prSet phldrT="[Text]"/>
      <dgm:spPr/>
      <dgm:t>
        <a:bodyPr/>
        <a:lstStyle/>
        <a:p>
          <a:r>
            <a:rPr lang="en-US" dirty="0" smtClean="0"/>
            <a:t>That the population mean is not equal to hypothesized mean, it may be more or less.</a:t>
          </a:r>
          <a:endParaRPr lang="en-US" dirty="0"/>
        </a:p>
      </dgm:t>
    </dgm:pt>
    <dgm:pt modelId="{A79EC463-F5DB-4E67-AC13-BBA51EAFBB46}" type="parTrans" cxnId="{4B50D9E3-4887-4408-A73E-D7D5B1DE6731}">
      <dgm:prSet/>
      <dgm:spPr/>
      <dgm:t>
        <a:bodyPr/>
        <a:lstStyle/>
        <a:p>
          <a:endParaRPr lang="en-US"/>
        </a:p>
      </dgm:t>
    </dgm:pt>
    <dgm:pt modelId="{92DD2FC8-2395-416C-89CC-5A01BB4B8082}" type="sibTrans" cxnId="{4B50D9E3-4887-4408-A73E-D7D5B1DE6731}">
      <dgm:prSet/>
      <dgm:spPr/>
      <dgm:t>
        <a:bodyPr/>
        <a:lstStyle/>
        <a:p>
          <a:endParaRPr lang="en-US"/>
        </a:p>
      </dgm:t>
    </dgm:pt>
    <dgm:pt modelId="{77648DEB-F510-4F0C-987E-F6E6AD67D482}" type="pres">
      <dgm:prSet presAssocID="{78A775A6-281D-4EC4-94A5-D857547AB92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7B381F3-3FB9-43BB-81CB-D6EC5FA2382B}" type="pres">
      <dgm:prSet presAssocID="{1FA581ED-B09C-4C99-B770-CBCCF24FD3F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BED38C-213D-4989-A94E-E202C14A55D6}" type="pres">
      <dgm:prSet presAssocID="{1FA581ED-B09C-4C99-B770-CBCCF24FD3F5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2E4664-1C4C-494F-BF96-A96B76F465EC}" type="pres">
      <dgm:prSet presAssocID="{AAA184CA-71C4-47FA-8B9B-0434265240D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DCDEAA-8C55-4F45-A8F4-98699A216879}" type="pres">
      <dgm:prSet presAssocID="{AAA184CA-71C4-47FA-8B9B-0434265240D2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639C9A-9025-481F-A4DE-92022B9E4885}" type="presOf" srcId="{C8FB19A1-5535-48DE-98F8-E7A650447C1A}" destId="{76DCDEAA-8C55-4F45-A8F4-98699A216879}" srcOrd="0" destOrd="0" presId="urn:microsoft.com/office/officeart/2005/8/layout/vList2"/>
    <dgm:cxn modelId="{C5B170BC-E84F-4CDA-978C-CBBB5FB545BB}" type="presOf" srcId="{65D2DFFE-B1FA-48D0-A080-017143328C76}" destId="{51BED38C-213D-4989-A94E-E202C14A55D6}" srcOrd="0" destOrd="0" presId="urn:microsoft.com/office/officeart/2005/8/layout/vList2"/>
    <dgm:cxn modelId="{A500584A-C275-46FE-9516-5E9299B50E96}" srcId="{1FA581ED-B09C-4C99-B770-CBCCF24FD3F5}" destId="{65D2DFFE-B1FA-48D0-A080-017143328C76}" srcOrd="0" destOrd="0" parTransId="{7D64F9FB-1610-4BAA-8355-D4DDABEC9440}" sibTransId="{F161CDA8-0502-4AFF-98A8-778DCD68913F}"/>
    <dgm:cxn modelId="{16D22BCA-5F19-4F6F-B90F-AA3EDAB6D66C}" srcId="{78A775A6-281D-4EC4-94A5-D857547AB928}" destId="{AAA184CA-71C4-47FA-8B9B-0434265240D2}" srcOrd="1" destOrd="0" parTransId="{E89DA8B8-AFE1-4767-A977-031FD22D33EF}" sibTransId="{6B87BDB3-F7F4-4F0D-925D-7221C071C270}"/>
    <dgm:cxn modelId="{4B50D9E3-4887-4408-A73E-D7D5B1DE6731}" srcId="{AAA184CA-71C4-47FA-8B9B-0434265240D2}" destId="{C8FB19A1-5535-48DE-98F8-E7A650447C1A}" srcOrd="0" destOrd="0" parTransId="{A79EC463-F5DB-4E67-AC13-BBA51EAFBB46}" sibTransId="{92DD2FC8-2395-416C-89CC-5A01BB4B8082}"/>
    <dgm:cxn modelId="{38B9C2EB-18E4-4026-BF6E-FF20F501DEB3}" type="presOf" srcId="{AAA184CA-71C4-47FA-8B9B-0434265240D2}" destId="{C82E4664-1C4C-494F-BF96-A96B76F465EC}" srcOrd="0" destOrd="0" presId="urn:microsoft.com/office/officeart/2005/8/layout/vList2"/>
    <dgm:cxn modelId="{D43275B7-38BD-42B6-8341-2DB266D6BF00}" type="presOf" srcId="{78A775A6-281D-4EC4-94A5-D857547AB928}" destId="{77648DEB-F510-4F0C-987E-F6E6AD67D482}" srcOrd="0" destOrd="0" presId="urn:microsoft.com/office/officeart/2005/8/layout/vList2"/>
    <dgm:cxn modelId="{7BD4855C-4351-42A7-8E62-3AEBA6E33B0E}" srcId="{78A775A6-281D-4EC4-94A5-D857547AB928}" destId="{1FA581ED-B09C-4C99-B770-CBCCF24FD3F5}" srcOrd="0" destOrd="0" parTransId="{2DD387A1-60A6-44C9-843C-40957DC94628}" sibTransId="{10B7B2B0-C00D-458F-A65F-44E02CC43258}"/>
    <dgm:cxn modelId="{70C9F528-A572-4E74-9699-FF58DCB04A36}" type="presOf" srcId="{1FA581ED-B09C-4C99-B770-CBCCF24FD3F5}" destId="{97B381F3-3FB9-43BB-81CB-D6EC5FA2382B}" srcOrd="0" destOrd="0" presId="urn:microsoft.com/office/officeart/2005/8/layout/vList2"/>
    <dgm:cxn modelId="{33D70EFC-C863-494F-AFE9-F2D78DB654C8}" type="presParOf" srcId="{77648DEB-F510-4F0C-987E-F6E6AD67D482}" destId="{97B381F3-3FB9-43BB-81CB-D6EC5FA2382B}" srcOrd="0" destOrd="0" presId="urn:microsoft.com/office/officeart/2005/8/layout/vList2"/>
    <dgm:cxn modelId="{0A31C8A4-0CD5-437F-923B-9D1BF2118711}" type="presParOf" srcId="{77648DEB-F510-4F0C-987E-F6E6AD67D482}" destId="{51BED38C-213D-4989-A94E-E202C14A55D6}" srcOrd="1" destOrd="0" presId="urn:microsoft.com/office/officeart/2005/8/layout/vList2"/>
    <dgm:cxn modelId="{B04A6656-8BBD-4F2C-9374-7C97B02BEBDE}" type="presParOf" srcId="{77648DEB-F510-4F0C-987E-F6E6AD67D482}" destId="{C82E4664-1C4C-494F-BF96-A96B76F465EC}" srcOrd="2" destOrd="0" presId="urn:microsoft.com/office/officeart/2005/8/layout/vList2"/>
    <dgm:cxn modelId="{F47729D8-57B8-4821-8612-45A42CD1479C}" type="presParOf" srcId="{77648DEB-F510-4F0C-987E-F6E6AD67D482}" destId="{76DCDEAA-8C55-4F45-A8F4-98699A21687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5F7FC2-9305-4F3F-A785-F5043B1C440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3D82F6-C8F0-4BDF-A5DD-7A0A155BF78C}">
      <dgm:prSet phldrT="[Text]"/>
      <dgm:spPr/>
      <dgm:t>
        <a:bodyPr/>
        <a:lstStyle/>
        <a:p>
          <a:r>
            <a:rPr lang="en-US" dirty="0" smtClean="0"/>
            <a:t>State Ho as well as Ha</a:t>
          </a:r>
          <a:endParaRPr lang="en-US" dirty="0"/>
        </a:p>
      </dgm:t>
    </dgm:pt>
    <dgm:pt modelId="{BE72818B-76F4-484B-9424-965DD3BA6DE7}" type="parTrans" cxnId="{0FC91586-4FF5-43DF-89EF-76FF3320C7E4}">
      <dgm:prSet/>
      <dgm:spPr/>
      <dgm:t>
        <a:bodyPr/>
        <a:lstStyle/>
        <a:p>
          <a:endParaRPr lang="en-US"/>
        </a:p>
      </dgm:t>
    </dgm:pt>
    <dgm:pt modelId="{36728C57-27E1-4DAC-9786-42E57EB09DA0}" type="sibTrans" cxnId="{0FC91586-4FF5-43DF-89EF-76FF3320C7E4}">
      <dgm:prSet/>
      <dgm:spPr/>
      <dgm:t>
        <a:bodyPr/>
        <a:lstStyle/>
        <a:p>
          <a:endParaRPr lang="en-US"/>
        </a:p>
      </dgm:t>
    </dgm:pt>
    <dgm:pt modelId="{6EDD3B1F-A028-455F-BC92-B0F8CE64F0B6}">
      <dgm:prSet phldrT="[Text]"/>
      <dgm:spPr/>
      <dgm:t>
        <a:bodyPr/>
        <a:lstStyle/>
        <a:p>
          <a:r>
            <a:rPr lang="en-US" dirty="0" smtClean="0"/>
            <a:t>Specify the level of significance (or the </a:t>
          </a:r>
          <a:r>
            <a:rPr lang="en-US" dirty="0" smtClean="0"/>
            <a:t>p value</a:t>
          </a:r>
          <a:r>
            <a:rPr lang="en-US" dirty="0" smtClean="0"/>
            <a:t>)</a:t>
          </a:r>
          <a:endParaRPr lang="en-US" dirty="0"/>
        </a:p>
      </dgm:t>
    </dgm:pt>
    <dgm:pt modelId="{46B4BDEF-2183-42E1-91E0-72BDA9D4B486}" type="parTrans" cxnId="{491627EB-20D9-447D-884A-81905256FAE3}">
      <dgm:prSet/>
      <dgm:spPr/>
      <dgm:t>
        <a:bodyPr/>
        <a:lstStyle/>
        <a:p>
          <a:endParaRPr lang="en-US"/>
        </a:p>
      </dgm:t>
    </dgm:pt>
    <dgm:pt modelId="{74CF715C-BD0B-44C9-AE4C-35E6478B4CE1}" type="sibTrans" cxnId="{491627EB-20D9-447D-884A-81905256FAE3}">
      <dgm:prSet/>
      <dgm:spPr/>
      <dgm:t>
        <a:bodyPr/>
        <a:lstStyle/>
        <a:p>
          <a:endParaRPr lang="en-US"/>
        </a:p>
      </dgm:t>
    </dgm:pt>
    <dgm:pt modelId="{B0C46187-294D-4430-9738-263ACB988391}">
      <dgm:prSet phldrT="[Text]"/>
      <dgm:spPr/>
      <dgm:t>
        <a:bodyPr/>
        <a:lstStyle/>
        <a:p>
          <a:r>
            <a:rPr lang="en-US" dirty="0" smtClean="0"/>
            <a:t>Decide the correct sampling distribution</a:t>
          </a:r>
          <a:endParaRPr lang="en-US" dirty="0"/>
        </a:p>
      </dgm:t>
    </dgm:pt>
    <dgm:pt modelId="{5C3D2D85-C704-456B-ADC4-DBE9BA23C075}" type="parTrans" cxnId="{0097DBA4-E9C4-4E70-B308-6C0BF027BA66}">
      <dgm:prSet/>
      <dgm:spPr/>
      <dgm:t>
        <a:bodyPr/>
        <a:lstStyle/>
        <a:p>
          <a:endParaRPr lang="en-US"/>
        </a:p>
      </dgm:t>
    </dgm:pt>
    <dgm:pt modelId="{BC234E75-89DE-4F99-A325-069D352A9521}" type="sibTrans" cxnId="{0097DBA4-E9C4-4E70-B308-6C0BF027BA66}">
      <dgm:prSet/>
      <dgm:spPr/>
      <dgm:t>
        <a:bodyPr/>
        <a:lstStyle/>
        <a:p>
          <a:endParaRPr lang="en-US"/>
        </a:p>
      </dgm:t>
    </dgm:pt>
    <dgm:pt modelId="{D6FE7619-A8ED-417F-B92E-5400CD831941}">
      <dgm:prSet/>
      <dgm:spPr/>
      <dgm:t>
        <a:bodyPr/>
        <a:lstStyle/>
        <a:p>
          <a:r>
            <a:rPr lang="en-US" dirty="0" smtClean="0"/>
            <a:t>Sample a random sample and work out an appropriate value</a:t>
          </a:r>
          <a:endParaRPr lang="en-US" dirty="0"/>
        </a:p>
      </dgm:t>
    </dgm:pt>
    <dgm:pt modelId="{7CE5E049-9C93-4D6E-A3D7-9328746B66B0}" type="parTrans" cxnId="{5C216AA5-4DF8-4C69-93BD-E0CC45E83990}">
      <dgm:prSet/>
      <dgm:spPr/>
      <dgm:t>
        <a:bodyPr/>
        <a:lstStyle/>
        <a:p>
          <a:endParaRPr lang="en-US"/>
        </a:p>
      </dgm:t>
    </dgm:pt>
    <dgm:pt modelId="{1DADCF7C-1EB0-4026-8ACA-BB6F21FC3DFF}" type="sibTrans" cxnId="{5C216AA5-4DF8-4C69-93BD-E0CC45E83990}">
      <dgm:prSet/>
      <dgm:spPr/>
      <dgm:t>
        <a:bodyPr/>
        <a:lstStyle/>
        <a:p>
          <a:endParaRPr lang="en-US"/>
        </a:p>
      </dgm:t>
    </dgm:pt>
    <dgm:pt modelId="{F1E015FC-00FB-4C43-8775-55F7591CB889}">
      <dgm:prSet/>
      <dgm:spPr/>
      <dgm:t>
        <a:bodyPr/>
        <a:lstStyle/>
        <a:p>
          <a:r>
            <a:rPr lang="en-US" dirty="0" smtClean="0"/>
            <a:t>Calculate the probability that sample result would diverge as widely as it has from expectation</a:t>
          </a:r>
          <a:endParaRPr lang="en-US" dirty="0"/>
        </a:p>
      </dgm:t>
    </dgm:pt>
    <dgm:pt modelId="{3F967008-F8DA-4B7D-A3BE-382155A226C7}" type="parTrans" cxnId="{1501E2E1-C839-4B69-817A-F780F67BA48B}">
      <dgm:prSet/>
      <dgm:spPr/>
      <dgm:t>
        <a:bodyPr/>
        <a:lstStyle/>
        <a:p>
          <a:endParaRPr lang="en-US"/>
        </a:p>
      </dgm:t>
    </dgm:pt>
    <dgm:pt modelId="{85A9D6EB-6AA1-423D-8547-DE9E3A339D1C}" type="sibTrans" cxnId="{1501E2E1-C839-4B69-817A-F780F67BA48B}">
      <dgm:prSet/>
      <dgm:spPr/>
      <dgm:t>
        <a:bodyPr/>
        <a:lstStyle/>
        <a:p>
          <a:endParaRPr lang="en-US"/>
        </a:p>
      </dgm:t>
    </dgm:pt>
    <dgm:pt modelId="{60763001-0E1E-41EB-A98A-C1F69109C009}" type="pres">
      <dgm:prSet presAssocID="{D65F7FC2-9305-4F3F-A785-F5043B1C440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4C1B1F-B7EA-4E3C-B2BB-A7CCC6CE310C}" type="pres">
      <dgm:prSet presAssocID="{D65F7FC2-9305-4F3F-A785-F5043B1C4402}" presName="dummyMaxCanvas" presStyleCnt="0">
        <dgm:presLayoutVars/>
      </dgm:prSet>
      <dgm:spPr/>
    </dgm:pt>
    <dgm:pt modelId="{E9881F7B-9F6E-4D46-A21F-7716D592468C}" type="pres">
      <dgm:prSet presAssocID="{D65F7FC2-9305-4F3F-A785-F5043B1C4402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9AFA87-4F17-439F-8F23-3CF9622AA972}" type="pres">
      <dgm:prSet presAssocID="{D65F7FC2-9305-4F3F-A785-F5043B1C4402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195D18-0138-4AD9-B421-6D477331879D}" type="pres">
      <dgm:prSet presAssocID="{D65F7FC2-9305-4F3F-A785-F5043B1C4402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52C6B1-9A1D-4C2D-AD4D-D4DA244935BA}" type="pres">
      <dgm:prSet presAssocID="{D65F7FC2-9305-4F3F-A785-F5043B1C4402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00F4E3-38B2-4CE6-9F43-2C117EDC434A}" type="pres">
      <dgm:prSet presAssocID="{D65F7FC2-9305-4F3F-A785-F5043B1C4402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7898D1-BC8C-479D-8F85-433B704DE88F}" type="pres">
      <dgm:prSet presAssocID="{D65F7FC2-9305-4F3F-A785-F5043B1C4402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BD530A-46B2-4096-8FFC-02079EC8BAD2}" type="pres">
      <dgm:prSet presAssocID="{D65F7FC2-9305-4F3F-A785-F5043B1C4402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858639-1FA1-40D5-85EB-D3E619626730}" type="pres">
      <dgm:prSet presAssocID="{D65F7FC2-9305-4F3F-A785-F5043B1C4402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B0B520-6635-4CEC-8DBD-BF61979B83CF}" type="pres">
      <dgm:prSet presAssocID="{D65F7FC2-9305-4F3F-A785-F5043B1C4402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79F440-4F4B-450A-BBF5-BB5900BD3F83}" type="pres">
      <dgm:prSet presAssocID="{D65F7FC2-9305-4F3F-A785-F5043B1C440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153384-B25C-4178-91E9-15C622BAA481}" type="pres">
      <dgm:prSet presAssocID="{D65F7FC2-9305-4F3F-A785-F5043B1C440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F24BAB-8E1A-414D-9102-B1A15B4E0677}" type="pres">
      <dgm:prSet presAssocID="{D65F7FC2-9305-4F3F-A785-F5043B1C440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130DCA-7274-4D03-AA30-3E8FC9EE57B6}" type="pres">
      <dgm:prSet presAssocID="{D65F7FC2-9305-4F3F-A785-F5043B1C440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B70A0D-9965-4AA3-BA4F-0A1D04A2A122}" type="pres">
      <dgm:prSet presAssocID="{D65F7FC2-9305-4F3F-A785-F5043B1C440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8DE189-0EA5-4173-BCB9-2342C69B13AD}" type="presOf" srcId="{BC234E75-89DE-4F99-A325-069D352A9521}" destId="{A9858639-1FA1-40D5-85EB-D3E619626730}" srcOrd="0" destOrd="0" presId="urn:microsoft.com/office/officeart/2005/8/layout/vProcess5"/>
    <dgm:cxn modelId="{3964937E-14A1-4C06-A189-2C83E9FCAA6D}" type="presOf" srcId="{F1E015FC-00FB-4C43-8775-55F7591CB889}" destId="{5700F4E3-38B2-4CE6-9F43-2C117EDC434A}" srcOrd="0" destOrd="0" presId="urn:microsoft.com/office/officeart/2005/8/layout/vProcess5"/>
    <dgm:cxn modelId="{747D7BF9-7DC4-44E2-9FAC-8241EC2CDACB}" type="presOf" srcId="{F1E015FC-00FB-4C43-8775-55F7591CB889}" destId="{6DB70A0D-9965-4AA3-BA4F-0A1D04A2A122}" srcOrd="1" destOrd="0" presId="urn:microsoft.com/office/officeart/2005/8/layout/vProcess5"/>
    <dgm:cxn modelId="{1501E2E1-C839-4B69-817A-F780F67BA48B}" srcId="{D65F7FC2-9305-4F3F-A785-F5043B1C4402}" destId="{F1E015FC-00FB-4C43-8775-55F7591CB889}" srcOrd="4" destOrd="0" parTransId="{3F967008-F8DA-4B7D-A3BE-382155A226C7}" sibTransId="{85A9D6EB-6AA1-423D-8547-DE9E3A339D1C}"/>
    <dgm:cxn modelId="{5C216AA5-4DF8-4C69-93BD-E0CC45E83990}" srcId="{D65F7FC2-9305-4F3F-A785-F5043B1C4402}" destId="{D6FE7619-A8ED-417F-B92E-5400CD831941}" srcOrd="3" destOrd="0" parTransId="{7CE5E049-9C93-4D6E-A3D7-9328746B66B0}" sibTransId="{1DADCF7C-1EB0-4026-8ACA-BB6F21FC3DFF}"/>
    <dgm:cxn modelId="{AAB348C7-38D3-412C-8559-3F582FCD7395}" type="presOf" srcId="{823D82F6-C8F0-4BDF-A5DD-7A0A155BF78C}" destId="{E9881F7B-9F6E-4D46-A21F-7716D592468C}" srcOrd="0" destOrd="0" presId="urn:microsoft.com/office/officeart/2005/8/layout/vProcess5"/>
    <dgm:cxn modelId="{66082BBB-6D98-43CF-B677-14A6AB995EAF}" type="presOf" srcId="{B0C46187-294D-4430-9738-263ACB988391}" destId="{3A195D18-0138-4AD9-B421-6D477331879D}" srcOrd="0" destOrd="0" presId="urn:microsoft.com/office/officeart/2005/8/layout/vProcess5"/>
    <dgm:cxn modelId="{491627EB-20D9-447D-884A-81905256FAE3}" srcId="{D65F7FC2-9305-4F3F-A785-F5043B1C4402}" destId="{6EDD3B1F-A028-455F-BC92-B0F8CE64F0B6}" srcOrd="1" destOrd="0" parTransId="{46B4BDEF-2183-42E1-91E0-72BDA9D4B486}" sibTransId="{74CF715C-BD0B-44C9-AE4C-35E6478B4CE1}"/>
    <dgm:cxn modelId="{A04CE0F5-8928-4F4E-B731-29DD637272DC}" type="presOf" srcId="{1DADCF7C-1EB0-4026-8ACA-BB6F21FC3DFF}" destId="{15B0B520-6635-4CEC-8DBD-BF61979B83CF}" srcOrd="0" destOrd="0" presId="urn:microsoft.com/office/officeart/2005/8/layout/vProcess5"/>
    <dgm:cxn modelId="{13A3587D-4905-4543-80BD-FC264734BC2B}" type="presOf" srcId="{B0C46187-294D-4430-9738-263ACB988391}" destId="{40F24BAB-8E1A-414D-9102-B1A15B4E0677}" srcOrd="1" destOrd="0" presId="urn:microsoft.com/office/officeart/2005/8/layout/vProcess5"/>
    <dgm:cxn modelId="{0FC91586-4FF5-43DF-89EF-76FF3320C7E4}" srcId="{D65F7FC2-9305-4F3F-A785-F5043B1C4402}" destId="{823D82F6-C8F0-4BDF-A5DD-7A0A155BF78C}" srcOrd="0" destOrd="0" parTransId="{BE72818B-76F4-484B-9424-965DD3BA6DE7}" sibTransId="{36728C57-27E1-4DAC-9786-42E57EB09DA0}"/>
    <dgm:cxn modelId="{DC69D09E-30B4-4AFC-BED0-894D7F5A64A8}" type="presOf" srcId="{36728C57-27E1-4DAC-9786-42E57EB09DA0}" destId="{457898D1-BC8C-479D-8F85-433B704DE88F}" srcOrd="0" destOrd="0" presId="urn:microsoft.com/office/officeart/2005/8/layout/vProcess5"/>
    <dgm:cxn modelId="{7F76E4BE-0BFB-4933-A4AE-431699A2467E}" type="presOf" srcId="{D6FE7619-A8ED-417F-B92E-5400CD831941}" destId="{0452C6B1-9A1D-4C2D-AD4D-D4DA244935BA}" srcOrd="0" destOrd="0" presId="urn:microsoft.com/office/officeart/2005/8/layout/vProcess5"/>
    <dgm:cxn modelId="{8A4AAC36-52B9-4643-932C-CC382BAEBAA9}" type="presOf" srcId="{D6FE7619-A8ED-417F-B92E-5400CD831941}" destId="{AA130DCA-7274-4D03-AA30-3E8FC9EE57B6}" srcOrd="1" destOrd="0" presId="urn:microsoft.com/office/officeart/2005/8/layout/vProcess5"/>
    <dgm:cxn modelId="{92373287-A633-4DB3-8748-1D148D343BFB}" type="presOf" srcId="{6EDD3B1F-A028-455F-BC92-B0F8CE64F0B6}" destId="{1E9AFA87-4F17-439F-8F23-3CF9622AA972}" srcOrd="0" destOrd="0" presId="urn:microsoft.com/office/officeart/2005/8/layout/vProcess5"/>
    <dgm:cxn modelId="{0097DBA4-E9C4-4E70-B308-6C0BF027BA66}" srcId="{D65F7FC2-9305-4F3F-A785-F5043B1C4402}" destId="{B0C46187-294D-4430-9738-263ACB988391}" srcOrd="2" destOrd="0" parTransId="{5C3D2D85-C704-456B-ADC4-DBE9BA23C075}" sibTransId="{BC234E75-89DE-4F99-A325-069D352A9521}"/>
    <dgm:cxn modelId="{89C355CC-7F70-49E8-9A3B-51FA6F95D44B}" type="presOf" srcId="{D65F7FC2-9305-4F3F-A785-F5043B1C4402}" destId="{60763001-0E1E-41EB-A98A-C1F69109C009}" srcOrd="0" destOrd="0" presId="urn:microsoft.com/office/officeart/2005/8/layout/vProcess5"/>
    <dgm:cxn modelId="{CAF69023-AB75-4566-81A2-A309FFC4457E}" type="presOf" srcId="{74CF715C-BD0B-44C9-AE4C-35E6478B4CE1}" destId="{1FBD530A-46B2-4096-8FFC-02079EC8BAD2}" srcOrd="0" destOrd="0" presId="urn:microsoft.com/office/officeart/2005/8/layout/vProcess5"/>
    <dgm:cxn modelId="{A6A1DD65-1A27-44A6-9DFB-54363D281C4A}" type="presOf" srcId="{823D82F6-C8F0-4BDF-A5DD-7A0A155BF78C}" destId="{4E79F440-4F4B-450A-BBF5-BB5900BD3F83}" srcOrd="1" destOrd="0" presId="urn:microsoft.com/office/officeart/2005/8/layout/vProcess5"/>
    <dgm:cxn modelId="{2904B80C-B7B3-46E9-AD07-ACAA8EB52C27}" type="presOf" srcId="{6EDD3B1F-A028-455F-BC92-B0F8CE64F0B6}" destId="{C8153384-B25C-4178-91E9-15C622BAA481}" srcOrd="1" destOrd="0" presId="urn:microsoft.com/office/officeart/2005/8/layout/vProcess5"/>
    <dgm:cxn modelId="{00F19308-E1D2-4714-B0AF-4E2A604EE7A1}" type="presParOf" srcId="{60763001-0E1E-41EB-A98A-C1F69109C009}" destId="{B74C1B1F-B7EA-4E3C-B2BB-A7CCC6CE310C}" srcOrd="0" destOrd="0" presId="urn:microsoft.com/office/officeart/2005/8/layout/vProcess5"/>
    <dgm:cxn modelId="{8897F130-7B40-4530-8818-24146E8A9359}" type="presParOf" srcId="{60763001-0E1E-41EB-A98A-C1F69109C009}" destId="{E9881F7B-9F6E-4D46-A21F-7716D592468C}" srcOrd="1" destOrd="0" presId="urn:microsoft.com/office/officeart/2005/8/layout/vProcess5"/>
    <dgm:cxn modelId="{BA99D21D-DF12-4874-B4D9-626460353B92}" type="presParOf" srcId="{60763001-0E1E-41EB-A98A-C1F69109C009}" destId="{1E9AFA87-4F17-439F-8F23-3CF9622AA972}" srcOrd="2" destOrd="0" presId="urn:microsoft.com/office/officeart/2005/8/layout/vProcess5"/>
    <dgm:cxn modelId="{A4915D80-E258-40E1-892A-B3056BF8C090}" type="presParOf" srcId="{60763001-0E1E-41EB-A98A-C1F69109C009}" destId="{3A195D18-0138-4AD9-B421-6D477331879D}" srcOrd="3" destOrd="0" presId="urn:microsoft.com/office/officeart/2005/8/layout/vProcess5"/>
    <dgm:cxn modelId="{270036AD-D757-44A0-A29D-B2BC8219909E}" type="presParOf" srcId="{60763001-0E1E-41EB-A98A-C1F69109C009}" destId="{0452C6B1-9A1D-4C2D-AD4D-D4DA244935BA}" srcOrd="4" destOrd="0" presId="urn:microsoft.com/office/officeart/2005/8/layout/vProcess5"/>
    <dgm:cxn modelId="{28FF05F2-892F-4D31-8255-30C747480C9B}" type="presParOf" srcId="{60763001-0E1E-41EB-A98A-C1F69109C009}" destId="{5700F4E3-38B2-4CE6-9F43-2C117EDC434A}" srcOrd="5" destOrd="0" presId="urn:microsoft.com/office/officeart/2005/8/layout/vProcess5"/>
    <dgm:cxn modelId="{08E32708-31C7-47E0-9D41-ECD4E7A4CC87}" type="presParOf" srcId="{60763001-0E1E-41EB-A98A-C1F69109C009}" destId="{457898D1-BC8C-479D-8F85-433B704DE88F}" srcOrd="6" destOrd="0" presId="urn:microsoft.com/office/officeart/2005/8/layout/vProcess5"/>
    <dgm:cxn modelId="{7CAFA271-2C7C-450B-AFFE-71F1C6018D8B}" type="presParOf" srcId="{60763001-0E1E-41EB-A98A-C1F69109C009}" destId="{1FBD530A-46B2-4096-8FFC-02079EC8BAD2}" srcOrd="7" destOrd="0" presId="urn:microsoft.com/office/officeart/2005/8/layout/vProcess5"/>
    <dgm:cxn modelId="{EE83126D-A5DF-4925-946B-B0F928A8B672}" type="presParOf" srcId="{60763001-0E1E-41EB-A98A-C1F69109C009}" destId="{A9858639-1FA1-40D5-85EB-D3E619626730}" srcOrd="8" destOrd="0" presId="urn:microsoft.com/office/officeart/2005/8/layout/vProcess5"/>
    <dgm:cxn modelId="{9457C531-7092-405D-8FD0-13E5DF29DA52}" type="presParOf" srcId="{60763001-0E1E-41EB-A98A-C1F69109C009}" destId="{15B0B520-6635-4CEC-8DBD-BF61979B83CF}" srcOrd="9" destOrd="0" presId="urn:microsoft.com/office/officeart/2005/8/layout/vProcess5"/>
    <dgm:cxn modelId="{0BBEC0BB-1E11-4B66-A67D-D854CB7F202A}" type="presParOf" srcId="{60763001-0E1E-41EB-A98A-C1F69109C009}" destId="{4E79F440-4F4B-450A-BBF5-BB5900BD3F83}" srcOrd="10" destOrd="0" presId="urn:microsoft.com/office/officeart/2005/8/layout/vProcess5"/>
    <dgm:cxn modelId="{F9CE469D-7C42-47D9-9154-D835932845B5}" type="presParOf" srcId="{60763001-0E1E-41EB-A98A-C1F69109C009}" destId="{C8153384-B25C-4178-91E9-15C622BAA481}" srcOrd="11" destOrd="0" presId="urn:microsoft.com/office/officeart/2005/8/layout/vProcess5"/>
    <dgm:cxn modelId="{4B6B0132-3204-4983-8207-E30D79943690}" type="presParOf" srcId="{60763001-0E1E-41EB-A98A-C1F69109C009}" destId="{40F24BAB-8E1A-414D-9102-B1A15B4E0677}" srcOrd="12" destOrd="0" presId="urn:microsoft.com/office/officeart/2005/8/layout/vProcess5"/>
    <dgm:cxn modelId="{903A7D4E-4062-4407-A063-A65F3FD3679F}" type="presParOf" srcId="{60763001-0E1E-41EB-A98A-C1F69109C009}" destId="{AA130DCA-7274-4D03-AA30-3E8FC9EE57B6}" srcOrd="13" destOrd="0" presId="urn:microsoft.com/office/officeart/2005/8/layout/vProcess5"/>
    <dgm:cxn modelId="{FFDEEB58-4331-4320-BAF1-F290B55A46F2}" type="presParOf" srcId="{60763001-0E1E-41EB-A98A-C1F69109C009}" destId="{6DB70A0D-9965-4AA3-BA4F-0A1D04A2A12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DA6A97-3043-46F3-8CDD-86FB0E7C95CA}" type="doc">
      <dgm:prSet loTypeId="urn:microsoft.com/office/officeart/2005/8/layout/l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F71364C-C61D-4E26-AC88-D34E6150266F}">
      <dgm:prSet phldrT="[Text]"/>
      <dgm:spPr/>
      <dgm:t>
        <a:bodyPr/>
        <a:lstStyle/>
        <a:p>
          <a:r>
            <a:rPr lang="en-US" dirty="0" smtClean="0"/>
            <a:t>Is the probability equal to or smaller than a value in case of one tail test</a:t>
          </a:r>
          <a:endParaRPr lang="en-US" dirty="0"/>
        </a:p>
      </dgm:t>
    </dgm:pt>
    <dgm:pt modelId="{CE089E38-C3DA-4641-97E0-7CE4A1748947}" type="parTrans" cxnId="{2A465E09-246E-4BCC-83C5-9D9F18C8F56E}">
      <dgm:prSet/>
      <dgm:spPr/>
      <dgm:t>
        <a:bodyPr/>
        <a:lstStyle/>
        <a:p>
          <a:endParaRPr lang="en-US"/>
        </a:p>
      </dgm:t>
    </dgm:pt>
    <dgm:pt modelId="{B6AAF4BE-47C7-4DF4-B05D-F07A7DEFCD1E}" type="sibTrans" cxnId="{2A465E09-246E-4BCC-83C5-9D9F18C8F56E}">
      <dgm:prSet/>
      <dgm:spPr/>
      <dgm:t>
        <a:bodyPr/>
        <a:lstStyle/>
        <a:p>
          <a:endParaRPr lang="en-US"/>
        </a:p>
      </dgm:t>
    </dgm:pt>
    <dgm:pt modelId="{5CD6F289-ACA3-4346-8337-DD7FAEEC4ED0}">
      <dgm:prSet phldrT="[Text]"/>
      <dgm:spPr/>
      <dgm:t>
        <a:bodyPr/>
        <a:lstStyle/>
        <a:p>
          <a:r>
            <a:rPr lang="en-US" dirty="0" smtClean="0"/>
            <a:t>YES</a:t>
          </a:r>
          <a:endParaRPr lang="en-US" dirty="0"/>
        </a:p>
      </dgm:t>
    </dgm:pt>
    <dgm:pt modelId="{9C4B9D2A-4729-475E-86E5-412EE2BB6235}" type="parTrans" cxnId="{56AD0C03-A91F-4976-8E75-8556B521D18C}">
      <dgm:prSet/>
      <dgm:spPr/>
      <dgm:t>
        <a:bodyPr/>
        <a:lstStyle/>
        <a:p>
          <a:endParaRPr lang="en-US"/>
        </a:p>
      </dgm:t>
    </dgm:pt>
    <dgm:pt modelId="{3D0A7492-0630-4695-967E-F05EAEFE3440}" type="sibTrans" cxnId="{56AD0C03-A91F-4976-8E75-8556B521D18C}">
      <dgm:prSet/>
      <dgm:spPr/>
      <dgm:t>
        <a:bodyPr/>
        <a:lstStyle/>
        <a:p>
          <a:endParaRPr lang="en-US"/>
        </a:p>
      </dgm:t>
    </dgm:pt>
    <dgm:pt modelId="{63621FE4-D78C-45FF-A519-0A3E7E54829F}">
      <dgm:prSet phldrT="[Text]"/>
      <dgm:spPr/>
      <dgm:t>
        <a:bodyPr/>
        <a:lstStyle/>
        <a:p>
          <a:r>
            <a:rPr lang="en-US" dirty="0" smtClean="0"/>
            <a:t>Reject</a:t>
          </a:r>
          <a:endParaRPr lang="en-US" dirty="0"/>
        </a:p>
      </dgm:t>
    </dgm:pt>
    <dgm:pt modelId="{0E8A43DF-220A-4A7F-8105-2809C2B38C69}" type="parTrans" cxnId="{EE900E2E-B48D-4A03-B682-CACDDD0BE800}">
      <dgm:prSet/>
      <dgm:spPr/>
      <dgm:t>
        <a:bodyPr/>
        <a:lstStyle/>
        <a:p>
          <a:endParaRPr lang="en-US"/>
        </a:p>
      </dgm:t>
    </dgm:pt>
    <dgm:pt modelId="{6357D6EC-A245-4F47-B67E-9713A6D18BD3}" type="sibTrans" cxnId="{EE900E2E-B48D-4A03-B682-CACDDD0BE800}">
      <dgm:prSet/>
      <dgm:spPr/>
      <dgm:t>
        <a:bodyPr/>
        <a:lstStyle/>
        <a:p>
          <a:endParaRPr lang="en-US"/>
        </a:p>
      </dgm:t>
    </dgm:pt>
    <dgm:pt modelId="{745EC41B-BF3A-41D5-BE88-4A53C7E58624}">
      <dgm:prSet phldrT="[Text]"/>
      <dgm:spPr/>
      <dgm:t>
        <a:bodyPr/>
        <a:lstStyle/>
        <a:p>
          <a:r>
            <a:rPr lang="en-US" dirty="0" smtClean="0"/>
            <a:t>Is the probability equal to or smaller than a value in case of two tail test</a:t>
          </a:r>
          <a:endParaRPr lang="en-US" dirty="0"/>
        </a:p>
      </dgm:t>
    </dgm:pt>
    <dgm:pt modelId="{5D7B4E9B-9D7D-4DED-8AC4-6F32A88F44FC}" type="parTrans" cxnId="{913ADFC5-1EA7-49AB-B83D-49EABD18FDBD}">
      <dgm:prSet/>
      <dgm:spPr/>
      <dgm:t>
        <a:bodyPr/>
        <a:lstStyle/>
        <a:p>
          <a:endParaRPr lang="en-US"/>
        </a:p>
      </dgm:t>
    </dgm:pt>
    <dgm:pt modelId="{97AA4304-05B4-492F-B6B3-8C37E1385847}" type="sibTrans" cxnId="{913ADFC5-1EA7-49AB-B83D-49EABD18FDBD}">
      <dgm:prSet/>
      <dgm:spPr/>
      <dgm:t>
        <a:bodyPr/>
        <a:lstStyle/>
        <a:p>
          <a:endParaRPr lang="en-US"/>
        </a:p>
      </dgm:t>
    </dgm:pt>
    <dgm:pt modelId="{CCB4B51D-3E82-4359-9946-6E7235622AAC}">
      <dgm:prSet phldrT="[Text]"/>
      <dgm:spPr/>
      <dgm:t>
        <a:bodyPr/>
        <a:lstStyle/>
        <a:p>
          <a:r>
            <a:rPr lang="en-US" dirty="0" smtClean="0"/>
            <a:t>NO</a:t>
          </a:r>
          <a:endParaRPr lang="en-US" dirty="0"/>
        </a:p>
      </dgm:t>
    </dgm:pt>
    <dgm:pt modelId="{BF74C9C6-492A-4DFC-BFFF-FEBE1A4F9308}" type="parTrans" cxnId="{378ADAAB-7DFD-4FD9-B7EC-088719224FDF}">
      <dgm:prSet/>
      <dgm:spPr/>
      <dgm:t>
        <a:bodyPr/>
        <a:lstStyle/>
        <a:p>
          <a:endParaRPr lang="en-US"/>
        </a:p>
      </dgm:t>
    </dgm:pt>
    <dgm:pt modelId="{009224D7-5CEE-45D3-9DA2-3502AC0C1629}" type="sibTrans" cxnId="{378ADAAB-7DFD-4FD9-B7EC-088719224FDF}">
      <dgm:prSet/>
      <dgm:spPr/>
      <dgm:t>
        <a:bodyPr/>
        <a:lstStyle/>
        <a:p>
          <a:endParaRPr lang="en-US"/>
        </a:p>
      </dgm:t>
    </dgm:pt>
    <dgm:pt modelId="{5270FA81-0407-4AD9-8542-781CBDD319A5}">
      <dgm:prSet phldrT="[Text]"/>
      <dgm:spPr/>
      <dgm:t>
        <a:bodyPr/>
        <a:lstStyle/>
        <a:p>
          <a:r>
            <a:rPr lang="en-US" dirty="0" smtClean="0"/>
            <a:t>Accept</a:t>
          </a:r>
          <a:endParaRPr lang="en-US" dirty="0"/>
        </a:p>
      </dgm:t>
    </dgm:pt>
    <dgm:pt modelId="{1AF33753-84FE-4760-A3B2-6B91D3BBD3A7}" type="parTrans" cxnId="{831E5B8E-2B5A-4F29-B0C8-DA3140BC6FF2}">
      <dgm:prSet/>
      <dgm:spPr/>
      <dgm:t>
        <a:bodyPr/>
        <a:lstStyle/>
        <a:p>
          <a:endParaRPr lang="en-US"/>
        </a:p>
      </dgm:t>
    </dgm:pt>
    <dgm:pt modelId="{6D8D22F8-BBB8-4322-B2F4-9964488F6226}" type="sibTrans" cxnId="{831E5B8E-2B5A-4F29-B0C8-DA3140BC6FF2}">
      <dgm:prSet/>
      <dgm:spPr/>
      <dgm:t>
        <a:bodyPr/>
        <a:lstStyle/>
        <a:p>
          <a:endParaRPr lang="en-US"/>
        </a:p>
      </dgm:t>
    </dgm:pt>
    <dgm:pt modelId="{1296C908-68A1-4784-9E3B-D0092452F5D4}" type="pres">
      <dgm:prSet presAssocID="{11DA6A97-3043-46F3-8CDD-86FB0E7C95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D246DE-1B4C-4D9F-AE7D-7A6202FFB1DD}" type="pres">
      <dgm:prSet presAssocID="{9F71364C-C61D-4E26-AC88-D34E6150266F}" presName="vertFlow" presStyleCnt="0"/>
      <dgm:spPr/>
    </dgm:pt>
    <dgm:pt modelId="{3396529A-4BCA-4D20-A767-22496A530EFA}" type="pres">
      <dgm:prSet presAssocID="{9F71364C-C61D-4E26-AC88-D34E6150266F}" presName="header" presStyleLbl="node1" presStyleIdx="0" presStyleCnt="2" custScaleY="263734"/>
      <dgm:spPr/>
      <dgm:t>
        <a:bodyPr/>
        <a:lstStyle/>
        <a:p>
          <a:endParaRPr lang="en-US"/>
        </a:p>
      </dgm:t>
    </dgm:pt>
    <dgm:pt modelId="{15D09387-5B9B-4A93-BD8B-A082157A4ACA}" type="pres">
      <dgm:prSet presAssocID="{9C4B9D2A-4729-475E-86E5-412EE2BB6235}" presName="parTrans" presStyleLbl="sibTrans2D1" presStyleIdx="0" presStyleCnt="4"/>
      <dgm:spPr/>
      <dgm:t>
        <a:bodyPr/>
        <a:lstStyle/>
        <a:p>
          <a:endParaRPr lang="en-US"/>
        </a:p>
      </dgm:t>
    </dgm:pt>
    <dgm:pt modelId="{565AFF06-00E3-41A4-8006-C01F35F8054C}" type="pres">
      <dgm:prSet presAssocID="{5CD6F289-ACA3-4346-8337-DD7FAEEC4ED0}" presName="child" presStyleLbl="alignAccFollow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49F686-0D43-4E93-9F9B-2EE361A25B5D}" type="pres">
      <dgm:prSet presAssocID="{3D0A7492-0630-4695-967E-F05EAEFE3440}" presName="sibTrans" presStyleLbl="sibTrans2D1" presStyleIdx="1" presStyleCnt="4"/>
      <dgm:spPr/>
      <dgm:t>
        <a:bodyPr/>
        <a:lstStyle/>
        <a:p>
          <a:endParaRPr lang="en-US"/>
        </a:p>
      </dgm:t>
    </dgm:pt>
    <dgm:pt modelId="{ED227D9C-987F-4DA5-B2F4-34379A244385}" type="pres">
      <dgm:prSet presAssocID="{63621FE4-D78C-45FF-A519-0A3E7E54829F}" presName="child" presStyleLbl="alignAccFollow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C196F4-EE02-4BDD-8E83-58F25CA6AF93}" type="pres">
      <dgm:prSet presAssocID="{9F71364C-C61D-4E26-AC88-D34E6150266F}" presName="hSp" presStyleCnt="0"/>
      <dgm:spPr/>
    </dgm:pt>
    <dgm:pt modelId="{E9789BCE-5EB5-4F7B-9053-6AECC7EEB693}" type="pres">
      <dgm:prSet presAssocID="{745EC41B-BF3A-41D5-BE88-4A53C7E58624}" presName="vertFlow" presStyleCnt="0"/>
      <dgm:spPr/>
    </dgm:pt>
    <dgm:pt modelId="{10065BEA-4EFF-4F7C-9282-4F930EB4C772}" type="pres">
      <dgm:prSet presAssocID="{745EC41B-BF3A-41D5-BE88-4A53C7E58624}" presName="header" presStyleLbl="node1" presStyleIdx="1" presStyleCnt="2" custScaleY="263734"/>
      <dgm:spPr/>
      <dgm:t>
        <a:bodyPr/>
        <a:lstStyle/>
        <a:p>
          <a:endParaRPr lang="en-US"/>
        </a:p>
      </dgm:t>
    </dgm:pt>
    <dgm:pt modelId="{E4A02F31-A3CD-425F-B9C4-991636A23B87}" type="pres">
      <dgm:prSet presAssocID="{BF74C9C6-492A-4DFC-BFFF-FEBE1A4F9308}" presName="parTrans" presStyleLbl="sibTrans2D1" presStyleIdx="2" presStyleCnt="4"/>
      <dgm:spPr/>
      <dgm:t>
        <a:bodyPr/>
        <a:lstStyle/>
        <a:p>
          <a:endParaRPr lang="en-US"/>
        </a:p>
      </dgm:t>
    </dgm:pt>
    <dgm:pt modelId="{C46AA8D6-6EA4-4B46-AFC2-840ACECA835C}" type="pres">
      <dgm:prSet presAssocID="{CCB4B51D-3E82-4359-9946-6E7235622AAC}" presName="child" presStyleLbl="alignAccFollow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7130C-7E1B-4A1A-B052-9586EA204588}" type="pres">
      <dgm:prSet presAssocID="{009224D7-5CEE-45D3-9DA2-3502AC0C1629}" presName="sibTrans" presStyleLbl="sibTrans2D1" presStyleIdx="3" presStyleCnt="4"/>
      <dgm:spPr/>
      <dgm:t>
        <a:bodyPr/>
        <a:lstStyle/>
        <a:p>
          <a:endParaRPr lang="en-US"/>
        </a:p>
      </dgm:t>
    </dgm:pt>
    <dgm:pt modelId="{E760EB1C-8967-4FBC-B540-DB858C275184}" type="pres">
      <dgm:prSet presAssocID="{5270FA81-0407-4AD9-8542-781CBDD319A5}" presName="child" presStyleLbl="alignAccFollow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3E2056-4342-4CD3-9180-9F735E5ABCC5}" type="presOf" srcId="{9F71364C-C61D-4E26-AC88-D34E6150266F}" destId="{3396529A-4BCA-4D20-A767-22496A530EFA}" srcOrd="0" destOrd="0" presId="urn:microsoft.com/office/officeart/2005/8/layout/lProcess1"/>
    <dgm:cxn modelId="{A2A06581-1576-4DE0-B7A1-756383453A7B}" type="presOf" srcId="{745EC41B-BF3A-41D5-BE88-4A53C7E58624}" destId="{10065BEA-4EFF-4F7C-9282-4F930EB4C772}" srcOrd="0" destOrd="0" presId="urn:microsoft.com/office/officeart/2005/8/layout/lProcess1"/>
    <dgm:cxn modelId="{913ADFC5-1EA7-49AB-B83D-49EABD18FDBD}" srcId="{11DA6A97-3043-46F3-8CDD-86FB0E7C95CA}" destId="{745EC41B-BF3A-41D5-BE88-4A53C7E58624}" srcOrd="1" destOrd="0" parTransId="{5D7B4E9B-9D7D-4DED-8AC4-6F32A88F44FC}" sibTransId="{97AA4304-05B4-492F-B6B3-8C37E1385847}"/>
    <dgm:cxn modelId="{2A465E09-246E-4BCC-83C5-9D9F18C8F56E}" srcId="{11DA6A97-3043-46F3-8CDD-86FB0E7C95CA}" destId="{9F71364C-C61D-4E26-AC88-D34E6150266F}" srcOrd="0" destOrd="0" parTransId="{CE089E38-C3DA-4641-97E0-7CE4A1748947}" sibTransId="{B6AAF4BE-47C7-4DF4-B05D-F07A7DEFCD1E}"/>
    <dgm:cxn modelId="{A1D71F15-308A-4922-A1BD-1C10A9B4EC37}" type="presOf" srcId="{9C4B9D2A-4729-475E-86E5-412EE2BB6235}" destId="{15D09387-5B9B-4A93-BD8B-A082157A4ACA}" srcOrd="0" destOrd="0" presId="urn:microsoft.com/office/officeart/2005/8/layout/lProcess1"/>
    <dgm:cxn modelId="{4264A53B-36E8-4447-8097-115402E9C0A5}" type="presOf" srcId="{009224D7-5CEE-45D3-9DA2-3502AC0C1629}" destId="{D437130C-7E1B-4A1A-B052-9586EA204588}" srcOrd="0" destOrd="0" presId="urn:microsoft.com/office/officeart/2005/8/layout/lProcess1"/>
    <dgm:cxn modelId="{2A41F025-004B-425E-B216-3B77E79D9F17}" type="presOf" srcId="{63621FE4-D78C-45FF-A519-0A3E7E54829F}" destId="{ED227D9C-987F-4DA5-B2F4-34379A244385}" srcOrd="0" destOrd="0" presId="urn:microsoft.com/office/officeart/2005/8/layout/lProcess1"/>
    <dgm:cxn modelId="{A2FC3A8B-3413-44EA-99F1-3CC8456715BD}" type="presOf" srcId="{CCB4B51D-3E82-4359-9946-6E7235622AAC}" destId="{C46AA8D6-6EA4-4B46-AFC2-840ACECA835C}" srcOrd="0" destOrd="0" presId="urn:microsoft.com/office/officeart/2005/8/layout/lProcess1"/>
    <dgm:cxn modelId="{378ADAAB-7DFD-4FD9-B7EC-088719224FDF}" srcId="{745EC41B-BF3A-41D5-BE88-4A53C7E58624}" destId="{CCB4B51D-3E82-4359-9946-6E7235622AAC}" srcOrd="0" destOrd="0" parTransId="{BF74C9C6-492A-4DFC-BFFF-FEBE1A4F9308}" sibTransId="{009224D7-5CEE-45D3-9DA2-3502AC0C1629}"/>
    <dgm:cxn modelId="{E57DCAF2-BD73-456E-8ABC-C6FA130B3360}" type="presOf" srcId="{3D0A7492-0630-4695-967E-F05EAEFE3440}" destId="{A949F686-0D43-4E93-9F9B-2EE361A25B5D}" srcOrd="0" destOrd="0" presId="urn:microsoft.com/office/officeart/2005/8/layout/lProcess1"/>
    <dgm:cxn modelId="{E7C7BE42-B769-4455-AAE4-FFFFAE9E761F}" type="presOf" srcId="{5270FA81-0407-4AD9-8542-781CBDD319A5}" destId="{E760EB1C-8967-4FBC-B540-DB858C275184}" srcOrd="0" destOrd="0" presId="urn:microsoft.com/office/officeart/2005/8/layout/lProcess1"/>
    <dgm:cxn modelId="{56AD0C03-A91F-4976-8E75-8556B521D18C}" srcId="{9F71364C-C61D-4E26-AC88-D34E6150266F}" destId="{5CD6F289-ACA3-4346-8337-DD7FAEEC4ED0}" srcOrd="0" destOrd="0" parTransId="{9C4B9D2A-4729-475E-86E5-412EE2BB6235}" sibTransId="{3D0A7492-0630-4695-967E-F05EAEFE3440}"/>
    <dgm:cxn modelId="{84327541-AEC7-42FF-9280-659C99AABD09}" type="presOf" srcId="{11DA6A97-3043-46F3-8CDD-86FB0E7C95CA}" destId="{1296C908-68A1-4784-9E3B-D0092452F5D4}" srcOrd="0" destOrd="0" presId="urn:microsoft.com/office/officeart/2005/8/layout/lProcess1"/>
    <dgm:cxn modelId="{EE900E2E-B48D-4A03-B682-CACDDD0BE800}" srcId="{9F71364C-C61D-4E26-AC88-D34E6150266F}" destId="{63621FE4-D78C-45FF-A519-0A3E7E54829F}" srcOrd="1" destOrd="0" parTransId="{0E8A43DF-220A-4A7F-8105-2809C2B38C69}" sibTransId="{6357D6EC-A245-4F47-B67E-9713A6D18BD3}"/>
    <dgm:cxn modelId="{32E0D57D-AACE-449E-865E-9E54AD051804}" type="presOf" srcId="{BF74C9C6-492A-4DFC-BFFF-FEBE1A4F9308}" destId="{E4A02F31-A3CD-425F-B9C4-991636A23B87}" srcOrd="0" destOrd="0" presId="urn:microsoft.com/office/officeart/2005/8/layout/lProcess1"/>
    <dgm:cxn modelId="{831E5B8E-2B5A-4F29-B0C8-DA3140BC6FF2}" srcId="{745EC41B-BF3A-41D5-BE88-4A53C7E58624}" destId="{5270FA81-0407-4AD9-8542-781CBDD319A5}" srcOrd="1" destOrd="0" parTransId="{1AF33753-84FE-4760-A3B2-6B91D3BBD3A7}" sibTransId="{6D8D22F8-BBB8-4322-B2F4-9964488F6226}"/>
    <dgm:cxn modelId="{E9CA16F6-97AA-4059-A17B-5E74C7BF071F}" type="presOf" srcId="{5CD6F289-ACA3-4346-8337-DD7FAEEC4ED0}" destId="{565AFF06-00E3-41A4-8006-C01F35F8054C}" srcOrd="0" destOrd="0" presId="urn:microsoft.com/office/officeart/2005/8/layout/lProcess1"/>
    <dgm:cxn modelId="{9A21F98D-CBCB-4C4D-B126-BE0E31F94F3B}" type="presParOf" srcId="{1296C908-68A1-4784-9E3B-D0092452F5D4}" destId="{24D246DE-1B4C-4D9F-AE7D-7A6202FFB1DD}" srcOrd="0" destOrd="0" presId="urn:microsoft.com/office/officeart/2005/8/layout/lProcess1"/>
    <dgm:cxn modelId="{D6287EF3-E812-4379-BF4A-CB0D5FBE8767}" type="presParOf" srcId="{24D246DE-1B4C-4D9F-AE7D-7A6202FFB1DD}" destId="{3396529A-4BCA-4D20-A767-22496A530EFA}" srcOrd="0" destOrd="0" presId="urn:microsoft.com/office/officeart/2005/8/layout/lProcess1"/>
    <dgm:cxn modelId="{3D513720-EBAB-462F-B9CE-B30E6E31848D}" type="presParOf" srcId="{24D246DE-1B4C-4D9F-AE7D-7A6202FFB1DD}" destId="{15D09387-5B9B-4A93-BD8B-A082157A4ACA}" srcOrd="1" destOrd="0" presId="urn:microsoft.com/office/officeart/2005/8/layout/lProcess1"/>
    <dgm:cxn modelId="{D99750CA-F122-4884-A074-EFB545CD13CC}" type="presParOf" srcId="{24D246DE-1B4C-4D9F-AE7D-7A6202FFB1DD}" destId="{565AFF06-00E3-41A4-8006-C01F35F8054C}" srcOrd="2" destOrd="0" presId="urn:microsoft.com/office/officeart/2005/8/layout/lProcess1"/>
    <dgm:cxn modelId="{8FFA3A19-ED7D-4F89-B718-F1A1958D3858}" type="presParOf" srcId="{24D246DE-1B4C-4D9F-AE7D-7A6202FFB1DD}" destId="{A949F686-0D43-4E93-9F9B-2EE361A25B5D}" srcOrd="3" destOrd="0" presId="urn:microsoft.com/office/officeart/2005/8/layout/lProcess1"/>
    <dgm:cxn modelId="{EBF1F1E4-54C4-43B9-88DD-0462EDC07913}" type="presParOf" srcId="{24D246DE-1B4C-4D9F-AE7D-7A6202FFB1DD}" destId="{ED227D9C-987F-4DA5-B2F4-34379A244385}" srcOrd="4" destOrd="0" presId="urn:microsoft.com/office/officeart/2005/8/layout/lProcess1"/>
    <dgm:cxn modelId="{E68827F5-A17A-4039-964C-85A8FF2A9F30}" type="presParOf" srcId="{1296C908-68A1-4784-9E3B-D0092452F5D4}" destId="{3FC196F4-EE02-4BDD-8E83-58F25CA6AF93}" srcOrd="1" destOrd="0" presId="urn:microsoft.com/office/officeart/2005/8/layout/lProcess1"/>
    <dgm:cxn modelId="{62B24BE2-270A-4321-9453-25E2BA9108B8}" type="presParOf" srcId="{1296C908-68A1-4784-9E3B-D0092452F5D4}" destId="{E9789BCE-5EB5-4F7B-9053-6AECC7EEB693}" srcOrd="2" destOrd="0" presId="urn:microsoft.com/office/officeart/2005/8/layout/lProcess1"/>
    <dgm:cxn modelId="{2DE2E56B-AA35-48A4-BC71-1D002075EB5C}" type="presParOf" srcId="{E9789BCE-5EB5-4F7B-9053-6AECC7EEB693}" destId="{10065BEA-4EFF-4F7C-9282-4F930EB4C772}" srcOrd="0" destOrd="0" presId="urn:microsoft.com/office/officeart/2005/8/layout/lProcess1"/>
    <dgm:cxn modelId="{B72FA5C6-A104-43A2-B82E-215C3888CEBD}" type="presParOf" srcId="{E9789BCE-5EB5-4F7B-9053-6AECC7EEB693}" destId="{E4A02F31-A3CD-425F-B9C4-991636A23B87}" srcOrd="1" destOrd="0" presId="urn:microsoft.com/office/officeart/2005/8/layout/lProcess1"/>
    <dgm:cxn modelId="{B17A7319-2C05-4932-A1F3-67A6E4274A66}" type="presParOf" srcId="{E9789BCE-5EB5-4F7B-9053-6AECC7EEB693}" destId="{C46AA8D6-6EA4-4B46-AFC2-840ACECA835C}" srcOrd="2" destOrd="0" presId="urn:microsoft.com/office/officeart/2005/8/layout/lProcess1"/>
    <dgm:cxn modelId="{2EE2EB3E-4A05-4E25-8A16-90883BED03D9}" type="presParOf" srcId="{E9789BCE-5EB5-4F7B-9053-6AECC7EEB693}" destId="{D437130C-7E1B-4A1A-B052-9586EA204588}" srcOrd="3" destOrd="0" presId="urn:microsoft.com/office/officeart/2005/8/layout/lProcess1"/>
    <dgm:cxn modelId="{677CBB3B-40E1-463D-AA31-FB4E91C68EF5}" type="presParOf" srcId="{E9789BCE-5EB5-4F7B-9053-6AECC7EEB693}" destId="{E760EB1C-8967-4FBC-B540-DB858C275184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5BBCAB-2CF1-4C01-BC7C-2D68E5266335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8AFF3EB-44D5-469A-BF0A-B160B7873A68}">
      <dgm:prSet/>
      <dgm:spPr/>
      <dgm:t>
        <a:bodyPr/>
        <a:lstStyle/>
        <a:p>
          <a:pPr rtl="0"/>
          <a:r>
            <a:rPr lang="en-US" smtClean="0"/>
            <a:t>(i) identify research questions, </a:t>
          </a:r>
          <a:endParaRPr lang="en-US"/>
        </a:p>
      </dgm:t>
    </dgm:pt>
    <dgm:pt modelId="{943356DC-FF10-4CCD-BF23-24D94D52F68F}" type="parTrans" cxnId="{975AE347-E17A-4E3C-B69A-B7F5DCB1C3F7}">
      <dgm:prSet/>
      <dgm:spPr/>
      <dgm:t>
        <a:bodyPr/>
        <a:lstStyle/>
        <a:p>
          <a:endParaRPr lang="en-US"/>
        </a:p>
      </dgm:t>
    </dgm:pt>
    <dgm:pt modelId="{A8D66182-EAEB-4679-A3BE-72D62E405073}" type="sibTrans" cxnId="{975AE347-E17A-4E3C-B69A-B7F5DCB1C3F7}">
      <dgm:prSet/>
      <dgm:spPr/>
      <dgm:t>
        <a:bodyPr/>
        <a:lstStyle/>
        <a:p>
          <a:endParaRPr lang="en-US"/>
        </a:p>
      </dgm:t>
    </dgm:pt>
    <dgm:pt modelId="{F4819915-028D-467C-BF66-F582B68756FB}">
      <dgm:prSet/>
      <dgm:spPr/>
      <dgm:t>
        <a:bodyPr/>
        <a:lstStyle/>
        <a:p>
          <a:pPr rtl="0"/>
          <a:r>
            <a:rPr lang="en-US" smtClean="0"/>
            <a:t>(ii) design study, </a:t>
          </a:r>
          <a:endParaRPr lang="en-US"/>
        </a:p>
      </dgm:t>
    </dgm:pt>
    <dgm:pt modelId="{C38F4D64-DD56-421A-92C8-B71E498DEEA0}" type="parTrans" cxnId="{46C918D4-2FAD-4C91-94AF-28E056F54436}">
      <dgm:prSet/>
      <dgm:spPr/>
      <dgm:t>
        <a:bodyPr/>
        <a:lstStyle/>
        <a:p>
          <a:endParaRPr lang="en-US"/>
        </a:p>
      </dgm:t>
    </dgm:pt>
    <dgm:pt modelId="{2EE69E91-687B-4DE2-B8F2-B36FA7A20FE9}" type="sibTrans" cxnId="{46C918D4-2FAD-4C91-94AF-28E056F54436}">
      <dgm:prSet/>
      <dgm:spPr/>
      <dgm:t>
        <a:bodyPr/>
        <a:lstStyle/>
        <a:p>
          <a:endParaRPr lang="en-US"/>
        </a:p>
      </dgm:t>
    </dgm:pt>
    <dgm:pt modelId="{4EBC0157-7CB9-4CA1-BB3E-39B9075EE7C4}">
      <dgm:prSet/>
      <dgm:spPr/>
      <dgm:t>
        <a:bodyPr/>
        <a:lstStyle/>
        <a:p>
          <a:pPr rtl="0"/>
          <a:r>
            <a:rPr lang="en-US" smtClean="0"/>
            <a:t>(iii) collect data from sample, </a:t>
          </a:r>
          <a:endParaRPr lang="en-US"/>
        </a:p>
      </dgm:t>
    </dgm:pt>
    <dgm:pt modelId="{4575593C-6CC7-469D-A320-E28F2928B9D9}" type="parTrans" cxnId="{4A5198E6-433D-4632-9395-7B7D5A6AA51A}">
      <dgm:prSet/>
      <dgm:spPr/>
      <dgm:t>
        <a:bodyPr/>
        <a:lstStyle/>
        <a:p>
          <a:endParaRPr lang="en-US"/>
        </a:p>
      </dgm:t>
    </dgm:pt>
    <dgm:pt modelId="{5F368CB5-618B-4A7E-BC95-1A85B55D27AE}" type="sibTrans" cxnId="{4A5198E6-433D-4632-9395-7B7D5A6AA51A}">
      <dgm:prSet/>
      <dgm:spPr/>
      <dgm:t>
        <a:bodyPr/>
        <a:lstStyle/>
        <a:p>
          <a:endParaRPr lang="en-US"/>
        </a:p>
      </dgm:t>
    </dgm:pt>
    <dgm:pt modelId="{D74BC99E-0A86-46CC-8EF6-EDC2D6BE35A7}">
      <dgm:prSet/>
      <dgm:spPr/>
      <dgm:t>
        <a:bodyPr/>
        <a:lstStyle/>
        <a:p>
          <a:pPr rtl="0"/>
          <a:r>
            <a:rPr lang="en-US" smtClean="0"/>
            <a:t>(iv) use descriptive stats, </a:t>
          </a:r>
          <a:endParaRPr lang="en-US"/>
        </a:p>
      </dgm:t>
    </dgm:pt>
    <dgm:pt modelId="{56E0A666-E6DC-4DC6-BC12-BEED4672E913}" type="parTrans" cxnId="{B9D13FC0-21AA-40DE-939F-C868EE861A6B}">
      <dgm:prSet/>
      <dgm:spPr/>
      <dgm:t>
        <a:bodyPr/>
        <a:lstStyle/>
        <a:p>
          <a:endParaRPr lang="en-US"/>
        </a:p>
      </dgm:t>
    </dgm:pt>
    <dgm:pt modelId="{1361DE92-8FFE-4B65-A6A4-39CBA74E1B42}" type="sibTrans" cxnId="{B9D13FC0-21AA-40DE-939F-C868EE861A6B}">
      <dgm:prSet/>
      <dgm:spPr/>
      <dgm:t>
        <a:bodyPr/>
        <a:lstStyle/>
        <a:p>
          <a:endParaRPr lang="en-US"/>
        </a:p>
      </dgm:t>
    </dgm:pt>
    <dgm:pt modelId="{ACCFB6E3-2DC8-4892-8007-08AE58A241C7}">
      <dgm:prSet/>
      <dgm:spPr/>
      <dgm:t>
        <a:bodyPr/>
        <a:lstStyle/>
        <a:p>
          <a:pPr rtl="0"/>
          <a:r>
            <a:rPr lang="en-US" smtClean="0"/>
            <a:t>(v) use inferential stats, </a:t>
          </a:r>
          <a:endParaRPr lang="en-US"/>
        </a:p>
      </dgm:t>
    </dgm:pt>
    <dgm:pt modelId="{29591E5C-0962-4B8D-B6C3-8207E33719E4}" type="parTrans" cxnId="{CD815940-07FC-46ED-88D0-0831DD9164A2}">
      <dgm:prSet/>
      <dgm:spPr/>
      <dgm:t>
        <a:bodyPr/>
        <a:lstStyle/>
        <a:p>
          <a:endParaRPr lang="en-US"/>
        </a:p>
      </dgm:t>
    </dgm:pt>
    <dgm:pt modelId="{38EF1B03-C582-4058-A778-D049739A2E28}" type="sibTrans" cxnId="{CD815940-07FC-46ED-88D0-0831DD9164A2}">
      <dgm:prSet/>
      <dgm:spPr/>
      <dgm:t>
        <a:bodyPr/>
        <a:lstStyle/>
        <a:p>
          <a:endParaRPr lang="en-US"/>
        </a:p>
      </dgm:t>
    </dgm:pt>
    <dgm:pt modelId="{88198722-373F-40DA-B519-651E671C2CA1}">
      <dgm:prSet/>
      <dgm:spPr/>
      <dgm:t>
        <a:bodyPr/>
        <a:lstStyle/>
        <a:p>
          <a:pPr rtl="0"/>
          <a:r>
            <a:rPr lang="en-US" smtClean="0"/>
            <a:t>(vi) discuss results</a:t>
          </a:r>
          <a:endParaRPr lang="en-US"/>
        </a:p>
      </dgm:t>
    </dgm:pt>
    <dgm:pt modelId="{1788D81E-0217-4430-83C4-857C0C2356EC}" type="parTrans" cxnId="{CDC448FE-9AAF-4753-A603-58525D74277B}">
      <dgm:prSet/>
      <dgm:spPr/>
      <dgm:t>
        <a:bodyPr/>
        <a:lstStyle/>
        <a:p>
          <a:endParaRPr lang="en-US"/>
        </a:p>
      </dgm:t>
    </dgm:pt>
    <dgm:pt modelId="{568EB3AF-1874-4936-82F9-B4A151C504FF}" type="sibTrans" cxnId="{CDC448FE-9AAF-4753-A603-58525D74277B}">
      <dgm:prSet/>
      <dgm:spPr/>
      <dgm:t>
        <a:bodyPr/>
        <a:lstStyle/>
        <a:p>
          <a:endParaRPr lang="en-US"/>
        </a:p>
      </dgm:t>
    </dgm:pt>
    <dgm:pt modelId="{A501FB9A-7A3F-4A76-BE75-E57357FC026A}" type="pres">
      <dgm:prSet presAssocID="{735BBCAB-2CF1-4C01-BC7C-2D68E5266335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8BC4B9-6B9E-4D2B-803A-8C852CDC9072}" type="pres">
      <dgm:prSet presAssocID="{58AFF3EB-44D5-469A-BF0A-B160B7873A68}" presName="circ1" presStyleLbl="vennNode1" presStyleIdx="0" presStyleCnt="6"/>
      <dgm:spPr/>
    </dgm:pt>
    <dgm:pt modelId="{0E6A904D-092F-46B8-B49D-3E33C6109614}" type="pres">
      <dgm:prSet presAssocID="{58AFF3EB-44D5-469A-BF0A-B160B7873A68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5C4853-5F54-4317-81B5-90DC11290D7E}" type="pres">
      <dgm:prSet presAssocID="{F4819915-028D-467C-BF66-F582B68756FB}" presName="circ2" presStyleLbl="vennNode1" presStyleIdx="1" presStyleCnt="6"/>
      <dgm:spPr/>
    </dgm:pt>
    <dgm:pt modelId="{619FD4BC-4E28-4D7A-8C9C-5E5F2179011A}" type="pres">
      <dgm:prSet presAssocID="{F4819915-028D-467C-BF66-F582B68756FB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0AB4C0-52CF-4270-9924-E7CE9AC52B49}" type="pres">
      <dgm:prSet presAssocID="{4EBC0157-7CB9-4CA1-BB3E-39B9075EE7C4}" presName="circ3" presStyleLbl="vennNode1" presStyleIdx="2" presStyleCnt="6"/>
      <dgm:spPr/>
    </dgm:pt>
    <dgm:pt modelId="{7671A8B3-1A2E-4726-A547-4168857644AF}" type="pres">
      <dgm:prSet presAssocID="{4EBC0157-7CB9-4CA1-BB3E-39B9075EE7C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25119F-78DF-44C0-85D2-A1A080006B69}" type="pres">
      <dgm:prSet presAssocID="{D74BC99E-0A86-46CC-8EF6-EDC2D6BE35A7}" presName="circ4" presStyleLbl="vennNode1" presStyleIdx="3" presStyleCnt="6"/>
      <dgm:spPr/>
    </dgm:pt>
    <dgm:pt modelId="{B9D68E46-142E-46AA-8E7B-8E57AF50C7A0}" type="pres">
      <dgm:prSet presAssocID="{D74BC99E-0A86-46CC-8EF6-EDC2D6BE35A7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BB5872-234C-4837-B855-710F6FAC1970}" type="pres">
      <dgm:prSet presAssocID="{ACCFB6E3-2DC8-4892-8007-08AE58A241C7}" presName="circ5" presStyleLbl="vennNode1" presStyleIdx="4" presStyleCnt="6"/>
      <dgm:spPr/>
    </dgm:pt>
    <dgm:pt modelId="{FD47E415-2CB8-4308-9BB3-47397466EB54}" type="pres">
      <dgm:prSet presAssocID="{ACCFB6E3-2DC8-4892-8007-08AE58A241C7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DEC593-B2A8-4150-A083-DECD2979AB9A}" type="pres">
      <dgm:prSet presAssocID="{88198722-373F-40DA-B519-651E671C2CA1}" presName="circ6" presStyleLbl="vennNode1" presStyleIdx="5" presStyleCnt="6"/>
      <dgm:spPr/>
    </dgm:pt>
    <dgm:pt modelId="{7ED7CA51-C162-4E80-82B1-C1F40CAAE028}" type="pres">
      <dgm:prSet presAssocID="{88198722-373F-40DA-B519-651E671C2CA1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BC7130-8B1D-4B6C-823F-E011EDACF244}" type="presOf" srcId="{58AFF3EB-44D5-469A-BF0A-B160B7873A68}" destId="{0E6A904D-092F-46B8-B49D-3E33C6109614}" srcOrd="0" destOrd="0" presId="urn:microsoft.com/office/officeart/2005/8/layout/venn1"/>
    <dgm:cxn modelId="{615DFC2E-9FDB-4E41-BE03-2B9F51162A7D}" type="presOf" srcId="{4EBC0157-7CB9-4CA1-BB3E-39B9075EE7C4}" destId="{7671A8B3-1A2E-4726-A547-4168857644AF}" srcOrd="0" destOrd="0" presId="urn:microsoft.com/office/officeart/2005/8/layout/venn1"/>
    <dgm:cxn modelId="{975AE347-E17A-4E3C-B69A-B7F5DCB1C3F7}" srcId="{735BBCAB-2CF1-4C01-BC7C-2D68E5266335}" destId="{58AFF3EB-44D5-469A-BF0A-B160B7873A68}" srcOrd="0" destOrd="0" parTransId="{943356DC-FF10-4CCD-BF23-24D94D52F68F}" sibTransId="{A8D66182-EAEB-4679-A3BE-72D62E405073}"/>
    <dgm:cxn modelId="{46C918D4-2FAD-4C91-94AF-28E056F54436}" srcId="{735BBCAB-2CF1-4C01-BC7C-2D68E5266335}" destId="{F4819915-028D-467C-BF66-F582B68756FB}" srcOrd="1" destOrd="0" parTransId="{C38F4D64-DD56-421A-92C8-B71E498DEEA0}" sibTransId="{2EE69E91-687B-4DE2-B8F2-B36FA7A20FE9}"/>
    <dgm:cxn modelId="{BC53490D-A71A-4BF5-A6AC-E690AB9F105D}" type="presOf" srcId="{88198722-373F-40DA-B519-651E671C2CA1}" destId="{7ED7CA51-C162-4E80-82B1-C1F40CAAE028}" srcOrd="0" destOrd="0" presId="urn:microsoft.com/office/officeart/2005/8/layout/venn1"/>
    <dgm:cxn modelId="{4A5198E6-433D-4632-9395-7B7D5A6AA51A}" srcId="{735BBCAB-2CF1-4C01-BC7C-2D68E5266335}" destId="{4EBC0157-7CB9-4CA1-BB3E-39B9075EE7C4}" srcOrd="2" destOrd="0" parTransId="{4575593C-6CC7-469D-A320-E28F2928B9D9}" sibTransId="{5F368CB5-618B-4A7E-BC95-1A85B55D27AE}"/>
    <dgm:cxn modelId="{53E4AFFB-21B3-4359-959A-8A4BC38254CA}" type="presOf" srcId="{D74BC99E-0A86-46CC-8EF6-EDC2D6BE35A7}" destId="{B9D68E46-142E-46AA-8E7B-8E57AF50C7A0}" srcOrd="0" destOrd="0" presId="urn:microsoft.com/office/officeart/2005/8/layout/venn1"/>
    <dgm:cxn modelId="{ECAACA80-B1DE-4E6D-8603-D2F87B09885E}" type="presOf" srcId="{F4819915-028D-467C-BF66-F582B68756FB}" destId="{619FD4BC-4E28-4D7A-8C9C-5E5F2179011A}" srcOrd="0" destOrd="0" presId="urn:microsoft.com/office/officeart/2005/8/layout/venn1"/>
    <dgm:cxn modelId="{CD815940-07FC-46ED-88D0-0831DD9164A2}" srcId="{735BBCAB-2CF1-4C01-BC7C-2D68E5266335}" destId="{ACCFB6E3-2DC8-4892-8007-08AE58A241C7}" srcOrd="4" destOrd="0" parTransId="{29591E5C-0962-4B8D-B6C3-8207E33719E4}" sibTransId="{38EF1B03-C582-4058-A778-D049739A2E28}"/>
    <dgm:cxn modelId="{B9D13FC0-21AA-40DE-939F-C868EE861A6B}" srcId="{735BBCAB-2CF1-4C01-BC7C-2D68E5266335}" destId="{D74BC99E-0A86-46CC-8EF6-EDC2D6BE35A7}" srcOrd="3" destOrd="0" parTransId="{56E0A666-E6DC-4DC6-BC12-BEED4672E913}" sibTransId="{1361DE92-8FFE-4B65-A6A4-39CBA74E1B42}"/>
    <dgm:cxn modelId="{B026EADC-3A8D-4A4E-81CE-E52C5ACC5ECC}" type="presOf" srcId="{ACCFB6E3-2DC8-4892-8007-08AE58A241C7}" destId="{FD47E415-2CB8-4308-9BB3-47397466EB54}" srcOrd="0" destOrd="0" presId="urn:microsoft.com/office/officeart/2005/8/layout/venn1"/>
    <dgm:cxn modelId="{5DBA9700-7857-4BDA-8844-A460B7ABE8A0}" type="presOf" srcId="{735BBCAB-2CF1-4C01-BC7C-2D68E5266335}" destId="{A501FB9A-7A3F-4A76-BE75-E57357FC026A}" srcOrd="0" destOrd="0" presId="urn:microsoft.com/office/officeart/2005/8/layout/venn1"/>
    <dgm:cxn modelId="{CDC448FE-9AAF-4753-A603-58525D74277B}" srcId="{735BBCAB-2CF1-4C01-BC7C-2D68E5266335}" destId="{88198722-373F-40DA-B519-651E671C2CA1}" srcOrd="5" destOrd="0" parTransId="{1788D81E-0217-4430-83C4-857C0C2356EC}" sibTransId="{568EB3AF-1874-4936-82F9-B4A151C504FF}"/>
    <dgm:cxn modelId="{BF8CB468-89A2-4A9E-9485-47F5B16DFB19}" type="presParOf" srcId="{A501FB9A-7A3F-4A76-BE75-E57357FC026A}" destId="{DE8BC4B9-6B9E-4D2B-803A-8C852CDC9072}" srcOrd="0" destOrd="0" presId="urn:microsoft.com/office/officeart/2005/8/layout/venn1"/>
    <dgm:cxn modelId="{599091A5-C24B-4A23-9A65-78B2F8CFBD9B}" type="presParOf" srcId="{A501FB9A-7A3F-4A76-BE75-E57357FC026A}" destId="{0E6A904D-092F-46B8-B49D-3E33C6109614}" srcOrd="1" destOrd="0" presId="urn:microsoft.com/office/officeart/2005/8/layout/venn1"/>
    <dgm:cxn modelId="{C78F9474-5483-4A57-8EDB-808A7FDE87EF}" type="presParOf" srcId="{A501FB9A-7A3F-4A76-BE75-E57357FC026A}" destId="{5B5C4853-5F54-4317-81B5-90DC11290D7E}" srcOrd="2" destOrd="0" presId="urn:microsoft.com/office/officeart/2005/8/layout/venn1"/>
    <dgm:cxn modelId="{BFB2C975-8AE5-4F31-9425-CAC80CE98849}" type="presParOf" srcId="{A501FB9A-7A3F-4A76-BE75-E57357FC026A}" destId="{619FD4BC-4E28-4D7A-8C9C-5E5F2179011A}" srcOrd="3" destOrd="0" presId="urn:microsoft.com/office/officeart/2005/8/layout/venn1"/>
    <dgm:cxn modelId="{CFFAF8F9-7BB1-4997-8725-C283F65F6270}" type="presParOf" srcId="{A501FB9A-7A3F-4A76-BE75-E57357FC026A}" destId="{EE0AB4C0-52CF-4270-9924-E7CE9AC52B49}" srcOrd="4" destOrd="0" presId="urn:microsoft.com/office/officeart/2005/8/layout/venn1"/>
    <dgm:cxn modelId="{3FC7669C-7541-4689-88A5-EA3045DAA4D6}" type="presParOf" srcId="{A501FB9A-7A3F-4A76-BE75-E57357FC026A}" destId="{7671A8B3-1A2E-4726-A547-4168857644AF}" srcOrd="5" destOrd="0" presId="urn:microsoft.com/office/officeart/2005/8/layout/venn1"/>
    <dgm:cxn modelId="{D99F7993-7ECD-4196-9A32-055C71841EAC}" type="presParOf" srcId="{A501FB9A-7A3F-4A76-BE75-E57357FC026A}" destId="{2925119F-78DF-44C0-85D2-A1A080006B69}" srcOrd="6" destOrd="0" presId="urn:microsoft.com/office/officeart/2005/8/layout/venn1"/>
    <dgm:cxn modelId="{E79B3E9D-3861-4BE7-8659-D4FF3FDA8886}" type="presParOf" srcId="{A501FB9A-7A3F-4A76-BE75-E57357FC026A}" destId="{B9D68E46-142E-46AA-8E7B-8E57AF50C7A0}" srcOrd="7" destOrd="0" presId="urn:microsoft.com/office/officeart/2005/8/layout/venn1"/>
    <dgm:cxn modelId="{068D0427-567B-448A-8927-DB250E39564D}" type="presParOf" srcId="{A501FB9A-7A3F-4A76-BE75-E57357FC026A}" destId="{9CBB5872-234C-4837-B855-710F6FAC1970}" srcOrd="8" destOrd="0" presId="urn:microsoft.com/office/officeart/2005/8/layout/venn1"/>
    <dgm:cxn modelId="{C5EA61AE-2E73-4A3E-9D90-CF53CAB879E1}" type="presParOf" srcId="{A501FB9A-7A3F-4A76-BE75-E57357FC026A}" destId="{FD47E415-2CB8-4308-9BB3-47397466EB54}" srcOrd="9" destOrd="0" presId="urn:microsoft.com/office/officeart/2005/8/layout/venn1"/>
    <dgm:cxn modelId="{DADF40E1-0094-4520-ABDE-19856451523C}" type="presParOf" srcId="{A501FB9A-7A3F-4A76-BE75-E57357FC026A}" destId="{F5DEC593-B2A8-4150-A083-DECD2979AB9A}" srcOrd="10" destOrd="0" presId="urn:microsoft.com/office/officeart/2005/8/layout/venn1"/>
    <dgm:cxn modelId="{1575C070-EBB9-48F9-BAED-A475DA07FC5C}" type="presParOf" srcId="{A501FB9A-7A3F-4A76-BE75-E57357FC026A}" destId="{7ED7CA51-C162-4E80-82B1-C1F40CAAE028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451576-9436-4366-8980-1E5E0632950B}">
      <dsp:nvSpPr>
        <dsp:cNvPr id="0" name=""/>
        <dsp:cNvSpPr/>
      </dsp:nvSpPr>
      <dsp:spPr>
        <a:xfrm>
          <a:off x="0" y="1258709"/>
          <a:ext cx="822960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25AD9A-0F91-4B78-A61D-681B6CCEB14F}">
      <dsp:nvSpPr>
        <dsp:cNvPr id="0" name=""/>
        <dsp:cNvSpPr/>
      </dsp:nvSpPr>
      <dsp:spPr>
        <a:xfrm>
          <a:off x="411078" y="114166"/>
          <a:ext cx="5755094" cy="12921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Should be CLEAR and PRECISE</a:t>
          </a:r>
          <a:endParaRPr lang="en-US" sz="2800" kern="1200" dirty="0"/>
        </a:p>
      </dsp:txBody>
      <dsp:txXfrm>
        <a:off x="411078" y="114166"/>
        <a:ext cx="5755094" cy="1292143"/>
      </dsp:txXfrm>
    </dsp:sp>
    <dsp:sp modelId="{81C35771-63AA-495D-B4FC-B714276C4C9B}">
      <dsp:nvSpPr>
        <dsp:cNvPr id="0" name=""/>
        <dsp:cNvSpPr/>
      </dsp:nvSpPr>
      <dsp:spPr>
        <a:xfrm>
          <a:off x="0" y="2709253"/>
          <a:ext cx="822960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9C67FF-F132-4545-A49B-71FD8461D192}">
      <dsp:nvSpPr>
        <dsp:cNvPr id="0" name=""/>
        <dsp:cNvSpPr/>
      </dsp:nvSpPr>
      <dsp:spPr>
        <a:xfrm>
          <a:off x="411078" y="1564709"/>
          <a:ext cx="5755094" cy="12921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Should be stated as far as possible in most SIMPLE TERMS</a:t>
          </a:r>
          <a:endParaRPr lang="en-US" sz="2800" kern="1200" dirty="0"/>
        </a:p>
      </dsp:txBody>
      <dsp:txXfrm>
        <a:off x="411078" y="1564709"/>
        <a:ext cx="5755094" cy="1292143"/>
      </dsp:txXfrm>
    </dsp:sp>
    <dsp:sp modelId="{F2BA1F47-CBED-4A78-967E-0793DA1F9B38}">
      <dsp:nvSpPr>
        <dsp:cNvPr id="0" name=""/>
        <dsp:cNvSpPr/>
      </dsp:nvSpPr>
      <dsp:spPr>
        <a:xfrm>
          <a:off x="0" y="4159796"/>
          <a:ext cx="822960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4AD2CE-97FC-4A84-A504-039EE57FC771}">
      <dsp:nvSpPr>
        <dsp:cNvPr id="0" name=""/>
        <dsp:cNvSpPr/>
      </dsp:nvSpPr>
      <dsp:spPr>
        <a:xfrm>
          <a:off x="411078" y="3015253"/>
          <a:ext cx="5755094" cy="12921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Should be CONSISTENT with most known facts</a:t>
          </a:r>
          <a:endParaRPr lang="en-US" sz="2800" kern="1200" dirty="0"/>
        </a:p>
      </dsp:txBody>
      <dsp:txXfrm>
        <a:off x="411078" y="3015253"/>
        <a:ext cx="5755094" cy="129214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7B381F3-3FB9-43BB-81CB-D6EC5FA2382B}">
      <dsp:nvSpPr>
        <dsp:cNvPr id="0" name=""/>
        <dsp:cNvSpPr/>
      </dsp:nvSpPr>
      <dsp:spPr>
        <a:xfrm>
          <a:off x="0" y="38372"/>
          <a:ext cx="8229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Null Hypothesis</a:t>
          </a:r>
          <a:endParaRPr lang="en-US" sz="4100" kern="1200" dirty="0"/>
        </a:p>
      </dsp:txBody>
      <dsp:txXfrm>
        <a:off x="0" y="38372"/>
        <a:ext cx="8229600" cy="983384"/>
      </dsp:txXfrm>
    </dsp:sp>
    <dsp:sp modelId="{51BED38C-213D-4989-A94E-E202C14A55D6}">
      <dsp:nvSpPr>
        <dsp:cNvPr id="0" name=""/>
        <dsp:cNvSpPr/>
      </dsp:nvSpPr>
      <dsp:spPr>
        <a:xfrm>
          <a:off x="0" y="1021757"/>
          <a:ext cx="8229600" cy="14852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It expresses no difference that the population mean is equal to the hypothesized mean</a:t>
          </a:r>
          <a:endParaRPr lang="en-US" sz="3200" kern="1200" dirty="0"/>
        </a:p>
      </dsp:txBody>
      <dsp:txXfrm>
        <a:off x="0" y="1021757"/>
        <a:ext cx="8229600" cy="1485225"/>
      </dsp:txXfrm>
    </dsp:sp>
    <dsp:sp modelId="{C82E4664-1C4C-494F-BF96-A96B76F465EC}">
      <dsp:nvSpPr>
        <dsp:cNvPr id="0" name=""/>
        <dsp:cNvSpPr/>
      </dsp:nvSpPr>
      <dsp:spPr>
        <a:xfrm>
          <a:off x="0" y="2506982"/>
          <a:ext cx="8229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/>
            <a:t>Alternative Hypothesis</a:t>
          </a:r>
          <a:endParaRPr lang="en-US" sz="4100" kern="1200" dirty="0"/>
        </a:p>
      </dsp:txBody>
      <dsp:txXfrm>
        <a:off x="0" y="2506982"/>
        <a:ext cx="8229600" cy="983384"/>
      </dsp:txXfrm>
    </dsp:sp>
    <dsp:sp modelId="{76DCDEAA-8C55-4F45-A8F4-98699A216879}">
      <dsp:nvSpPr>
        <dsp:cNvPr id="0" name=""/>
        <dsp:cNvSpPr/>
      </dsp:nvSpPr>
      <dsp:spPr>
        <a:xfrm>
          <a:off x="0" y="3490367"/>
          <a:ext cx="8229600" cy="997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kern="1200" dirty="0" smtClean="0"/>
            <a:t>That the population mean is not equal to hypothesized mean, it may be more or less.</a:t>
          </a:r>
          <a:endParaRPr lang="en-US" sz="3200" kern="1200" dirty="0"/>
        </a:p>
      </dsp:txBody>
      <dsp:txXfrm>
        <a:off x="0" y="3490367"/>
        <a:ext cx="8229600" cy="99722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881F7B-9F6E-4D46-A21F-7716D592468C}">
      <dsp:nvSpPr>
        <dsp:cNvPr id="0" name=""/>
        <dsp:cNvSpPr/>
      </dsp:nvSpPr>
      <dsp:spPr>
        <a:xfrm>
          <a:off x="0" y="0"/>
          <a:ext cx="6336792" cy="814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State Ho as well as Ha</a:t>
          </a:r>
          <a:endParaRPr lang="en-US" sz="1900" kern="1200" dirty="0"/>
        </a:p>
      </dsp:txBody>
      <dsp:txXfrm>
        <a:off x="0" y="0"/>
        <a:ext cx="5410101" cy="814673"/>
      </dsp:txXfrm>
    </dsp:sp>
    <dsp:sp modelId="{1E9AFA87-4F17-439F-8F23-3CF9622AA972}">
      <dsp:nvSpPr>
        <dsp:cNvPr id="0" name=""/>
        <dsp:cNvSpPr/>
      </dsp:nvSpPr>
      <dsp:spPr>
        <a:xfrm>
          <a:off x="473202" y="927822"/>
          <a:ext cx="6336792" cy="814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Specify the level of significance (or the </a:t>
          </a:r>
          <a:r>
            <a:rPr lang="en-US" sz="1900" kern="1200" dirty="0" smtClean="0"/>
            <a:t>p value</a:t>
          </a:r>
          <a:r>
            <a:rPr lang="en-US" sz="1900" kern="1200" dirty="0" smtClean="0"/>
            <a:t>)</a:t>
          </a:r>
          <a:endParaRPr lang="en-US" sz="1900" kern="1200" dirty="0"/>
        </a:p>
      </dsp:txBody>
      <dsp:txXfrm>
        <a:off x="473202" y="927822"/>
        <a:ext cx="5334052" cy="814673"/>
      </dsp:txXfrm>
    </dsp:sp>
    <dsp:sp modelId="{3A195D18-0138-4AD9-B421-6D477331879D}">
      <dsp:nvSpPr>
        <dsp:cNvPr id="0" name=""/>
        <dsp:cNvSpPr/>
      </dsp:nvSpPr>
      <dsp:spPr>
        <a:xfrm>
          <a:off x="946404" y="1855644"/>
          <a:ext cx="6336792" cy="814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Decide the correct sampling distribution</a:t>
          </a:r>
          <a:endParaRPr lang="en-US" sz="1900" kern="1200" dirty="0"/>
        </a:p>
      </dsp:txBody>
      <dsp:txXfrm>
        <a:off x="946404" y="1855644"/>
        <a:ext cx="5334052" cy="814673"/>
      </dsp:txXfrm>
    </dsp:sp>
    <dsp:sp modelId="{0452C6B1-9A1D-4C2D-AD4D-D4DA244935BA}">
      <dsp:nvSpPr>
        <dsp:cNvPr id="0" name=""/>
        <dsp:cNvSpPr/>
      </dsp:nvSpPr>
      <dsp:spPr>
        <a:xfrm>
          <a:off x="1419605" y="2783467"/>
          <a:ext cx="6336792" cy="814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Sample a random sample and work out an appropriate value</a:t>
          </a:r>
          <a:endParaRPr lang="en-US" sz="1900" kern="1200" dirty="0"/>
        </a:p>
      </dsp:txBody>
      <dsp:txXfrm>
        <a:off x="1419605" y="2783467"/>
        <a:ext cx="5334052" cy="814673"/>
      </dsp:txXfrm>
    </dsp:sp>
    <dsp:sp modelId="{5700F4E3-38B2-4CE6-9F43-2C117EDC434A}">
      <dsp:nvSpPr>
        <dsp:cNvPr id="0" name=""/>
        <dsp:cNvSpPr/>
      </dsp:nvSpPr>
      <dsp:spPr>
        <a:xfrm>
          <a:off x="1892808" y="3711289"/>
          <a:ext cx="6336792" cy="8146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Calculate the probability that sample result would diverge as widely as it has from expectation</a:t>
          </a:r>
          <a:endParaRPr lang="en-US" sz="1900" kern="1200" dirty="0"/>
        </a:p>
      </dsp:txBody>
      <dsp:txXfrm>
        <a:off x="1892808" y="3711289"/>
        <a:ext cx="5334052" cy="814673"/>
      </dsp:txXfrm>
    </dsp:sp>
    <dsp:sp modelId="{457898D1-BC8C-479D-8F85-433B704DE88F}">
      <dsp:nvSpPr>
        <dsp:cNvPr id="0" name=""/>
        <dsp:cNvSpPr/>
      </dsp:nvSpPr>
      <dsp:spPr>
        <a:xfrm>
          <a:off x="5807254" y="595164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5807254" y="595164"/>
        <a:ext cx="529537" cy="529537"/>
      </dsp:txXfrm>
    </dsp:sp>
    <dsp:sp modelId="{1FBD530A-46B2-4096-8FFC-02079EC8BAD2}">
      <dsp:nvSpPr>
        <dsp:cNvPr id="0" name=""/>
        <dsp:cNvSpPr/>
      </dsp:nvSpPr>
      <dsp:spPr>
        <a:xfrm>
          <a:off x="6280456" y="1522986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6280456" y="1522986"/>
        <a:ext cx="529537" cy="529537"/>
      </dsp:txXfrm>
    </dsp:sp>
    <dsp:sp modelId="{A9858639-1FA1-40D5-85EB-D3E619626730}">
      <dsp:nvSpPr>
        <dsp:cNvPr id="0" name=""/>
        <dsp:cNvSpPr/>
      </dsp:nvSpPr>
      <dsp:spPr>
        <a:xfrm>
          <a:off x="6753658" y="2437231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6753658" y="2437231"/>
        <a:ext cx="529537" cy="529537"/>
      </dsp:txXfrm>
    </dsp:sp>
    <dsp:sp modelId="{15B0B520-6635-4CEC-8DBD-BF61979B83CF}">
      <dsp:nvSpPr>
        <dsp:cNvPr id="0" name=""/>
        <dsp:cNvSpPr/>
      </dsp:nvSpPr>
      <dsp:spPr>
        <a:xfrm>
          <a:off x="7226860" y="3374105"/>
          <a:ext cx="529537" cy="5295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7226860" y="3374105"/>
        <a:ext cx="529537" cy="52953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396529A-4BCA-4D20-A767-22496A530EFA}">
      <dsp:nvSpPr>
        <dsp:cNvPr id="0" name=""/>
        <dsp:cNvSpPr/>
      </dsp:nvSpPr>
      <dsp:spPr>
        <a:xfrm>
          <a:off x="487443" y="1248"/>
          <a:ext cx="3390052" cy="22351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Is the probability equal to or smaller than a value in case of one tail test</a:t>
          </a:r>
          <a:endParaRPr lang="en-US" sz="3100" kern="1200" dirty="0"/>
        </a:p>
      </dsp:txBody>
      <dsp:txXfrm>
        <a:off x="487443" y="1248"/>
        <a:ext cx="3390052" cy="2235180"/>
      </dsp:txXfrm>
    </dsp:sp>
    <dsp:sp modelId="{15D09387-5B9B-4A93-BD8B-A082157A4ACA}">
      <dsp:nvSpPr>
        <dsp:cNvPr id="0" name=""/>
        <dsp:cNvSpPr/>
      </dsp:nvSpPr>
      <dsp:spPr>
        <a:xfrm rot="5400000">
          <a:off x="2108312" y="2310586"/>
          <a:ext cx="148314" cy="14831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5AFF06-00E3-41A4-8006-C01F35F8054C}">
      <dsp:nvSpPr>
        <dsp:cNvPr id="0" name=""/>
        <dsp:cNvSpPr/>
      </dsp:nvSpPr>
      <dsp:spPr>
        <a:xfrm>
          <a:off x="487443" y="2533058"/>
          <a:ext cx="3390052" cy="84751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YES</a:t>
          </a:r>
          <a:endParaRPr lang="en-US" sz="4800" kern="1200" dirty="0"/>
        </a:p>
      </dsp:txBody>
      <dsp:txXfrm>
        <a:off x="487443" y="2533058"/>
        <a:ext cx="3390052" cy="847513"/>
      </dsp:txXfrm>
    </dsp:sp>
    <dsp:sp modelId="{A949F686-0D43-4E93-9F9B-2EE361A25B5D}">
      <dsp:nvSpPr>
        <dsp:cNvPr id="0" name=""/>
        <dsp:cNvSpPr/>
      </dsp:nvSpPr>
      <dsp:spPr>
        <a:xfrm rot="5400000">
          <a:off x="2108312" y="3454728"/>
          <a:ext cx="148314" cy="14831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227D9C-987F-4DA5-B2F4-34379A244385}">
      <dsp:nvSpPr>
        <dsp:cNvPr id="0" name=""/>
        <dsp:cNvSpPr/>
      </dsp:nvSpPr>
      <dsp:spPr>
        <a:xfrm>
          <a:off x="487443" y="3677201"/>
          <a:ext cx="3390052" cy="84751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Reject</a:t>
          </a:r>
          <a:endParaRPr lang="en-US" sz="4800" kern="1200" dirty="0"/>
        </a:p>
      </dsp:txBody>
      <dsp:txXfrm>
        <a:off x="487443" y="3677201"/>
        <a:ext cx="3390052" cy="847513"/>
      </dsp:txXfrm>
    </dsp:sp>
    <dsp:sp modelId="{10065BEA-4EFF-4F7C-9282-4F930EB4C772}">
      <dsp:nvSpPr>
        <dsp:cNvPr id="0" name=""/>
        <dsp:cNvSpPr/>
      </dsp:nvSpPr>
      <dsp:spPr>
        <a:xfrm>
          <a:off x="4352103" y="1248"/>
          <a:ext cx="3390052" cy="22351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Is the probability equal to or smaller than a value in case of two tail test</a:t>
          </a:r>
          <a:endParaRPr lang="en-US" sz="3100" kern="1200" dirty="0"/>
        </a:p>
      </dsp:txBody>
      <dsp:txXfrm>
        <a:off x="4352103" y="1248"/>
        <a:ext cx="3390052" cy="2235180"/>
      </dsp:txXfrm>
    </dsp:sp>
    <dsp:sp modelId="{E4A02F31-A3CD-425F-B9C4-991636A23B87}">
      <dsp:nvSpPr>
        <dsp:cNvPr id="0" name=""/>
        <dsp:cNvSpPr/>
      </dsp:nvSpPr>
      <dsp:spPr>
        <a:xfrm rot="5400000">
          <a:off x="5972972" y="2310586"/>
          <a:ext cx="148314" cy="14831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6AA8D6-6EA4-4B46-AFC2-840ACECA835C}">
      <dsp:nvSpPr>
        <dsp:cNvPr id="0" name=""/>
        <dsp:cNvSpPr/>
      </dsp:nvSpPr>
      <dsp:spPr>
        <a:xfrm>
          <a:off x="4352103" y="2533058"/>
          <a:ext cx="3390052" cy="84751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NO</a:t>
          </a:r>
          <a:endParaRPr lang="en-US" sz="4800" kern="1200" dirty="0"/>
        </a:p>
      </dsp:txBody>
      <dsp:txXfrm>
        <a:off x="4352103" y="2533058"/>
        <a:ext cx="3390052" cy="847513"/>
      </dsp:txXfrm>
    </dsp:sp>
    <dsp:sp modelId="{D437130C-7E1B-4A1A-B052-9586EA204588}">
      <dsp:nvSpPr>
        <dsp:cNvPr id="0" name=""/>
        <dsp:cNvSpPr/>
      </dsp:nvSpPr>
      <dsp:spPr>
        <a:xfrm rot="5400000">
          <a:off x="5972972" y="3454728"/>
          <a:ext cx="148314" cy="14831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60EB1C-8967-4FBC-B540-DB858C275184}">
      <dsp:nvSpPr>
        <dsp:cNvPr id="0" name=""/>
        <dsp:cNvSpPr/>
      </dsp:nvSpPr>
      <dsp:spPr>
        <a:xfrm>
          <a:off x="4352103" y="3677201"/>
          <a:ext cx="3390052" cy="84751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Accept</a:t>
          </a:r>
          <a:endParaRPr lang="en-US" sz="4800" kern="1200" dirty="0"/>
        </a:p>
      </dsp:txBody>
      <dsp:txXfrm>
        <a:off x="4352103" y="3677201"/>
        <a:ext cx="3390052" cy="84751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8BC4B9-6B9E-4D2B-803A-8C852CDC9072}">
      <dsp:nvSpPr>
        <dsp:cNvPr id="0" name=""/>
        <dsp:cNvSpPr/>
      </dsp:nvSpPr>
      <dsp:spPr>
        <a:xfrm>
          <a:off x="3416896" y="1041876"/>
          <a:ext cx="1395806" cy="13958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0E6A904D-092F-46B8-B49D-3E33C6109614}">
      <dsp:nvSpPr>
        <dsp:cNvPr id="0" name=""/>
        <dsp:cNvSpPr/>
      </dsp:nvSpPr>
      <dsp:spPr>
        <a:xfrm>
          <a:off x="3242420" y="0"/>
          <a:ext cx="1744758" cy="95045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(i) identify research questions, </a:t>
          </a:r>
          <a:endParaRPr lang="en-US" sz="2200" kern="1200"/>
        </a:p>
      </dsp:txBody>
      <dsp:txXfrm>
        <a:off x="3242420" y="0"/>
        <a:ext cx="1744758" cy="950452"/>
      </dsp:txXfrm>
    </dsp:sp>
    <dsp:sp modelId="{5B5C4853-5F54-4317-81B5-90DC11290D7E}">
      <dsp:nvSpPr>
        <dsp:cNvPr id="0" name=""/>
        <dsp:cNvSpPr/>
      </dsp:nvSpPr>
      <dsp:spPr>
        <a:xfrm>
          <a:off x="3869952" y="1303477"/>
          <a:ext cx="1395806" cy="13958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19FD4BC-4E28-4D7A-8C9C-5E5F2179011A}">
      <dsp:nvSpPr>
        <dsp:cNvPr id="0" name=""/>
        <dsp:cNvSpPr/>
      </dsp:nvSpPr>
      <dsp:spPr>
        <a:xfrm>
          <a:off x="5369281" y="905192"/>
          <a:ext cx="1653449" cy="1040971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(ii) design study, </a:t>
          </a:r>
          <a:endParaRPr lang="en-US" sz="2200" kern="1200"/>
        </a:p>
      </dsp:txBody>
      <dsp:txXfrm>
        <a:off x="5369281" y="905192"/>
        <a:ext cx="1653449" cy="1040971"/>
      </dsp:txXfrm>
    </dsp:sp>
    <dsp:sp modelId="{EE0AB4C0-52CF-4270-9924-E7CE9AC52B49}">
      <dsp:nvSpPr>
        <dsp:cNvPr id="0" name=""/>
        <dsp:cNvSpPr/>
      </dsp:nvSpPr>
      <dsp:spPr>
        <a:xfrm>
          <a:off x="3869952" y="1826678"/>
          <a:ext cx="1395806" cy="13958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671A8B3-1A2E-4726-A547-4168857644AF}">
      <dsp:nvSpPr>
        <dsp:cNvPr id="0" name=""/>
        <dsp:cNvSpPr/>
      </dsp:nvSpPr>
      <dsp:spPr>
        <a:xfrm>
          <a:off x="5369281" y="2457597"/>
          <a:ext cx="1653449" cy="11631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(iii) collect data from sample, </a:t>
          </a:r>
          <a:endParaRPr lang="en-US" sz="2200" kern="1200"/>
        </a:p>
      </dsp:txBody>
      <dsp:txXfrm>
        <a:off x="5369281" y="2457597"/>
        <a:ext cx="1653449" cy="1163172"/>
      </dsp:txXfrm>
    </dsp:sp>
    <dsp:sp modelId="{2925119F-78DF-44C0-85D2-A1A080006B69}">
      <dsp:nvSpPr>
        <dsp:cNvPr id="0" name=""/>
        <dsp:cNvSpPr/>
      </dsp:nvSpPr>
      <dsp:spPr>
        <a:xfrm>
          <a:off x="3416896" y="2088731"/>
          <a:ext cx="1395806" cy="13958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9D68E46-142E-46AA-8E7B-8E57AF50C7A0}">
      <dsp:nvSpPr>
        <dsp:cNvPr id="0" name=""/>
        <dsp:cNvSpPr/>
      </dsp:nvSpPr>
      <dsp:spPr>
        <a:xfrm>
          <a:off x="3242420" y="3575510"/>
          <a:ext cx="1744758" cy="95045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(iv) use descriptive stats, </a:t>
          </a:r>
          <a:endParaRPr lang="en-US" sz="2200" kern="1200"/>
        </a:p>
      </dsp:txBody>
      <dsp:txXfrm>
        <a:off x="3242420" y="3575510"/>
        <a:ext cx="1744758" cy="950452"/>
      </dsp:txXfrm>
    </dsp:sp>
    <dsp:sp modelId="{9CBB5872-234C-4837-B855-710F6FAC1970}">
      <dsp:nvSpPr>
        <dsp:cNvPr id="0" name=""/>
        <dsp:cNvSpPr/>
      </dsp:nvSpPr>
      <dsp:spPr>
        <a:xfrm>
          <a:off x="2963840" y="1826678"/>
          <a:ext cx="1395806" cy="13958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D47E415-2CB8-4308-9BB3-47397466EB54}">
      <dsp:nvSpPr>
        <dsp:cNvPr id="0" name=""/>
        <dsp:cNvSpPr/>
      </dsp:nvSpPr>
      <dsp:spPr>
        <a:xfrm>
          <a:off x="1206868" y="2457597"/>
          <a:ext cx="1653449" cy="11631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(v) use inferential stats, </a:t>
          </a:r>
          <a:endParaRPr lang="en-US" sz="2200" kern="1200"/>
        </a:p>
      </dsp:txBody>
      <dsp:txXfrm>
        <a:off x="1206868" y="2457597"/>
        <a:ext cx="1653449" cy="1163172"/>
      </dsp:txXfrm>
    </dsp:sp>
    <dsp:sp modelId="{F5DEC593-B2A8-4150-A083-DECD2979AB9A}">
      <dsp:nvSpPr>
        <dsp:cNvPr id="0" name=""/>
        <dsp:cNvSpPr/>
      </dsp:nvSpPr>
      <dsp:spPr>
        <a:xfrm>
          <a:off x="2963840" y="1303477"/>
          <a:ext cx="1395806" cy="13958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ED7CA51-C162-4E80-82B1-C1F40CAAE028}">
      <dsp:nvSpPr>
        <dsp:cNvPr id="0" name=""/>
        <dsp:cNvSpPr/>
      </dsp:nvSpPr>
      <dsp:spPr>
        <a:xfrm>
          <a:off x="1206868" y="905192"/>
          <a:ext cx="1653449" cy="116317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smtClean="0"/>
            <a:t>(vi) discuss results</a:t>
          </a:r>
          <a:endParaRPr lang="en-US" sz="2200" kern="1200"/>
        </a:p>
      </dsp:txBody>
      <dsp:txXfrm>
        <a:off x="1206868" y="905192"/>
        <a:ext cx="1653449" cy="1163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772E0-EC79-4D1D-B03C-72565F0C4208}" type="datetimeFigureOut">
              <a:rPr lang="en-US" smtClean="0"/>
              <a:pPr/>
              <a:t>7/11/2013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B9202-90AC-49A7-947A-F7D819F25F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21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4198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301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440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BBA73-F733-4D50-A074-7C8C63FC7274}" type="datetime1">
              <a:rPr lang="en-US" smtClean="0"/>
              <a:pPr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253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3ED-14D6-49EE-BFAC-4A459F65E189}" type="datetime1">
              <a:rPr lang="en-US" smtClean="0"/>
              <a:pPr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1361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9F09A-B467-45AC-99B3-0E60FEDDFE0E}" type="datetime1">
              <a:rPr lang="en-US" smtClean="0"/>
              <a:pPr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031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DD556-DED7-4A56-ABB9-7A156315EF24}" type="datetime1">
              <a:rPr lang="en-US" smtClean="0"/>
              <a:pPr/>
              <a:t>7/11/2013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9114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777F-125F-4B6C-8EB4-AC226CBA1A33}" type="datetime1">
              <a:rPr lang="en-US" smtClean="0"/>
              <a:pPr/>
              <a:t>7/11/2013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8865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96A79-C26F-40B6-B342-7CE3CCD34D00}" type="datetime1">
              <a:rPr lang="en-US" smtClean="0"/>
              <a:pPr/>
              <a:t>7/11/2013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47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50CE9-614C-4890-B9C1-469EAF92ECB8}" type="datetime1">
              <a:rPr lang="en-US" smtClean="0"/>
              <a:pPr/>
              <a:t>7/11/2013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685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5A282-D2B3-4D00-9DE6-286D59026305}" type="datetime1">
              <a:rPr lang="en-US" smtClean="0"/>
              <a:pPr/>
              <a:t>7/11/2013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6000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8BBAD-27CB-4084-8C08-1EF52FC70166}" type="datetime1">
              <a:rPr lang="en-US" smtClean="0"/>
              <a:pPr/>
              <a:t>7/11/2013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3433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4E4-FE42-4BA9-B285-078AD60208ED}" type="datetime1">
              <a:rPr lang="en-US" smtClean="0"/>
              <a:pPr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0742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8082F-777F-4586-9C6D-AC2990A5D7F2}" type="datetime1">
              <a:rPr lang="en-US" smtClean="0"/>
              <a:pPr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4089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989C4-8DC1-463A-BFBE-FCD7B177EBDC}" type="datetime1">
              <a:rPr lang="en-US" smtClean="0"/>
              <a:pPr/>
              <a:t>7/11/2013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80857-7EF4-4C06-980D-2363CE42D8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2981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MGT-491</a:t>
            </a:r>
            <a:br>
              <a:rPr lang="en-US" dirty="0" smtClean="0"/>
            </a:br>
            <a:r>
              <a:rPr lang="en-US" dirty="0" smtClean="0"/>
              <a:t>QUANTITATIVE ANALYSIS AND RESEARCH FOR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457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Session 23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8716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Linear Regression</a:t>
            </a:r>
          </a:p>
          <a:p>
            <a:r>
              <a:rPr lang="en-US" dirty="0" smtClean="0"/>
              <a:t>Correlation</a:t>
            </a:r>
          </a:p>
          <a:p>
            <a:r>
              <a:rPr lang="en-US" dirty="0" smtClean="0"/>
              <a:t>Comparison of Both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76A6-EEEC-445F-9B77-1B535E1021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535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221" name="Rectangle 29"/>
          <p:cNvSpPr>
            <a:spLocks noChangeArrowheads="1"/>
          </p:cNvSpPr>
          <p:nvPr/>
        </p:nvSpPr>
        <p:spPr bwMode="auto">
          <a:xfrm>
            <a:off x="0" y="3754438"/>
            <a:ext cx="9144000" cy="2747962"/>
          </a:xfrm>
          <a:prstGeom prst="rect">
            <a:avLst/>
          </a:prstGeom>
          <a:solidFill>
            <a:srgbClr val="FFFF00">
              <a:alpha val="81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787400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Designing a research project</a:t>
            </a:r>
          </a:p>
        </p:txBody>
      </p:sp>
      <p:sp>
        <p:nvSpPr>
          <p:cNvPr id="64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27100"/>
            <a:ext cx="7772400" cy="5168900"/>
          </a:xfrm>
        </p:spPr>
        <p:txBody>
          <a:bodyPr/>
          <a:lstStyle/>
          <a:p>
            <a:r>
              <a:rPr lang="en-GB" b="1">
                <a:solidFill>
                  <a:srgbClr val="000099"/>
                </a:solidFill>
              </a:rPr>
              <a:t>Empirical</a:t>
            </a:r>
            <a:r>
              <a:rPr lang="en-GB">
                <a:solidFill>
                  <a:srgbClr val="000099"/>
                </a:solidFill>
              </a:rPr>
              <a:t> Questions (what do we want to know?)</a:t>
            </a:r>
          </a:p>
          <a:p>
            <a:r>
              <a:rPr lang="en-GB" b="1">
                <a:solidFill>
                  <a:srgbClr val="000099"/>
                </a:solidFill>
              </a:rPr>
              <a:t>Statistical</a:t>
            </a:r>
            <a:r>
              <a:rPr lang="en-GB">
                <a:solidFill>
                  <a:srgbClr val="000099"/>
                </a:solidFill>
              </a:rPr>
              <a:t> Considerations (analysing the data?)</a:t>
            </a:r>
          </a:p>
          <a:p>
            <a:r>
              <a:rPr lang="en-GB">
                <a:solidFill>
                  <a:srgbClr val="000099"/>
                </a:solidFill>
              </a:rPr>
              <a:t>How the Process Works:</a:t>
            </a:r>
          </a:p>
          <a:p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648196" name="Group 4"/>
          <p:cNvGrpSpPr>
            <a:grpSpLocks/>
          </p:cNvGrpSpPr>
          <p:nvPr/>
        </p:nvGrpSpPr>
        <p:grpSpPr bwMode="auto">
          <a:xfrm>
            <a:off x="1465262" y="4038600"/>
            <a:ext cx="5708650" cy="2184569"/>
            <a:chOff x="830" y="480"/>
            <a:chExt cx="3596" cy="1843"/>
          </a:xfrm>
        </p:grpSpPr>
        <p:sp>
          <p:nvSpPr>
            <p:cNvPr id="648197" name="AutoShape 5"/>
            <p:cNvSpPr>
              <a:spLocks noChangeArrowheads="1"/>
            </p:cNvSpPr>
            <p:nvPr/>
          </p:nvSpPr>
          <p:spPr bwMode="auto">
            <a:xfrm>
              <a:off x="960" y="504"/>
              <a:ext cx="768" cy="384"/>
            </a:xfrm>
            <a:prstGeom prst="flowChartAlternate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8198" name="AutoShape 6"/>
            <p:cNvSpPr>
              <a:spLocks noChangeArrowheads="1"/>
            </p:cNvSpPr>
            <p:nvPr/>
          </p:nvSpPr>
          <p:spPr bwMode="auto">
            <a:xfrm>
              <a:off x="3504" y="480"/>
              <a:ext cx="768" cy="384"/>
            </a:xfrm>
            <a:prstGeom prst="flowChartAlternate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8199" name="AutoShape 7"/>
            <p:cNvSpPr>
              <a:spLocks noChangeArrowheads="1"/>
            </p:cNvSpPr>
            <p:nvPr/>
          </p:nvSpPr>
          <p:spPr bwMode="auto">
            <a:xfrm>
              <a:off x="1042" y="1939"/>
              <a:ext cx="576" cy="384"/>
            </a:xfrm>
            <a:prstGeom prst="flowChartAlternate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8200" name="AutoShape 8"/>
            <p:cNvSpPr>
              <a:spLocks noChangeArrowheads="1"/>
            </p:cNvSpPr>
            <p:nvPr/>
          </p:nvSpPr>
          <p:spPr bwMode="auto">
            <a:xfrm>
              <a:off x="3322" y="1915"/>
              <a:ext cx="1104" cy="384"/>
            </a:xfrm>
            <a:prstGeom prst="flowChartAlternate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8201" name="Text Box 9"/>
            <p:cNvSpPr txBox="1">
              <a:spLocks noChangeArrowheads="1"/>
            </p:cNvSpPr>
            <p:nvPr/>
          </p:nvSpPr>
          <p:spPr bwMode="auto">
            <a:xfrm>
              <a:off x="1079" y="581"/>
              <a:ext cx="49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sz="1800">
                  <a:solidFill>
                    <a:srgbClr val="336600"/>
                  </a:solidFill>
                  <a:latin typeface="Arial Rounded MT Bold" pitchFamily="-32" charset="0"/>
                </a:rPr>
                <a:t>World</a:t>
              </a:r>
            </a:p>
          </p:txBody>
        </p:sp>
        <p:sp>
          <p:nvSpPr>
            <p:cNvPr id="648202" name="Text Box 10"/>
            <p:cNvSpPr txBox="1">
              <a:spLocks noChangeArrowheads="1"/>
            </p:cNvSpPr>
            <p:nvPr/>
          </p:nvSpPr>
          <p:spPr bwMode="auto">
            <a:xfrm>
              <a:off x="3584" y="557"/>
              <a:ext cx="5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sz="1800">
                  <a:solidFill>
                    <a:srgbClr val="800000"/>
                  </a:solidFill>
                  <a:latin typeface="Arial Rounded MT Bold" pitchFamily="-32" charset="0"/>
                </a:rPr>
                <a:t>Theory</a:t>
              </a:r>
            </a:p>
          </p:txBody>
        </p:sp>
        <p:sp>
          <p:nvSpPr>
            <p:cNvPr id="648203" name="Text Box 11"/>
            <p:cNvSpPr txBox="1">
              <a:spLocks noChangeArrowheads="1"/>
            </p:cNvSpPr>
            <p:nvPr/>
          </p:nvSpPr>
          <p:spPr bwMode="auto">
            <a:xfrm>
              <a:off x="1107" y="2016"/>
              <a:ext cx="4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sz="1800">
                  <a:latin typeface="Arial Rounded MT Bold" pitchFamily="-32" charset="0"/>
                </a:rPr>
                <a:t>Data</a:t>
              </a:r>
            </a:p>
          </p:txBody>
        </p:sp>
        <p:sp>
          <p:nvSpPr>
            <p:cNvPr id="648204" name="Text Box 12"/>
            <p:cNvSpPr txBox="1">
              <a:spLocks noChangeArrowheads="1"/>
            </p:cNvSpPr>
            <p:nvPr/>
          </p:nvSpPr>
          <p:spPr bwMode="auto">
            <a:xfrm>
              <a:off x="3401" y="1940"/>
              <a:ext cx="876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>
                <a:lnSpc>
                  <a:spcPct val="80000"/>
                </a:lnSpc>
              </a:pPr>
              <a:r>
                <a:rPr lang="en-GB" sz="1800">
                  <a:latin typeface="Arial Rounded MT Bold" pitchFamily="-32" charset="0"/>
                </a:rPr>
                <a:t>Empirical</a:t>
              </a:r>
            </a:p>
            <a:p>
              <a:pPr eaLnBrk="1" hangingPunct="1">
                <a:lnSpc>
                  <a:spcPct val="80000"/>
                </a:lnSpc>
              </a:pPr>
              <a:r>
                <a:rPr lang="en-GB" sz="1800">
                  <a:latin typeface="Arial Rounded MT Bold" pitchFamily="-32" charset="0"/>
                </a:rPr>
                <a:t>Hypotheses</a:t>
              </a:r>
            </a:p>
          </p:txBody>
        </p:sp>
        <p:sp>
          <p:nvSpPr>
            <p:cNvPr id="648205" name="Text Box 13"/>
            <p:cNvSpPr txBox="1">
              <a:spLocks noChangeArrowheads="1"/>
            </p:cNvSpPr>
            <p:nvPr/>
          </p:nvSpPr>
          <p:spPr bwMode="auto">
            <a:xfrm>
              <a:off x="2086" y="543"/>
              <a:ext cx="8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sz="1800" i="1">
                  <a:solidFill>
                    <a:srgbClr val="333399"/>
                  </a:solidFill>
                  <a:latin typeface="Arial Rounded MT Bold" pitchFamily="-32" charset="0"/>
                </a:rPr>
                <a:t>Abstraction</a:t>
              </a:r>
            </a:p>
          </p:txBody>
        </p:sp>
        <p:sp>
          <p:nvSpPr>
            <p:cNvPr id="648206" name="Text Box 14"/>
            <p:cNvSpPr txBox="1">
              <a:spLocks noChangeArrowheads="1"/>
            </p:cNvSpPr>
            <p:nvPr/>
          </p:nvSpPr>
          <p:spPr bwMode="auto">
            <a:xfrm>
              <a:off x="3468" y="1152"/>
              <a:ext cx="9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GB" sz="1800" i="1">
                  <a:solidFill>
                    <a:srgbClr val="333399"/>
                  </a:solidFill>
                  <a:latin typeface="Arial Rounded MT Bold" pitchFamily="-32" charset="0"/>
                </a:rPr>
                <a:t>Derivation</a:t>
              </a:r>
            </a:p>
          </p:txBody>
        </p:sp>
        <p:sp>
          <p:nvSpPr>
            <p:cNvPr id="648207" name="Text Box 15"/>
            <p:cNvSpPr txBox="1">
              <a:spLocks noChangeArrowheads="1"/>
            </p:cNvSpPr>
            <p:nvPr/>
          </p:nvSpPr>
          <p:spPr bwMode="auto">
            <a:xfrm>
              <a:off x="1968" y="2025"/>
              <a:ext cx="9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1" hangingPunct="1"/>
              <a:r>
                <a:rPr lang="en-GB" sz="1800" i="1">
                  <a:solidFill>
                    <a:srgbClr val="333399"/>
                  </a:solidFill>
                  <a:latin typeface="Arial Rounded MT Bold" pitchFamily="-32" charset="0"/>
                </a:rPr>
                <a:t>Interpretation</a:t>
              </a:r>
            </a:p>
          </p:txBody>
        </p:sp>
        <p:sp>
          <p:nvSpPr>
            <p:cNvPr id="648208" name="Text Box 16"/>
            <p:cNvSpPr txBox="1">
              <a:spLocks noChangeArrowheads="1"/>
            </p:cNvSpPr>
            <p:nvPr/>
          </p:nvSpPr>
          <p:spPr bwMode="auto">
            <a:xfrm>
              <a:off x="830" y="1043"/>
              <a:ext cx="1326" cy="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lnSpc>
                  <a:spcPct val="80000"/>
                </a:lnSpc>
              </a:pPr>
              <a:r>
                <a:rPr lang="en-GB" sz="1800" i="1">
                  <a:solidFill>
                    <a:srgbClr val="333399"/>
                  </a:solidFill>
                  <a:latin typeface="Arial Rounded MT Bold" pitchFamily="-32" charset="0"/>
                </a:rPr>
                <a:t>Systematic</a:t>
              </a:r>
            </a:p>
            <a:p>
              <a:pPr eaLnBrk="1" hangingPunct="1">
                <a:lnSpc>
                  <a:spcPct val="80000"/>
                </a:lnSpc>
              </a:pPr>
              <a:r>
                <a:rPr lang="en-GB" sz="1800" i="1">
                  <a:solidFill>
                    <a:srgbClr val="333399"/>
                  </a:solidFill>
                  <a:latin typeface="Arial Rounded MT Bold" pitchFamily="-32" charset="0"/>
                </a:rPr>
                <a:t>Observation &amp;</a:t>
              </a:r>
            </a:p>
            <a:p>
              <a:pPr eaLnBrk="1" hangingPunct="1">
                <a:lnSpc>
                  <a:spcPct val="80000"/>
                </a:lnSpc>
              </a:pPr>
              <a:r>
                <a:rPr lang="en-GB" sz="1800" i="1">
                  <a:solidFill>
                    <a:srgbClr val="333399"/>
                  </a:solidFill>
                  <a:latin typeface="Arial Rounded MT Bold" pitchFamily="-32" charset="0"/>
                </a:rPr>
                <a:t>Experimentation</a:t>
              </a:r>
            </a:p>
          </p:txBody>
        </p:sp>
        <p:sp>
          <p:nvSpPr>
            <p:cNvPr id="648209" name="Line 17"/>
            <p:cNvSpPr>
              <a:spLocks noChangeShapeType="1"/>
            </p:cNvSpPr>
            <p:nvPr/>
          </p:nvSpPr>
          <p:spPr bwMode="auto">
            <a:xfrm>
              <a:off x="1748" y="672"/>
              <a:ext cx="3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8210" name="Line 18"/>
            <p:cNvSpPr>
              <a:spLocks noChangeShapeType="1"/>
            </p:cNvSpPr>
            <p:nvPr/>
          </p:nvSpPr>
          <p:spPr bwMode="auto">
            <a:xfrm>
              <a:off x="3024" y="67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8211" name="Line 19"/>
            <p:cNvSpPr>
              <a:spLocks noChangeShapeType="1"/>
            </p:cNvSpPr>
            <p:nvPr/>
          </p:nvSpPr>
          <p:spPr bwMode="auto">
            <a:xfrm>
              <a:off x="3888" y="874"/>
              <a:ext cx="0" cy="3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8212" name="Line 20"/>
            <p:cNvSpPr>
              <a:spLocks noChangeShapeType="1"/>
            </p:cNvSpPr>
            <p:nvPr/>
          </p:nvSpPr>
          <p:spPr bwMode="auto">
            <a:xfrm>
              <a:off x="3888" y="1386"/>
              <a:ext cx="0" cy="5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8213" name="Line 21"/>
            <p:cNvSpPr>
              <a:spLocks noChangeShapeType="1"/>
            </p:cNvSpPr>
            <p:nvPr/>
          </p:nvSpPr>
          <p:spPr bwMode="auto">
            <a:xfrm flipH="1" flipV="1">
              <a:off x="3048" y="2160"/>
              <a:ext cx="257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8214" name="Line 22"/>
            <p:cNvSpPr>
              <a:spLocks noChangeShapeType="1"/>
            </p:cNvSpPr>
            <p:nvPr/>
          </p:nvSpPr>
          <p:spPr bwMode="auto">
            <a:xfrm flipH="1">
              <a:off x="1632" y="2160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8215" name="Line 23"/>
            <p:cNvSpPr>
              <a:spLocks noChangeShapeType="1"/>
            </p:cNvSpPr>
            <p:nvPr/>
          </p:nvSpPr>
          <p:spPr bwMode="auto">
            <a:xfrm>
              <a:off x="1344" y="888"/>
              <a:ext cx="0" cy="1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8216" name="Line 24"/>
            <p:cNvSpPr>
              <a:spLocks noChangeShapeType="1"/>
            </p:cNvSpPr>
            <p:nvPr/>
          </p:nvSpPr>
          <p:spPr bwMode="auto">
            <a:xfrm>
              <a:off x="1344" y="1488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8217" name="Text Box 25"/>
            <p:cNvSpPr txBox="1">
              <a:spLocks noChangeArrowheads="1"/>
            </p:cNvSpPr>
            <p:nvPr/>
          </p:nvSpPr>
          <p:spPr bwMode="auto">
            <a:xfrm>
              <a:off x="2262" y="1152"/>
              <a:ext cx="75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GB" sz="1800" i="1">
                  <a:solidFill>
                    <a:srgbClr val="333399"/>
                  </a:solidFill>
                  <a:latin typeface="Arial Rounded MT Bold" pitchFamily="-32" charset="0"/>
                </a:rPr>
                <a:t>Revision</a:t>
              </a:r>
            </a:p>
          </p:txBody>
        </p:sp>
        <p:sp>
          <p:nvSpPr>
            <p:cNvPr id="648218" name="Line 26"/>
            <p:cNvSpPr>
              <a:spLocks noChangeShapeType="1"/>
            </p:cNvSpPr>
            <p:nvPr/>
          </p:nvSpPr>
          <p:spPr bwMode="auto">
            <a:xfrm flipV="1">
              <a:off x="1632" y="1392"/>
              <a:ext cx="864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8219" name="Line 27"/>
            <p:cNvSpPr>
              <a:spLocks noChangeShapeType="1"/>
            </p:cNvSpPr>
            <p:nvPr/>
          </p:nvSpPr>
          <p:spPr bwMode="auto">
            <a:xfrm flipV="1">
              <a:off x="2904" y="828"/>
              <a:ext cx="57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116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Statistical definitions</a:t>
            </a:r>
            <a:endParaRPr lang="en-GB" dirty="0"/>
          </a:p>
        </p:txBody>
      </p:sp>
      <p:sp>
        <p:nvSpPr>
          <p:cNvPr id="65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Descriptive statistics –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i="1" dirty="0" smtClean="0"/>
              <a:t>procedures </a:t>
            </a:r>
            <a:r>
              <a:rPr lang="en-US" i="1" dirty="0"/>
              <a:t>to </a:t>
            </a:r>
            <a:r>
              <a:rPr lang="en-US" i="1" dirty="0" err="1"/>
              <a:t>summarise</a:t>
            </a:r>
            <a:r>
              <a:rPr lang="en-US" i="1" dirty="0"/>
              <a:t>, </a:t>
            </a:r>
            <a:r>
              <a:rPr lang="en-US" i="1" dirty="0" err="1"/>
              <a:t>organise</a:t>
            </a:r>
            <a:r>
              <a:rPr lang="en-US" i="1" dirty="0"/>
              <a:t> and simplify data</a:t>
            </a:r>
          </a:p>
          <a:p>
            <a:pPr>
              <a:lnSpc>
                <a:spcPct val="90000"/>
              </a:lnSpc>
            </a:pPr>
            <a:r>
              <a:rPr lang="en-US" dirty="0"/>
              <a:t>Inferential statistics </a:t>
            </a:r>
            <a:endParaRPr lang="en-US" i="1" dirty="0"/>
          </a:p>
          <a:p>
            <a:pPr lvl="1">
              <a:lnSpc>
                <a:spcPct val="90000"/>
              </a:lnSpc>
            </a:pPr>
            <a:r>
              <a:rPr lang="en-US" i="1" dirty="0" smtClean="0"/>
              <a:t>techniques </a:t>
            </a:r>
            <a:r>
              <a:rPr lang="en-US" i="1" dirty="0"/>
              <a:t>to study samples and make </a:t>
            </a:r>
            <a:r>
              <a:rPr lang="en-US" i="1" dirty="0" err="1"/>
              <a:t>generalisations</a:t>
            </a:r>
            <a:r>
              <a:rPr lang="en-US" i="1" dirty="0"/>
              <a:t> about the population</a:t>
            </a:r>
          </a:p>
          <a:p>
            <a:pPr>
              <a:lnSpc>
                <a:spcPct val="90000"/>
              </a:lnSpc>
            </a:pPr>
            <a:r>
              <a:rPr lang="en-US" dirty="0"/>
              <a:t>Sampling error </a:t>
            </a:r>
          </a:p>
          <a:p>
            <a:pPr lvl="1">
              <a:lnSpc>
                <a:spcPct val="90000"/>
              </a:lnSpc>
            </a:pPr>
            <a:r>
              <a:rPr lang="en-US" i="1" dirty="0" smtClean="0"/>
              <a:t>discrepancy </a:t>
            </a:r>
            <a:r>
              <a:rPr lang="en-US" i="1" dirty="0"/>
              <a:t>between a sample statistic and the population parameter</a:t>
            </a:r>
          </a:p>
          <a:p>
            <a:pPr>
              <a:lnSpc>
                <a:spcPct val="90000"/>
              </a:lnSpc>
            </a:pPr>
            <a:endParaRPr lang="en-US" i="1" dirty="0"/>
          </a:p>
          <a:p>
            <a:pPr>
              <a:lnSpc>
                <a:spcPct val="90000"/>
              </a:lnSpc>
            </a:pP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884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hypothesis is a proposed explanation for a phenomenon. It is defined as a proposition or a set of proposition forth as an explanation for the occurrence of some specified group of phenomenon either asserted merely as a provisional conjecture to guide some investigation or accepted as highly probable in the light of established facts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05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Hypothesis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3835946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700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 Concept concerning Testing of Hypothesis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5042440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748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 Concept concerning Testing of 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Level of significance;</a:t>
            </a:r>
          </a:p>
          <a:p>
            <a:pPr lvl="1"/>
            <a:r>
              <a:rPr lang="en-US" dirty="0" smtClean="0"/>
              <a:t>The probability level below which we reject the hypothesis is known as the level of significance.</a:t>
            </a:r>
          </a:p>
          <a:p>
            <a:pPr lvl="1"/>
            <a:r>
              <a:rPr lang="en-US" dirty="0" smtClean="0"/>
              <a:t>In general we use two critical regions which cover 5% and 1% areas of the normal curve.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633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 Concept concerning Testing of 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 of Errors</a:t>
            </a:r>
          </a:p>
          <a:p>
            <a:endParaRPr lang="en-US" dirty="0" smtClean="0"/>
          </a:p>
          <a:p>
            <a:r>
              <a:rPr lang="en-US" dirty="0" smtClean="0"/>
              <a:t>Type I Error a: Type II Error b: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048682"/>
              </p:ext>
            </p:extLst>
          </p:nvPr>
        </p:nvGraphicFramePr>
        <p:xfrm>
          <a:off x="685800" y="3505200"/>
          <a:ext cx="7848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6200"/>
                <a:gridCol w="2616200"/>
                <a:gridCol w="2616200"/>
              </a:tblGrid>
              <a:tr h="685800">
                <a:tc rowSpan="2">
                  <a:txBody>
                    <a:bodyPr/>
                    <a:lstStyle/>
                    <a:p>
                      <a:r>
                        <a:rPr lang="en-US" sz="2400" dirty="0" smtClean="0"/>
                        <a:t>Your Statistical decision</a:t>
                      </a:r>
                      <a:endParaRPr lang="en-US" sz="2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2400" dirty="0" smtClean="0"/>
                        <a:t>True state of null</a:t>
                      </a:r>
                      <a:r>
                        <a:rPr lang="en-US" sz="2400" baseline="0" dirty="0" smtClean="0"/>
                        <a:t> hypothesis</a:t>
                      </a:r>
                      <a:endParaRPr 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858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Ho TRUE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Ho FALSE</a:t>
                      </a:r>
                      <a:endParaRPr lang="en-US" sz="24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Reject Ho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Type I Error (a)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Correct</a:t>
                      </a:r>
                      <a:endParaRPr lang="en-US" sz="24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Do not Reject Ho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Correct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Type II Error (b)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4243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 Concept concerning Testing of Hypothesis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tailed</a:t>
            </a:r>
          </a:p>
          <a:p>
            <a:pPr lvl="1"/>
            <a:r>
              <a:rPr lang="en-US" dirty="0" smtClean="0"/>
              <a:t>In a double tailed test, the areas of both the tails of the curve represents the sampling distribution</a:t>
            </a:r>
          </a:p>
          <a:p>
            <a:r>
              <a:rPr lang="en-US" dirty="0" smtClean="0"/>
              <a:t>One tailed tests</a:t>
            </a:r>
          </a:p>
          <a:p>
            <a:pPr lvl="1"/>
            <a:r>
              <a:rPr lang="en-US" dirty="0" smtClean="0"/>
              <a:t>Where as in the single tail test only the area on the right of an ordinate is taken into consideration.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978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Critical procedure for Hypothesis Testing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969375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08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Critical procedure for Hypothesis Testing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75722881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960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Process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0280422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337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Organising statistical tests</a:t>
            </a:r>
          </a:p>
        </p:txBody>
      </p:sp>
      <p:sp>
        <p:nvSpPr>
          <p:cNvPr id="65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Tx/>
              <a:buAutoNum type="arabicPeriod"/>
            </a:pPr>
            <a:r>
              <a:rPr lang="en-GB" dirty="0"/>
              <a:t>Organising by type of research question</a:t>
            </a:r>
          </a:p>
          <a:p>
            <a:pPr marL="457200" indent="-457200">
              <a:buFontTx/>
              <a:buNone/>
            </a:pPr>
            <a:endParaRPr lang="en-GB" dirty="0"/>
          </a:p>
          <a:p>
            <a:pPr marL="457200" indent="-457200">
              <a:buFontTx/>
              <a:buNone/>
            </a:pPr>
            <a:r>
              <a:rPr lang="en-GB" dirty="0"/>
              <a:t>Major division:</a:t>
            </a:r>
          </a:p>
          <a:p>
            <a:pPr marL="457200" indent="-457200">
              <a:buFontTx/>
              <a:buNone/>
            </a:pPr>
            <a:r>
              <a:rPr lang="en-GB" b="1" dirty="0"/>
              <a:t>1) Relationships</a:t>
            </a:r>
            <a:r>
              <a:rPr lang="en-GB" dirty="0"/>
              <a:t> </a:t>
            </a:r>
            <a:r>
              <a:rPr lang="en-GB" b="1" dirty="0"/>
              <a:t>between variables:</a:t>
            </a:r>
          </a:p>
          <a:p>
            <a:pPr marL="838200" lvl="1" indent="-381000">
              <a:buFontTx/>
              <a:buNone/>
            </a:pPr>
            <a:r>
              <a:rPr lang="en-GB" i="1" dirty="0"/>
              <a:t>Examples</a:t>
            </a:r>
            <a:r>
              <a:rPr lang="en-GB" dirty="0"/>
              <a:t>: correlation; regression.</a:t>
            </a:r>
          </a:p>
          <a:p>
            <a:pPr marL="457200" indent="-457200">
              <a:buFontTx/>
              <a:buNone/>
            </a:pPr>
            <a:endParaRPr lang="en-GB" dirty="0"/>
          </a:p>
          <a:p>
            <a:pPr marL="457200" indent="-457200">
              <a:buFontTx/>
              <a:buNone/>
            </a:pPr>
            <a:r>
              <a:rPr lang="en-GB" b="1" dirty="0"/>
              <a:t>2) Discrimination between Variables: </a:t>
            </a:r>
          </a:p>
          <a:p>
            <a:pPr marL="838200" lvl="1" indent="-381000">
              <a:buFontTx/>
              <a:buNone/>
            </a:pPr>
            <a:r>
              <a:rPr lang="en-GB" dirty="0"/>
              <a:t>i.e. Testing for differences between groups or treatments</a:t>
            </a:r>
          </a:p>
          <a:p>
            <a:pPr marL="838200" lvl="1" indent="-381000">
              <a:buFontTx/>
              <a:buNone/>
            </a:pPr>
            <a:r>
              <a:rPr lang="en-GB" i="1" dirty="0"/>
              <a:t>Examples</a:t>
            </a:r>
            <a:r>
              <a:rPr lang="en-GB" dirty="0"/>
              <a:t>: t-test; Analysis of Variance (ANOVA).</a:t>
            </a:r>
          </a:p>
          <a:p>
            <a:pPr marL="457200" indent="-457200">
              <a:buFontTx/>
              <a:buNone/>
            </a:pP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672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Organising statistical tests</a:t>
            </a:r>
          </a:p>
        </p:txBody>
      </p:sp>
      <p:sp>
        <p:nvSpPr>
          <p:cNvPr id="65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Tx/>
              <a:buNone/>
            </a:pPr>
            <a:r>
              <a:rPr lang="en-GB" dirty="0"/>
              <a:t>2. Organising by type of test</a:t>
            </a:r>
          </a:p>
          <a:p>
            <a:pPr marL="457200" indent="-457200">
              <a:buFontTx/>
              <a:buNone/>
            </a:pPr>
            <a:endParaRPr lang="en-GB" dirty="0"/>
          </a:p>
          <a:p>
            <a:pPr marL="457200" indent="-457200">
              <a:buFontTx/>
              <a:buNone/>
            </a:pPr>
            <a:r>
              <a:rPr lang="en-GB" dirty="0"/>
              <a:t>Major division: Parametric </a:t>
            </a:r>
            <a:r>
              <a:rPr lang="en-GB" dirty="0" err="1"/>
              <a:t>vs</a:t>
            </a:r>
            <a:r>
              <a:rPr lang="en-GB" dirty="0"/>
              <a:t> non-parametric tests</a:t>
            </a:r>
          </a:p>
          <a:p>
            <a:pPr marL="457200" indent="-457200"/>
            <a:endParaRPr lang="en-GB" dirty="0"/>
          </a:p>
          <a:p>
            <a:pPr marL="457200" indent="-457200"/>
            <a:r>
              <a:rPr lang="en-GB" dirty="0"/>
              <a:t>Parametric tests are based on assumptions about the distribution of measures in the population. A </a:t>
            </a:r>
            <a:r>
              <a:rPr lang="en-GB" i="1" dirty="0"/>
              <a:t>normal</a:t>
            </a:r>
            <a:r>
              <a:rPr lang="en-GB" dirty="0"/>
              <a:t> (Gaussian) distribution is usually assumed</a:t>
            </a:r>
            <a:r>
              <a:rPr lang="en-GB" dirty="0" smtClean="0"/>
              <a:t>.</a:t>
            </a:r>
          </a:p>
          <a:p>
            <a:pPr marL="457200" indent="-457200"/>
            <a:endParaRPr lang="en-GB" dirty="0"/>
          </a:p>
          <a:p>
            <a:pPr marL="457200" indent="-457200"/>
            <a:r>
              <a:rPr lang="en-GB" dirty="0"/>
              <a:t>Parametric tests are powerful but can be abused: e.g. when data don’t meet the underlying assumptions of tests.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3189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205" name="Picture 5" descr="g58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2700" y="38100"/>
            <a:ext cx="6845300" cy="684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315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Organising statistical tests</a:t>
            </a:r>
          </a:p>
        </p:txBody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Tx/>
              <a:buNone/>
            </a:pPr>
            <a:r>
              <a:rPr lang="en-GB" dirty="0"/>
              <a:t>2. Organising by type of test</a:t>
            </a:r>
          </a:p>
          <a:p>
            <a:pPr marL="457200" indent="-457200">
              <a:buFontTx/>
              <a:buNone/>
            </a:pPr>
            <a:endParaRPr lang="en-GB" dirty="0"/>
          </a:p>
          <a:p>
            <a:pPr marL="457200" indent="-457200"/>
            <a:r>
              <a:rPr lang="en-GB" sz="2800" dirty="0"/>
              <a:t>Non-parametric tests do not make assumptions about population distributions (also called distribution free tests).</a:t>
            </a:r>
          </a:p>
          <a:p>
            <a:pPr marL="457200" indent="-457200"/>
            <a:r>
              <a:rPr lang="en-GB" sz="2800" dirty="0"/>
              <a:t>Lower in power and less flexible than parametric tests.</a:t>
            </a:r>
          </a:p>
          <a:p>
            <a:pPr marL="457200" indent="-457200">
              <a:buFontTx/>
              <a:buNone/>
            </a:pPr>
            <a:endParaRPr lang="en-GB" sz="2800" dirty="0"/>
          </a:p>
          <a:p>
            <a:pPr marL="457200" indent="-457200">
              <a:buFontTx/>
              <a:buNone/>
            </a:pPr>
            <a:r>
              <a:rPr lang="en-GB" sz="2800" dirty="0"/>
              <a:t>Recommendation: </a:t>
            </a:r>
          </a:p>
          <a:p>
            <a:pPr marL="457200" indent="-457200"/>
            <a:r>
              <a:rPr lang="en-GB" sz="2800" dirty="0"/>
              <a:t>Use parametric tests whenever possible.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865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843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Organising statistical tests</a:t>
            </a:r>
          </a:p>
        </p:txBody>
      </p:sp>
      <p:sp>
        <p:nvSpPr>
          <p:cNvPr id="66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457200" indent="-457200">
              <a:lnSpc>
                <a:spcPct val="90000"/>
              </a:lnSpc>
              <a:buFontTx/>
              <a:buNone/>
            </a:pPr>
            <a:r>
              <a:rPr lang="en-GB" sz="2000" dirty="0"/>
              <a:t>3. Organising by type of research design used</a:t>
            </a:r>
          </a:p>
          <a:p>
            <a:pPr marL="457200" indent="-457200">
              <a:lnSpc>
                <a:spcPct val="90000"/>
              </a:lnSpc>
              <a:buFontTx/>
              <a:buNone/>
            </a:pPr>
            <a:endParaRPr lang="en-GB" sz="2000" dirty="0"/>
          </a:p>
          <a:p>
            <a:pPr marL="457200" indent="-457200">
              <a:lnSpc>
                <a:spcPct val="90000"/>
              </a:lnSpc>
              <a:buFontTx/>
              <a:buNone/>
            </a:pPr>
            <a:r>
              <a:rPr lang="en-GB" sz="2000" dirty="0"/>
              <a:t>Major division: Experimental </a:t>
            </a:r>
            <a:r>
              <a:rPr lang="en-GB" sz="2000" dirty="0" err="1"/>
              <a:t>vs</a:t>
            </a:r>
            <a:r>
              <a:rPr lang="en-GB" sz="2000" dirty="0"/>
              <a:t> survey design</a:t>
            </a:r>
          </a:p>
          <a:p>
            <a:pPr marL="457200" indent="-457200">
              <a:lnSpc>
                <a:spcPct val="90000"/>
              </a:lnSpc>
            </a:pPr>
            <a:endParaRPr lang="en-GB" sz="2000" dirty="0"/>
          </a:p>
          <a:p>
            <a:pPr marL="457200" indent="-457200">
              <a:lnSpc>
                <a:spcPct val="90000"/>
              </a:lnSpc>
            </a:pPr>
            <a:r>
              <a:rPr lang="en-GB" sz="2000" dirty="0"/>
              <a:t>In </a:t>
            </a:r>
            <a:r>
              <a:rPr lang="en-GB" sz="2000" b="1" dirty="0"/>
              <a:t>Experimental</a:t>
            </a:r>
            <a:r>
              <a:rPr lang="en-GB" sz="2000" dirty="0"/>
              <a:t> research, the experimenter manipulates IVs and records effects on DVs. </a:t>
            </a:r>
          </a:p>
          <a:p>
            <a:pPr marL="457200" indent="-457200">
              <a:lnSpc>
                <a:spcPct val="90000"/>
              </a:lnSpc>
            </a:pPr>
            <a:r>
              <a:rPr lang="en-GB" sz="2000" dirty="0"/>
              <a:t>IVs are </a:t>
            </a:r>
            <a:r>
              <a:rPr lang="en-GB" sz="2000" i="1" dirty="0"/>
              <a:t>stimulus</a:t>
            </a:r>
            <a:r>
              <a:rPr lang="en-GB" sz="2000" dirty="0"/>
              <a:t> variables and DVs are </a:t>
            </a:r>
            <a:r>
              <a:rPr lang="en-GB" sz="2000" i="1" dirty="0"/>
              <a:t>response</a:t>
            </a:r>
            <a:r>
              <a:rPr lang="en-GB" sz="2000" dirty="0"/>
              <a:t> variables.</a:t>
            </a:r>
          </a:p>
          <a:p>
            <a:pPr marL="457200" indent="-457200">
              <a:lnSpc>
                <a:spcPct val="90000"/>
              </a:lnSpc>
            </a:pPr>
            <a:r>
              <a:rPr lang="en-GB" sz="2000" b="1" dirty="0"/>
              <a:t>Survey</a:t>
            </a:r>
            <a:r>
              <a:rPr lang="en-GB" sz="2000" dirty="0"/>
              <a:t> research is concerned either with </a:t>
            </a:r>
            <a:r>
              <a:rPr lang="en-GB" sz="2000" i="1" dirty="0"/>
              <a:t>relationships</a:t>
            </a:r>
            <a:r>
              <a:rPr lang="en-GB" sz="2000" dirty="0"/>
              <a:t> between variables or whether IVs </a:t>
            </a:r>
            <a:r>
              <a:rPr lang="en-GB" sz="2000" i="1" dirty="0"/>
              <a:t>predict</a:t>
            </a:r>
            <a:r>
              <a:rPr lang="en-GB" sz="2000" dirty="0"/>
              <a:t> variation in DVs.</a:t>
            </a:r>
          </a:p>
          <a:p>
            <a:pPr marL="457200" indent="-457200">
              <a:lnSpc>
                <a:spcPct val="90000"/>
              </a:lnSpc>
              <a:buFontTx/>
              <a:buNone/>
            </a:pPr>
            <a:endParaRPr lang="en-GB" sz="2000" dirty="0"/>
          </a:p>
          <a:p>
            <a:pPr marL="457200" indent="-457200">
              <a:lnSpc>
                <a:spcPct val="90000"/>
              </a:lnSpc>
              <a:buFontTx/>
              <a:buNone/>
            </a:pPr>
            <a:r>
              <a:rPr lang="en-GB" sz="2000" dirty="0"/>
              <a:t>Hypothesis testing and the Experimental/Survey distinction</a:t>
            </a:r>
          </a:p>
          <a:p>
            <a:pPr marL="838200" lvl="1" indent="-381000">
              <a:lnSpc>
                <a:spcPct val="90000"/>
              </a:lnSpc>
            </a:pPr>
            <a:r>
              <a:rPr lang="en-GB" sz="2000" b="1" dirty="0"/>
              <a:t>Experimental</a:t>
            </a:r>
            <a:r>
              <a:rPr lang="en-GB" sz="2000" dirty="0"/>
              <a:t> </a:t>
            </a:r>
            <a:r>
              <a:rPr lang="en-GB" sz="2000" b="1" dirty="0"/>
              <a:t>Research</a:t>
            </a:r>
            <a:r>
              <a:rPr lang="en-GB" sz="2000" dirty="0"/>
              <a:t> is (mostly) directly hypothesis driven.</a:t>
            </a:r>
          </a:p>
          <a:p>
            <a:pPr marL="838200" lvl="1" indent="-381000">
              <a:lnSpc>
                <a:spcPct val="90000"/>
              </a:lnSpc>
            </a:pPr>
            <a:r>
              <a:rPr lang="en-GB" sz="2000" b="1" dirty="0"/>
              <a:t>Survey</a:t>
            </a:r>
            <a:r>
              <a:rPr lang="en-GB" sz="2000" dirty="0"/>
              <a:t> </a:t>
            </a:r>
            <a:r>
              <a:rPr lang="en-GB" sz="2000" b="1" dirty="0"/>
              <a:t>Research</a:t>
            </a:r>
            <a:r>
              <a:rPr lang="en-GB" sz="2000" dirty="0"/>
              <a:t> may or may not be driven by explicit hypotheses</a:t>
            </a:r>
          </a:p>
          <a:p>
            <a:pPr marL="838200" lvl="1" indent="-381000">
              <a:lnSpc>
                <a:spcPct val="90000"/>
              </a:lnSpc>
            </a:pPr>
            <a:r>
              <a:rPr lang="en-GB" sz="2000" dirty="0"/>
              <a:t>In practice, studies may involve a mixture of both types of research…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7769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 smtClean="0"/>
              <a:t>Independent </a:t>
            </a:r>
            <a:r>
              <a:rPr lang="en-GB" sz="2800" dirty="0"/>
              <a:t>(IV) </a:t>
            </a:r>
            <a:r>
              <a:rPr lang="en-GB" sz="2800" dirty="0" err="1"/>
              <a:t>vs</a:t>
            </a:r>
            <a:r>
              <a:rPr lang="en-GB" sz="2800" dirty="0"/>
              <a:t> dependent (DV) variables</a:t>
            </a:r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GB" sz="2000" dirty="0"/>
              <a:t>Independent Variables (IVs) are:</a:t>
            </a:r>
          </a:p>
          <a:p>
            <a:pPr>
              <a:lnSpc>
                <a:spcPct val="80000"/>
              </a:lnSpc>
            </a:pPr>
            <a:r>
              <a:rPr lang="en-GB" sz="2000" dirty="0"/>
              <a:t>Experimental treatments (e.g. drug vs. placebo) </a:t>
            </a:r>
            <a:r>
              <a:rPr lang="en-GB" sz="2000" i="1" dirty="0"/>
              <a:t>or</a:t>
            </a:r>
          </a:p>
          <a:p>
            <a:pPr>
              <a:lnSpc>
                <a:spcPct val="80000"/>
              </a:lnSpc>
            </a:pPr>
            <a:r>
              <a:rPr lang="en-GB" sz="2000" dirty="0"/>
              <a:t>Properties of groups of participants (e.g. gender, occupation).</a:t>
            </a:r>
          </a:p>
          <a:p>
            <a:pPr>
              <a:lnSpc>
                <a:spcPct val="80000"/>
              </a:lnSpc>
            </a:pPr>
            <a:endParaRPr lang="en-GB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GB" sz="2000" dirty="0"/>
              <a:t>Dependent Variables (DVs) are response or outcome measures.</a:t>
            </a:r>
          </a:p>
          <a:p>
            <a:pPr>
              <a:lnSpc>
                <a:spcPct val="80000"/>
              </a:lnSpc>
            </a:pPr>
            <a:endParaRPr lang="en-GB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GB" sz="2000" dirty="0"/>
              <a:t>An underlying causal model: </a:t>
            </a:r>
          </a:p>
          <a:p>
            <a:pPr>
              <a:lnSpc>
                <a:spcPct val="80000"/>
              </a:lnSpc>
            </a:pPr>
            <a:endParaRPr lang="en-GB" sz="2000" dirty="0"/>
          </a:p>
          <a:p>
            <a:pPr>
              <a:lnSpc>
                <a:spcPct val="80000"/>
              </a:lnSpc>
            </a:pPr>
            <a:r>
              <a:rPr lang="en-GB" sz="2000" dirty="0"/>
              <a:t>IVs assumed either to </a:t>
            </a:r>
            <a:r>
              <a:rPr lang="en-GB" sz="2000" i="1" dirty="0"/>
              <a:t>cause</a:t>
            </a:r>
            <a:r>
              <a:rPr lang="en-GB" sz="2000" dirty="0"/>
              <a:t> or </a:t>
            </a:r>
            <a:r>
              <a:rPr lang="en-GB" sz="2000" i="1" dirty="0"/>
              <a:t>predict</a:t>
            </a:r>
            <a:r>
              <a:rPr lang="en-GB" sz="2000" dirty="0"/>
              <a:t> variation in DVs.</a:t>
            </a:r>
          </a:p>
          <a:p>
            <a:pPr lvl="1">
              <a:lnSpc>
                <a:spcPct val="80000"/>
              </a:lnSpc>
            </a:pPr>
            <a:r>
              <a:rPr lang="en-GB" sz="1800" dirty="0"/>
              <a:t>IVs are assumed to </a:t>
            </a:r>
            <a:r>
              <a:rPr lang="en-GB" sz="1800" i="1" dirty="0"/>
              <a:t>cause</a:t>
            </a:r>
            <a:r>
              <a:rPr lang="en-GB" sz="1800" dirty="0"/>
              <a:t> variation when IV is an explicit manipulation (e.g. drug causes memory deficit).</a:t>
            </a:r>
          </a:p>
          <a:p>
            <a:pPr lvl="1">
              <a:lnSpc>
                <a:spcPct val="80000"/>
              </a:lnSpc>
            </a:pPr>
            <a:endParaRPr lang="en-GB" sz="1800" dirty="0"/>
          </a:p>
          <a:p>
            <a:pPr lvl="1">
              <a:lnSpc>
                <a:spcPct val="80000"/>
              </a:lnSpc>
            </a:pPr>
            <a:r>
              <a:rPr lang="en-GB" sz="1800" dirty="0"/>
              <a:t>IVs assumed to </a:t>
            </a:r>
            <a:r>
              <a:rPr lang="en-GB" sz="1800" i="1" dirty="0"/>
              <a:t>predict</a:t>
            </a:r>
            <a:r>
              <a:rPr lang="en-GB" sz="1800" dirty="0"/>
              <a:t> when not under direct experimental control (e.g. gender differences in hazard perception.)</a:t>
            </a:r>
          </a:p>
          <a:p>
            <a:pPr>
              <a:lnSpc>
                <a:spcPct val="80000"/>
              </a:lnSpc>
            </a:pPr>
            <a:endParaRPr lang="en-GB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396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29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 smtClean="0"/>
              <a:t>Levels </a:t>
            </a:r>
            <a:r>
              <a:rPr lang="en-GB" sz="2400" b="1" dirty="0"/>
              <a:t>of measurement (the traditional classification)</a:t>
            </a:r>
          </a:p>
        </p:txBody>
      </p:sp>
      <p:sp>
        <p:nvSpPr>
          <p:cNvPr id="65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000" i="1" dirty="0"/>
              <a:t>Nominal Scales</a:t>
            </a:r>
            <a:r>
              <a:rPr lang="en-GB" sz="2000" dirty="0"/>
              <a:t>: values identify categories but magnitudes have no meaning (e.g. gender, nationality). </a:t>
            </a:r>
          </a:p>
          <a:p>
            <a:pPr>
              <a:lnSpc>
                <a:spcPct val="90000"/>
              </a:lnSpc>
            </a:pPr>
            <a:endParaRPr lang="en-GB" sz="2000" i="1" dirty="0"/>
          </a:p>
          <a:p>
            <a:pPr>
              <a:lnSpc>
                <a:spcPct val="90000"/>
              </a:lnSpc>
            </a:pPr>
            <a:r>
              <a:rPr lang="en-GB" sz="2000" i="1" dirty="0"/>
              <a:t>Ordinal Scales</a:t>
            </a:r>
            <a:r>
              <a:rPr lang="en-GB" sz="2000" dirty="0"/>
              <a:t>: values allow rank ordering but intervals between scale points may be unequal (e.g. occupational levels, university hierarchy).</a:t>
            </a:r>
          </a:p>
          <a:p>
            <a:pPr>
              <a:lnSpc>
                <a:spcPct val="90000"/>
              </a:lnSpc>
            </a:pPr>
            <a:endParaRPr lang="en-GB" sz="2000" i="1" dirty="0"/>
          </a:p>
          <a:p>
            <a:pPr>
              <a:lnSpc>
                <a:spcPct val="90000"/>
              </a:lnSpc>
            </a:pPr>
            <a:r>
              <a:rPr lang="en-GB" sz="2000" i="1" dirty="0"/>
              <a:t>Interval Scale</a:t>
            </a:r>
            <a:r>
              <a:rPr lang="en-GB" sz="2000" dirty="0"/>
              <a:t>: measures are continuous with equal intervals between points; arbitrary zero point (e.g. Fahrenheit  vs. Celsius temperature).</a:t>
            </a:r>
          </a:p>
          <a:p>
            <a:pPr>
              <a:lnSpc>
                <a:spcPct val="90000"/>
              </a:lnSpc>
            </a:pPr>
            <a:endParaRPr lang="en-GB" sz="2000" i="1" dirty="0"/>
          </a:p>
          <a:p>
            <a:pPr>
              <a:lnSpc>
                <a:spcPct val="90000"/>
              </a:lnSpc>
            </a:pPr>
            <a:r>
              <a:rPr lang="en-GB" sz="2000" i="1" dirty="0"/>
              <a:t>Ratio Scale</a:t>
            </a:r>
            <a:r>
              <a:rPr lang="en-GB" sz="2000" dirty="0"/>
              <a:t>: has all the properties of Interval data but also has true zero point (e.g. reaction time; Kelvin temperature).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840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204200" cy="1143000"/>
          </a:xfrm>
        </p:spPr>
        <p:txBody>
          <a:bodyPr/>
          <a:lstStyle/>
          <a:p>
            <a:r>
              <a:rPr lang="en-GB" sz="2400" b="1" dirty="0" smtClean="0"/>
              <a:t>A </a:t>
            </a:r>
            <a:r>
              <a:rPr lang="en-GB" sz="2400" b="1" dirty="0"/>
              <a:t>simpler classification: </a:t>
            </a:r>
            <a:r>
              <a:rPr lang="en-GB" sz="2400" b="1" i="1" dirty="0"/>
              <a:t>Continuous</a:t>
            </a:r>
            <a:r>
              <a:rPr lang="en-GB" sz="2400" b="1" dirty="0"/>
              <a:t> </a:t>
            </a:r>
            <a:r>
              <a:rPr lang="en-GB" sz="2400" b="1" dirty="0" err="1"/>
              <a:t>vs</a:t>
            </a:r>
            <a:r>
              <a:rPr lang="en-GB" sz="2400" b="1" dirty="0"/>
              <a:t> </a:t>
            </a:r>
            <a:r>
              <a:rPr lang="en-GB" sz="2400" b="1" i="1" dirty="0"/>
              <a:t>Discrete</a:t>
            </a:r>
            <a:r>
              <a:rPr lang="en-GB" sz="2400" b="1" dirty="0"/>
              <a:t> variables</a:t>
            </a:r>
          </a:p>
        </p:txBody>
      </p:sp>
      <p:sp>
        <p:nvSpPr>
          <p:cNvPr id="66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GB" sz="2000" dirty="0"/>
              <a:t>1) Continuous Variables:</a:t>
            </a:r>
          </a:p>
          <a:p>
            <a:pPr lvl="1">
              <a:lnSpc>
                <a:spcPct val="80000"/>
              </a:lnSpc>
            </a:pPr>
            <a:r>
              <a:rPr lang="en-GB" sz="1800" dirty="0"/>
              <a:t>Vary (reasonably) smoothly across their range.</a:t>
            </a:r>
          </a:p>
          <a:p>
            <a:pPr lvl="1">
              <a:lnSpc>
                <a:spcPct val="80000"/>
              </a:lnSpc>
            </a:pPr>
            <a:r>
              <a:rPr lang="en-GB" sz="1800" dirty="0"/>
              <a:t>Measured value of the variable proportional to the amount of the quantity being measured (e.g. GSR; Reaction Time).</a:t>
            </a:r>
          </a:p>
          <a:p>
            <a:pPr>
              <a:lnSpc>
                <a:spcPct val="80000"/>
              </a:lnSpc>
            </a:pPr>
            <a:endParaRPr lang="en-GB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GB" sz="2000" dirty="0"/>
              <a:t>2) Discrete Variables:</a:t>
            </a:r>
          </a:p>
          <a:p>
            <a:pPr lvl="1">
              <a:lnSpc>
                <a:spcPct val="80000"/>
              </a:lnSpc>
            </a:pPr>
            <a:r>
              <a:rPr lang="en-GB" sz="1800" dirty="0"/>
              <a:t>Take a limited number of values.</a:t>
            </a:r>
          </a:p>
          <a:p>
            <a:pPr lvl="1">
              <a:lnSpc>
                <a:spcPct val="80000"/>
              </a:lnSpc>
            </a:pPr>
            <a:r>
              <a:rPr lang="en-GB" sz="1800" dirty="0"/>
              <a:t>Often used to represent Categories (e.g. Gender, Nationality).</a:t>
            </a:r>
          </a:p>
          <a:p>
            <a:pPr lvl="1">
              <a:lnSpc>
                <a:spcPct val="80000"/>
              </a:lnSpc>
            </a:pPr>
            <a:r>
              <a:rPr lang="en-GB" sz="1800" dirty="0"/>
              <a:t>Although numerically coded, value does not necessarily represent amount or importance of variable.</a:t>
            </a:r>
          </a:p>
          <a:p>
            <a:pPr lvl="1">
              <a:lnSpc>
                <a:spcPct val="80000"/>
              </a:lnSpc>
            </a:pPr>
            <a:r>
              <a:rPr lang="en-GB" sz="1800" dirty="0"/>
              <a:t>Dichotomous Variables take 2 values (e.g. Female vs. Male or Young vs. Old).</a:t>
            </a:r>
          </a:p>
          <a:p>
            <a:pPr>
              <a:lnSpc>
                <a:spcPct val="80000"/>
              </a:lnSpc>
            </a:pPr>
            <a:endParaRPr lang="en-GB" sz="2000" dirty="0"/>
          </a:p>
          <a:p>
            <a:pPr>
              <a:lnSpc>
                <a:spcPct val="80000"/>
              </a:lnSpc>
              <a:buFontTx/>
              <a:buNone/>
            </a:pPr>
            <a:r>
              <a:rPr lang="en-GB" sz="2000" dirty="0"/>
              <a:t>N.B.: continuous variables can be reduced to discrete variables (but with loss of statistical power).</a:t>
            </a:r>
          </a:p>
          <a:p>
            <a:pPr>
              <a:lnSpc>
                <a:spcPct val="80000"/>
              </a:lnSpc>
            </a:pPr>
            <a:endParaRPr lang="en-GB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6467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150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747713" y="504825"/>
            <a:ext cx="28416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3200" b="1" u="sng">
                <a:solidFill>
                  <a:srgbClr val="000000"/>
                </a:solidFill>
              </a:rPr>
              <a:t>Data Analysis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747713" y="1235075"/>
            <a:ext cx="8058150" cy="539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2800">
                <a:solidFill>
                  <a:schemeClr val="accent1"/>
                </a:solidFill>
              </a:rPr>
              <a:t>Statistics</a:t>
            </a:r>
            <a:r>
              <a:rPr lang="en-US" sz="2800"/>
              <a:t> </a:t>
            </a:r>
            <a:r>
              <a:rPr lang="en-US" sz="2800">
                <a:solidFill>
                  <a:srgbClr val="000000"/>
                </a:solidFill>
              </a:rPr>
              <a:t>- a powerful tool for analyzing data</a:t>
            </a:r>
          </a:p>
          <a:p>
            <a:endParaRPr lang="en-US" sz="1200"/>
          </a:p>
          <a:p>
            <a:r>
              <a:rPr lang="en-US" sz="2800">
                <a:solidFill>
                  <a:srgbClr val="000000"/>
                </a:solidFill>
              </a:rPr>
              <a:t>1.</a:t>
            </a:r>
            <a:r>
              <a:rPr lang="en-US" sz="2800"/>
              <a:t>  </a:t>
            </a:r>
            <a:r>
              <a:rPr lang="en-US" sz="2800">
                <a:solidFill>
                  <a:schemeClr val="accent1"/>
                </a:solidFill>
              </a:rPr>
              <a:t>Descriptive Statistics</a:t>
            </a:r>
            <a:r>
              <a:rPr lang="en-US" sz="2800"/>
              <a:t> </a:t>
            </a:r>
            <a:r>
              <a:rPr lang="en-US" sz="2800">
                <a:solidFill>
                  <a:srgbClr val="000000"/>
                </a:solidFill>
              </a:rPr>
              <a:t>- provide an overview</a:t>
            </a:r>
          </a:p>
          <a:p>
            <a:r>
              <a:rPr lang="en-US" sz="2800">
                <a:solidFill>
                  <a:srgbClr val="000000"/>
                </a:solidFill>
              </a:rPr>
              <a:t>     of the attributes of a data set.  These include</a:t>
            </a:r>
          </a:p>
          <a:p>
            <a:r>
              <a:rPr lang="en-US" sz="2800">
                <a:solidFill>
                  <a:srgbClr val="000000"/>
                </a:solidFill>
              </a:rPr>
              <a:t>     measurements of </a:t>
            </a:r>
            <a:r>
              <a:rPr lang="en-US" sz="2800" i="1">
                <a:solidFill>
                  <a:srgbClr val="000000"/>
                </a:solidFill>
              </a:rPr>
              <a:t>central tendency</a:t>
            </a:r>
            <a:r>
              <a:rPr lang="en-US" sz="2800">
                <a:solidFill>
                  <a:srgbClr val="000000"/>
                </a:solidFill>
              </a:rPr>
              <a:t> (frequency</a:t>
            </a:r>
          </a:p>
          <a:p>
            <a:r>
              <a:rPr lang="en-US" sz="2800">
                <a:solidFill>
                  <a:srgbClr val="000000"/>
                </a:solidFill>
              </a:rPr>
              <a:t>     histograms, mean, median, &amp; mode) and </a:t>
            </a:r>
          </a:p>
          <a:p>
            <a:r>
              <a:rPr lang="en-US" sz="2800" i="1">
                <a:solidFill>
                  <a:srgbClr val="000000"/>
                </a:solidFill>
              </a:rPr>
              <a:t>     dispersion</a:t>
            </a:r>
            <a:r>
              <a:rPr lang="en-US" sz="2800">
                <a:solidFill>
                  <a:srgbClr val="000000"/>
                </a:solidFill>
              </a:rPr>
              <a:t> (range, variance &amp; standard</a:t>
            </a:r>
          </a:p>
          <a:p>
            <a:r>
              <a:rPr lang="en-US" sz="2800">
                <a:solidFill>
                  <a:srgbClr val="000000"/>
                </a:solidFill>
              </a:rPr>
              <a:t>     deviation)</a:t>
            </a:r>
          </a:p>
          <a:p>
            <a:endParaRPr lang="en-US" sz="2800">
              <a:solidFill>
                <a:srgbClr val="000000"/>
              </a:solidFill>
            </a:endParaRPr>
          </a:p>
          <a:p>
            <a:r>
              <a:rPr lang="en-US" sz="2800">
                <a:solidFill>
                  <a:srgbClr val="000000"/>
                </a:solidFill>
              </a:rPr>
              <a:t>2.</a:t>
            </a:r>
            <a:r>
              <a:rPr lang="en-US" sz="2800"/>
              <a:t>  </a:t>
            </a:r>
            <a:r>
              <a:rPr lang="en-US" sz="2800">
                <a:solidFill>
                  <a:schemeClr val="accent1"/>
                </a:solidFill>
              </a:rPr>
              <a:t>Inferential Statistics</a:t>
            </a:r>
            <a:r>
              <a:rPr lang="en-US" sz="2800"/>
              <a:t> </a:t>
            </a:r>
            <a:r>
              <a:rPr lang="en-US" sz="2800">
                <a:solidFill>
                  <a:srgbClr val="000000"/>
                </a:solidFill>
              </a:rPr>
              <a:t>- provide measures of how</a:t>
            </a:r>
          </a:p>
          <a:p>
            <a:r>
              <a:rPr lang="en-US" sz="2800">
                <a:solidFill>
                  <a:srgbClr val="000000"/>
                </a:solidFill>
              </a:rPr>
              <a:t>     well your data support your hypothesis and if</a:t>
            </a:r>
          </a:p>
          <a:p>
            <a:r>
              <a:rPr lang="en-US" sz="2800">
                <a:solidFill>
                  <a:srgbClr val="000000"/>
                </a:solidFill>
              </a:rPr>
              <a:t>     your data are generalizable beyond what was</a:t>
            </a:r>
          </a:p>
          <a:p>
            <a:r>
              <a:rPr lang="en-US" sz="2800">
                <a:solidFill>
                  <a:srgbClr val="000000"/>
                </a:solidFill>
              </a:rPr>
              <a:t>     tested (</a:t>
            </a:r>
            <a:r>
              <a:rPr lang="en-US" sz="2800" i="1">
                <a:solidFill>
                  <a:srgbClr val="000000"/>
                </a:solidFill>
              </a:rPr>
              <a:t>significance tests</a:t>
            </a:r>
            <a:r>
              <a:rPr lang="en-US" sz="280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8149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noFill/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Helvetica" pitchFamily="34" charset="0"/>
              </a:rPr>
              <a:t>Inferential Statistics</a:t>
            </a:r>
          </a:p>
        </p:txBody>
      </p:sp>
    </p:spTree>
    <p:extLst>
      <p:ext uri="{BB962C8B-B14F-4D97-AF65-F5344CB8AC3E}">
        <p14:creationId xmlns:p14="http://schemas.microsoft.com/office/powerpoint/2010/main" xmlns="" val="3524392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/>
          </p:cNvGraphicFramePr>
          <p:nvPr/>
        </p:nvGraphicFramePr>
        <p:xfrm>
          <a:off x="2171700" y="1371600"/>
          <a:ext cx="5842000" cy="4191000"/>
        </p:xfrm>
        <a:graphic>
          <a:graphicData uri="http://schemas.openxmlformats.org/presentationml/2006/ole">
            <p:oleObj spid="_x0000_s1031" name="Worksheet" r:id="rId4" imgW="5854700" imgH="4203700" progId="Excel.Sheet.8">
              <p:embed/>
            </p:oleObj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152775" y="900113"/>
            <a:ext cx="3603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</a:rPr>
              <a:t>The Population:  </a:t>
            </a:r>
            <a:r>
              <a:rPr lang="en-US">
                <a:solidFill>
                  <a:srgbClr val="000000"/>
                </a:solidFill>
                <a:latin typeface="Symbol" pitchFamily="18" charset="2"/>
              </a:rPr>
              <a:t></a:t>
            </a:r>
            <a:r>
              <a:rPr lang="en-US">
                <a:solidFill>
                  <a:srgbClr val="000000"/>
                </a:solidFill>
              </a:rPr>
              <a:t>=5.314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505200" y="5943600"/>
            <a:ext cx="3109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Population size = 500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41862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/>
          </p:cNvGraphicFramePr>
          <p:nvPr/>
        </p:nvGraphicFramePr>
        <p:xfrm>
          <a:off x="2171700" y="1371600"/>
          <a:ext cx="5842000" cy="4343400"/>
        </p:xfrm>
        <a:graphic>
          <a:graphicData uri="http://schemas.openxmlformats.org/presentationml/2006/ole">
            <p:oleObj spid="_x0000_s2055" name="Worksheet" r:id="rId4" imgW="5854700" imgH="4356100" progId="Excel.Sheet.8">
              <p:embed/>
            </p:oleObj>
          </a:graphicData>
        </a:graphic>
      </p:graphicFrame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79675" y="5853113"/>
            <a:ext cx="49530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</a:rPr>
              <a:t>The Sample:  7, 6, 4, 9, 8, 3, 2, 6, 1</a:t>
            </a:r>
          </a:p>
          <a:p>
            <a:pPr algn="ctr"/>
            <a:r>
              <a:rPr lang="en-US">
                <a:solidFill>
                  <a:srgbClr val="000000"/>
                </a:solidFill>
              </a:rPr>
              <a:t>mean = 5.111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152775" y="900113"/>
            <a:ext cx="3603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</a:rPr>
              <a:t>The Population:  </a:t>
            </a:r>
            <a:r>
              <a:rPr lang="en-US">
                <a:solidFill>
                  <a:srgbClr val="000000"/>
                </a:solidFill>
                <a:latin typeface="Symbol" pitchFamily="18" charset="2"/>
              </a:rPr>
              <a:t></a:t>
            </a:r>
            <a:r>
              <a:rPr lang="en-US">
                <a:solidFill>
                  <a:srgbClr val="000000"/>
                </a:solidFill>
              </a:rPr>
              <a:t>=5.314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57631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/>
          </p:cNvGraphicFramePr>
          <p:nvPr/>
        </p:nvGraphicFramePr>
        <p:xfrm>
          <a:off x="2171700" y="1371600"/>
          <a:ext cx="5842000" cy="4394200"/>
        </p:xfrm>
        <a:graphic>
          <a:graphicData uri="http://schemas.openxmlformats.org/presentationml/2006/ole">
            <p:oleObj spid="_x0000_s3079" name="Worksheet" r:id="rId4" imgW="5854700" imgH="4406900" progId="Excel.Sheet.8">
              <p:embed/>
            </p:oleObj>
          </a:graphicData>
        </a:graphic>
      </p:graphicFrame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646363" y="5853113"/>
            <a:ext cx="4614862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</a:rPr>
              <a:t>The Sample:  1, 5, 8, 7, 4, 1, 6, 6</a:t>
            </a:r>
          </a:p>
          <a:p>
            <a:pPr algn="ctr"/>
            <a:r>
              <a:rPr lang="en-US">
                <a:solidFill>
                  <a:srgbClr val="000000"/>
                </a:solidFill>
              </a:rPr>
              <a:t>mean = 4.75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3152775" y="900113"/>
            <a:ext cx="3603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</a:rPr>
              <a:t>The Population:  </a:t>
            </a:r>
            <a:r>
              <a:rPr lang="en-US">
                <a:solidFill>
                  <a:srgbClr val="000000"/>
                </a:solidFill>
                <a:latin typeface="Symbol" pitchFamily="18" charset="2"/>
              </a:rPr>
              <a:t></a:t>
            </a:r>
            <a:r>
              <a:rPr lang="en-US">
                <a:solidFill>
                  <a:srgbClr val="000000"/>
                </a:solidFill>
              </a:rPr>
              <a:t>=5.314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063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519113" y="428625"/>
            <a:ext cx="6161087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 sz="3200" b="1" u="sng">
                <a:solidFill>
                  <a:srgbClr val="000000"/>
                </a:solidFill>
              </a:rPr>
              <a:t>Parametric or Non-parametric?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595313" y="1204913"/>
            <a:ext cx="8008937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r>
              <a:rPr lang="en-US">
                <a:solidFill>
                  <a:srgbClr val="000000"/>
                </a:solidFill>
              </a:rPr>
              <a:t>  •Parametric tests are restricted to data that:</a:t>
            </a:r>
          </a:p>
          <a:p>
            <a:r>
              <a:rPr lang="en-US">
                <a:solidFill>
                  <a:srgbClr val="000000"/>
                </a:solidFill>
              </a:rPr>
              <a:t>     1) show a normal distribution</a:t>
            </a:r>
          </a:p>
          <a:p>
            <a:r>
              <a:rPr lang="en-US">
                <a:solidFill>
                  <a:srgbClr val="000000"/>
                </a:solidFill>
              </a:rPr>
              <a:t>     </a:t>
            </a:r>
            <a:r>
              <a:rPr lang="en-US">
                <a:solidFill>
                  <a:schemeClr val="accent1"/>
                </a:solidFill>
              </a:rPr>
              <a:t>2) * are independent of one another</a:t>
            </a:r>
            <a:r>
              <a:rPr lang="en-US">
                <a:solidFill>
                  <a:srgbClr val="000000"/>
                </a:solidFill>
              </a:rPr>
              <a:t> </a:t>
            </a:r>
          </a:p>
          <a:p>
            <a:r>
              <a:rPr lang="en-US">
                <a:solidFill>
                  <a:srgbClr val="000000"/>
                </a:solidFill>
              </a:rPr>
              <a:t>     </a:t>
            </a:r>
            <a:r>
              <a:rPr lang="en-US">
                <a:solidFill>
                  <a:schemeClr val="accent1"/>
                </a:solidFill>
              </a:rPr>
              <a:t>3) * are on the same </a:t>
            </a:r>
            <a:r>
              <a:rPr lang="en-US" i="1">
                <a:solidFill>
                  <a:schemeClr val="accent1"/>
                </a:solidFill>
              </a:rPr>
              <a:t>continuous</a:t>
            </a:r>
            <a:r>
              <a:rPr lang="en-US">
                <a:solidFill>
                  <a:schemeClr val="accent1"/>
                </a:solidFill>
              </a:rPr>
              <a:t> scale of measurement</a:t>
            </a:r>
          </a:p>
          <a:p>
            <a:endParaRPr lang="en-US" sz="1000">
              <a:solidFill>
                <a:srgbClr val="000000"/>
              </a:solidFill>
            </a:endParaRPr>
          </a:p>
          <a:p>
            <a:r>
              <a:rPr lang="en-US">
                <a:solidFill>
                  <a:srgbClr val="000000"/>
                </a:solidFill>
              </a:rPr>
              <a:t> •Non-parametric tests are used on data that:</a:t>
            </a:r>
          </a:p>
          <a:p>
            <a:r>
              <a:rPr lang="en-US">
                <a:solidFill>
                  <a:srgbClr val="000000"/>
                </a:solidFill>
              </a:rPr>
              <a:t>     1) show an other-than normal distribution</a:t>
            </a:r>
          </a:p>
          <a:p>
            <a:r>
              <a:rPr lang="en-US">
                <a:solidFill>
                  <a:srgbClr val="000000"/>
                </a:solidFill>
              </a:rPr>
              <a:t>     2) are dependent or conditional on one another</a:t>
            </a:r>
          </a:p>
          <a:p>
            <a:r>
              <a:rPr lang="en-US">
                <a:solidFill>
                  <a:srgbClr val="000000"/>
                </a:solidFill>
              </a:rPr>
              <a:t>     3) in general, do not have a continuous scale of</a:t>
            </a:r>
          </a:p>
          <a:p>
            <a:r>
              <a:rPr lang="en-US">
                <a:solidFill>
                  <a:srgbClr val="000000"/>
                </a:solidFill>
              </a:rPr>
              <a:t>         measurement</a:t>
            </a:r>
          </a:p>
          <a:p>
            <a:endParaRPr lang="en-US">
              <a:solidFill>
                <a:srgbClr val="000000"/>
              </a:solidFill>
            </a:endParaRPr>
          </a:p>
          <a:p>
            <a:r>
              <a:rPr lang="en-US">
                <a:solidFill>
                  <a:srgbClr val="000000"/>
                </a:solidFill>
              </a:rPr>
              <a:t>e.g., the length and weight of something –&gt; parametric</a:t>
            </a:r>
          </a:p>
          <a:p>
            <a:r>
              <a:rPr lang="en-US">
                <a:solidFill>
                  <a:srgbClr val="000000"/>
                </a:solidFill>
              </a:rPr>
              <a:t>        vs.</a:t>
            </a:r>
          </a:p>
          <a:p>
            <a:r>
              <a:rPr lang="en-US">
                <a:solidFill>
                  <a:srgbClr val="000000"/>
                </a:solidFill>
              </a:rPr>
              <a:t>        did the bacteria grow or not grow –&gt; non-parametric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46209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Z-test;</a:t>
            </a:r>
          </a:p>
          <a:p>
            <a:pPr lvl="1"/>
            <a:r>
              <a:rPr lang="en-US" dirty="0" smtClean="0"/>
              <a:t>Based on normal probability distribution and is used for judging the significance of several statistical measures, particularly the mean, mode and coefficient of correlation.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142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T-Test;</a:t>
            </a:r>
          </a:p>
          <a:p>
            <a:pPr lvl="1"/>
            <a:r>
              <a:rPr lang="en-US" dirty="0" smtClean="0"/>
              <a:t>Based on t- distribution and is considered an appropriate test for judging the significance of a sample mean or difference between the means of two sample.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114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Chi-square distribution;</a:t>
            </a:r>
          </a:p>
          <a:p>
            <a:pPr lvl="1"/>
            <a:r>
              <a:rPr lang="en-US" dirty="0" smtClean="0"/>
              <a:t>As a parametric test is used for comparing a sample variance to a theoretical population variance.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034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Parametric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F-test;</a:t>
            </a:r>
          </a:p>
          <a:p>
            <a:r>
              <a:rPr lang="en-US" dirty="0" smtClean="0"/>
              <a:t>Is used to compare the variance of the two independent samples.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934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Non-Parametric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 Test;</a:t>
            </a:r>
          </a:p>
          <a:p>
            <a:pPr lvl="1"/>
            <a:r>
              <a:rPr lang="en-US" dirty="0" smtClean="0"/>
              <a:t>Test of Hypothesis concerning some single value for the given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247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Non-Parametric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Fisher-Irwin Test;</a:t>
            </a:r>
          </a:p>
          <a:p>
            <a:pPr lvl="1"/>
            <a:r>
              <a:rPr lang="en-US" dirty="0" smtClean="0"/>
              <a:t>Test of hypothesis concerning no difference among two or more sets of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51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Non-Parametric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Kendall’s Coefficient or Concordance Test;</a:t>
            </a:r>
          </a:p>
          <a:p>
            <a:pPr lvl="1"/>
            <a:r>
              <a:rPr lang="en-US" dirty="0" smtClean="0"/>
              <a:t>To test relationship between variables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895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Non-Parametric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Kruskal</a:t>
            </a:r>
            <a:r>
              <a:rPr lang="en-US" dirty="0" smtClean="0"/>
              <a:t>-Wallis test or ANNOVA;</a:t>
            </a:r>
          </a:p>
          <a:p>
            <a:pPr lvl="1"/>
            <a:r>
              <a:rPr lang="en-US" dirty="0" smtClean="0"/>
              <a:t>Concerning variations in the given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616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Non-Parametric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Chi-square test;</a:t>
            </a:r>
          </a:p>
          <a:p>
            <a:pPr lvl="1"/>
            <a:r>
              <a:rPr lang="en-US" dirty="0" smtClean="0"/>
              <a:t>To determine if categorical data shows dependency or if the classifications are independent.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07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HBIpage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95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245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Summary Table of Statistical Tests</a:t>
            </a:r>
          </a:p>
        </p:txBody>
      </p:sp>
      <p:grpSp>
        <p:nvGrpSpPr>
          <p:cNvPr id="26730" name="Group 106"/>
          <p:cNvGrpSpPr>
            <a:grpSpLocks/>
          </p:cNvGrpSpPr>
          <p:nvPr/>
        </p:nvGrpSpPr>
        <p:grpSpPr bwMode="auto">
          <a:xfrm>
            <a:off x="381000" y="1295400"/>
            <a:ext cx="8382000" cy="4648200"/>
            <a:chOff x="-4" y="-4"/>
            <a:chExt cx="4575" cy="3695"/>
          </a:xfrm>
        </p:grpSpPr>
        <p:grpSp>
          <p:nvGrpSpPr>
            <p:cNvPr id="26728" name="Group 104"/>
            <p:cNvGrpSpPr>
              <a:grpSpLocks/>
            </p:cNvGrpSpPr>
            <p:nvPr/>
          </p:nvGrpSpPr>
          <p:grpSpPr bwMode="auto">
            <a:xfrm>
              <a:off x="0" y="0"/>
              <a:ext cx="4567" cy="3687"/>
              <a:chOff x="0" y="0"/>
              <a:chExt cx="4567" cy="3687"/>
            </a:xfrm>
          </p:grpSpPr>
          <p:grpSp>
            <p:nvGrpSpPr>
              <p:cNvPr id="26663" name="Group 39"/>
              <p:cNvGrpSpPr>
                <a:grpSpLocks/>
              </p:cNvGrpSpPr>
              <p:nvPr/>
            </p:nvGrpSpPr>
            <p:grpSpPr bwMode="auto">
              <a:xfrm>
                <a:off x="0" y="0"/>
                <a:ext cx="696" cy="1153"/>
                <a:chOff x="0" y="0"/>
                <a:chExt cx="696" cy="1153"/>
              </a:xfrm>
            </p:grpSpPr>
            <p:sp>
              <p:nvSpPr>
                <p:cNvPr id="26629" name="Rectangle 5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610" cy="115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Level of Measurement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62" name="Rectangle 38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696" cy="115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65" name="Group 41"/>
              <p:cNvGrpSpPr>
                <a:grpSpLocks/>
              </p:cNvGrpSpPr>
              <p:nvPr/>
            </p:nvGrpSpPr>
            <p:grpSpPr bwMode="auto">
              <a:xfrm>
                <a:off x="696" y="0"/>
                <a:ext cx="3209" cy="346"/>
                <a:chOff x="696" y="0"/>
                <a:chExt cx="3209" cy="346"/>
              </a:xfrm>
            </p:grpSpPr>
            <p:sp>
              <p:nvSpPr>
                <p:cNvPr id="26630" name="Rectangle 6"/>
                <p:cNvSpPr>
                  <a:spLocks noChangeArrowheads="1"/>
                </p:cNvSpPr>
                <p:nvPr/>
              </p:nvSpPr>
              <p:spPr bwMode="auto">
                <a:xfrm>
                  <a:off x="739" y="0"/>
                  <a:ext cx="3123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Sample Characteristics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64" name="Rectangle 40"/>
                <p:cNvSpPr>
                  <a:spLocks noChangeArrowheads="1"/>
                </p:cNvSpPr>
                <p:nvPr/>
              </p:nvSpPr>
              <p:spPr bwMode="auto">
                <a:xfrm>
                  <a:off x="696" y="0"/>
                  <a:ext cx="3209" cy="34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67" name="Group 43"/>
              <p:cNvGrpSpPr>
                <a:grpSpLocks/>
              </p:cNvGrpSpPr>
              <p:nvPr/>
            </p:nvGrpSpPr>
            <p:grpSpPr bwMode="auto">
              <a:xfrm>
                <a:off x="3905" y="0"/>
                <a:ext cx="662" cy="1153"/>
                <a:chOff x="3905" y="0"/>
                <a:chExt cx="662" cy="1153"/>
              </a:xfrm>
            </p:grpSpPr>
            <p:sp>
              <p:nvSpPr>
                <p:cNvPr id="26631" name="Rectangle 7"/>
                <p:cNvSpPr>
                  <a:spLocks noChangeArrowheads="1"/>
                </p:cNvSpPr>
                <p:nvPr/>
              </p:nvSpPr>
              <p:spPr bwMode="auto">
                <a:xfrm>
                  <a:off x="3948" y="0"/>
                  <a:ext cx="576" cy="115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Correlation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66" name="Rectangle 42"/>
                <p:cNvSpPr>
                  <a:spLocks noChangeArrowheads="1"/>
                </p:cNvSpPr>
                <p:nvPr/>
              </p:nvSpPr>
              <p:spPr bwMode="auto">
                <a:xfrm>
                  <a:off x="3905" y="0"/>
                  <a:ext cx="662" cy="115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69" name="Group 45"/>
              <p:cNvGrpSpPr>
                <a:grpSpLocks/>
              </p:cNvGrpSpPr>
              <p:nvPr/>
            </p:nvGrpSpPr>
            <p:grpSpPr bwMode="auto">
              <a:xfrm>
                <a:off x="696" y="346"/>
                <a:ext cx="469" cy="807"/>
                <a:chOff x="696" y="346"/>
                <a:chExt cx="469" cy="807"/>
              </a:xfrm>
            </p:grpSpPr>
            <p:sp>
              <p:nvSpPr>
                <p:cNvPr id="26632" name="Rectangle 8"/>
                <p:cNvSpPr>
                  <a:spLocks noChangeArrowheads="1"/>
                </p:cNvSpPr>
                <p:nvPr/>
              </p:nvSpPr>
              <p:spPr bwMode="auto">
                <a:xfrm>
                  <a:off x="739" y="346"/>
                  <a:ext cx="383" cy="8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1 Sample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68" name="Rectangle 44"/>
                <p:cNvSpPr>
                  <a:spLocks noChangeArrowheads="1"/>
                </p:cNvSpPr>
                <p:nvPr/>
              </p:nvSpPr>
              <p:spPr bwMode="auto">
                <a:xfrm>
                  <a:off x="696" y="346"/>
                  <a:ext cx="469" cy="807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71" name="Group 47"/>
              <p:cNvGrpSpPr>
                <a:grpSpLocks/>
              </p:cNvGrpSpPr>
              <p:nvPr/>
            </p:nvGrpSpPr>
            <p:grpSpPr bwMode="auto">
              <a:xfrm>
                <a:off x="1165" y="346"/>
                <a:ext cx="1344" cy="346"/>
                <a:chOff x="1165" y="346"/>
                <a:chExt cx="1344" cy="346"/>
              </a:xfrm>
            </p:grpSpPr>
            <p:sp>
              <p:nvSpPr>
                <p:cNvPr id="26633" name="Rectangle 9"/>
                <p:cNvSpPr>
                  <a:spLocks noChangeArrowheads="1"/>
                </p:cNvSpPr>
                <p:nvPr/>
              </p:nvSpPr>
              <p:spPr bwMode="auto">
                <a:xfrm>
                  <a:off x="1208" y="346"/>
                  <a:ext cx="1258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2 Sample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70" name="Rectangle 46"/>
                <p:cNvSpPr>
                  <a:spLocks noChangeArrowheads="1"/>
                </p:cNvSpPr>
                <p:nvPr/>
              </p:nvSpPr>
              <p:spPr bwMode="auto">
                <a:xfrm>
                  <a:off x="1165" y="346"/>
                  <a:ext cx="1344" cy="34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73" name="Group 49"/>
              <p:cNvGrpSpPr>
                <a:grpSpLocks/>
              </p:cNvGrpSpPr>
              <p:nvPr/>
            </p:nvGrpSpPr>
            <p:grpSpPr bwMode="auto">
              <a:xfrm>
                <a:off x="2509" y="346"/>
                <a:ext cx="1396" cy="346"/>
                <a:chOff x="2509" y="346"/>
                <a:chExt cx="1396" cy="346"/>
              </a:xfrm>
            </p:grpSpPr>
            <p:sp>
              <p:nvSpPr>
                <p:cNvPr id="26634" name="Rectangle 10"/>
                <p:cNvSpPr>
                  <a:spLocks noChangeArrowheads="1"/>
                </p:cNvSpPr>
                <p:nvPr/>
              </p:nvSpPr>
              <p:spPr bwMode="auto">
                <a:xfrm>
                  <a:off x="2552" y="346"/>
                  <a:ext cx="1310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K Sample (i.e., &gt;2)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72" name="Rectangle 48"/>
                <p:cNvSpPr>
                  <a:spLocks noChangeArrowheads="1"/>
                </p:cNvSpPr>
                <p:nvPr/>
              </p:nvSpPr>
              <p:spPr bwMode="auto">
                <a:xfrm>
                  <a:off x="2509" y="346"/>
                  <a:ext cx="1396" cy="34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75" name="Group 51"/>
              <p:cNvGrpSpPr>
                <a:grpSpLocks/>
              </p:cNvGrpSpPr>
              <p:nvPr/>
            </p:nvGrpSpPr>
            <p:grpSpPr bwMode="auto">
              <a:xfrm>
                <a:off x="1165" y="692"/>
                <a:ext cx="682" cy="461"/>
                <a:chOff x="1165" y="692"/>
                <a:chExt cx="682" cy="461"/>
              </a:xfrm>
            </p:grpSpPr>
            <p:sp>
              <p:nvSpPr>
                <p:cNvPr id="26635" name="Rectangle 11"/>
                <p:cNvSpPr>
                  <a:spLocks noChangeArrowheads="1"/>
                </p:cNvSpPr>
                <p:nvPr/>
              </p:nvSpPr>
              <p:spPr bwMode="auto">
                <a:xfrm>
                  <a:off x="1208" y="692"/>
                  <a:ext cx="596" cy="4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Independent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74" name="Rectangle 50"/>
                <p:cNvSpPr>
                  <a:spLocks noChangeArrowheads="1"/>
                </p:cNvSpPr>
                <p:nvPr/>
              </p:nvSpPr>
              <p:spPr bwMode="auto">
                <a:xfrm>
                  <a:off x="1165" y="692"/>
                  <a:ext cx="682" cy="461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77" name="Group 53"/>
              <p:cNvGrpSpPr>
                <a:grpSpLocks/>
              </p:cNvGrpSpPr>
              <p:nvPr/>
            </p:nvGrpSpPr>
            <p:grpSpPr bwMode="auto">
              <a:xfrm>
                <a:off x="1847" y="692"/>
                <a:ext cx="662" cy="461"/>
                <a:chOff x="1847" y="692"/>
                <a:chExt cx="662" cy="461"/>
              </a:xfrm>
            </p:grpSpPr>
            <p:sp>
              <p:nvSpPr>
                <p:cNvPr id="26636" name="Rectangle 12"/>
                <p:cNvSpPr>
                  <a:spLocks noChangeArrowheads="1"/>
                </p:cNvSpPr>
                <p:nvPr/>
              </p:nvSpPr>
              <p:spPr bwMode="auto">
                <a:xfrm>
                  <a:off x="1890" y="692"/>
                  <a:ext cx="576" cy="4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Dependent    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76" name="Rectangle 52"/>
                <p:cNvSpPr>
                  <a:spLocks noChangeArrowheads="1"/>
                </p:cNvSpPr>
                <p:nvPr/>
              </p:nvSpPr>
              <p:spPr bwMode="auto">
                <a:xfrm>
                  <a:off x="1847" y="692"/>
                  <a:ext cx="662" cy="461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79" name="Group 55"/>
              <p:cNvGrpSpPr>
                <a:grpSpLocks/>
              </p:cNvGrpSpPr>
              <p:nvPr/>
            </p:nvGrpSpPr>
            <p:grpSpPr bwMode="auto">
              <a:xfrm>
                <a:off x="2509" y="692"/>
                <a:ext cx="734" cy="461"/>
                <a:chOff x="2509" y="692"/>
                <a:chExt cx="734" cy="461"/>
              </a:xfrm>
            </p:grpSpPr>
            <p:sp>
              <p:nvSpPr>
                <p:cNvPr id="26637" name="Rectangle 13"/>
                <p:cNvSpPr>
                  <a:spLocks noChangeArrowheads="1"/>
                </p:cNvSpPr>
                <p:nvPr/>
              </p:nvSpPr>
              <p:spPr bwMode="auto">
                <a:xfrm>
                  <a:off x="2552" y="692"/>
                  <a:ext cx="648" cy="4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Independent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78" name="Rectangle 54"/>
                <p:cNvSpPr>
                  <a:spLocks noChangeArrowheads="1"/>
                </p:cNvSpPr>
                <p:nvPr/>
              </p:nvSpPr>
              <p:spPr bwMode="auto">
                <a:xfrm>
                  <a:off x="2509" y="692"/>
                  <a:ext cx="734" cy="461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81" name="Group 57"/>
              <p:cNvGrpSpPr>
                <a:grpSpLocks/>
              </p:cNvGrpSpPr>
              <p:nvPr/>
            </p:nvGrpSpPr>
            <p:grpSpPr bwMode="auto">
              <a:xfrm>
                <a:off x="3243" y="692"/>
                <a:ext cx="662" cy="461"/>
                <a:chOff x="3243" y="692"/>
                <a:chExt cx="662" cy="461"/>
              </a:xfrm>
            </p:grpSpPr>
            <p:sp>
              <p:nvSpPr>
                <p:cNvPr id="26638" name="Rectangle 14"/>
                <p:cNvSpPr>
                  <a:spLocks noChangeArrowheads="1"/>
                </p:cNvSpPr>
                <p:nvPr/>
              </p:nvSpPr>
              <p:spPr bwMode="auto">
                <a:xfrm>
                  <a:off x="3286" y="692"/>
                  <a:ext cx="576" cy="46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Dependent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80" name="Rectangle 56"/>
                <p:cNvSpPr>
                  <a:spLocks noChangeArrowheads="1"/>
                </p:cNvSpPr>
                <p:nvPr/>
              </p:nvSpPr>
              <p:spPr bwMode="auto">
                <a:xfrm>
                  <a:off x="3243" y="692"/>
                  <a:ext cx="662" cy="461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83" name="Group 59"/>
              <p:cNvGrpSpPr>
                <a:grpSpLocks/>
              </p:cNvGrpSpPr>
              <p:nvPr/>
            </p:nvGrpSpPr>
            <p:grpSpPr bwMode="auto">
              <a:xfrm>
                <a:off x="0" y="1153"/>
                <a:ext cx="696" cy="576"/>
                <a:chOff x="0" y="1153"/>
                <a:chExt cx="696" cy="576"/>
              </a:xfrm>
            </p:grpSpPr>
            <p:sp>
              <p:nvSpPr>
                <p:cNvPr id="26639" name="Rectangle 15"/>
                <p:cNvSpPr>
                  <a:spLocks noChangeArrowheads="1"/>
                </p:cNvSpPr>
                <p:nvPr/>
              </p:nvSpPr>
              <p:spPr bwMode="auto">
                <a:xfrm>
                  <a:off x="43" y="1153"/>
                  <a:ext cx="610" cy="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Categorical or Nominal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82" name="Rectangle 58"/>
                <p:cNvSpPr>
                  <a:spLocks noChangeArrowheads="1"/>
                </p:cNvSpPr>
                <p:nvPr/>
              </p:nvSpPr>
              <p:spPr bwMode="auto">
                <a:xfrm>
                  <a:off x="0" y="1153"/>
                  <a:ext cx="696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85" name="Group 61"/>
              <p:cNvGrpSpPr>
                <a:grpSpLocks/>
              </p:cNvGrpSpPr>
              <p:nvPr/>
            </p:nvGrpSpPr>
            <p:grpSpPr bwMode="auto">
              <a:xfrm>
                <a:off x="696" y="1153"/>
                <a:ext cx="469" cy="576"/>
                <a:chOff x="696" y="1153"/>
                <a:chExt cx="469" cy="576"/>
              </a:xfrm>
            </p:grpSpPr>
            <p:sp>
              <p:nvSpPr>
                <p:cNvPr id="26640" name="Rectangle 16"/>
                <p:cNvSpPr>
                  <a:spLocks noChangeArrowheads="1"/>
                </p:cNvSpPr>
                <p:nvPr/>
              </p:nvSpPr>
              <p:spPr bwMode="auto">
                <a:xfrm>
                  <a:off x="739" y="1153"/>
                  <a:ext cx="383" cy="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Χ</a:t>
                  </a:r>
                  <a:r>
                    <a:rPr lang="en-US" sz="1200" baseline="30000">
                      <a:latin typeface="Arial" pitchFamily="34" charset="0"/>
                      <a:cs typeface="Times New Roman" pitchFamily="18" charset="0"/>
                    </a:rPr>
                    <a:t>2</a:t>
                  </a:r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 or bi-nomial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84" name="Rectangle 60"/>
                <p:cNvSpPr>
                  <a:spLocks noChangeArrowheads="1"/>
                </p:cNvSpPr>
                <p:nvPr/>
              </p:nvSpPr>
              <p:spPr bwMode="auto">
                <a:xfrm>
                  <a:off x="696" y="1153"/>
                  <a:ext cx="469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87" name="Group 63"/>
              <p:cNvGrpSpPr>
                <a:grpSpLocks/>
              </p:cNvGrpSpPr>
              <p:nvPr/>
            </p:nvGrpSpPr>
            <p:grpSpPr bwMode="auto">
              <a:xfrm>
                <a:off x="1165" y="1153"/>
                <a:ext cx="682" cy="576"/>
                <a:chOff x="1165" y="1153"/>
                <a:chExt cx="682" cy="576"/>
              </a:xfrm>
            </p:grpSpPr>
            <p:sp>
              <p:nvSpPr>
                <p:cNvPr id="26641" name="Rectangle 17"/>
                <p:cNvSpPr>
                  <a:spLocks noChangeArrowheads="1"/>
                </p:cNvSpPr>
                <p:nvPr/>
              </p:nvSpPr>
              <p:spPr bwMode="auto">
                <a:xfrm>
                  <a:off x="1208" y="1153"/>
                  <a:ext cx="596" cy="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Χ</a:t>
                  </a:r>
                  <a:r>
                    <a:rPr lang="en-US" sz="1200" baseline="30000">
                      <a:latin typeface="Arial" pitchFamily="34" charset="0"/>
                      <a:cs typeface="Times New Roman" pitchFamily="18" charset="0"/>
                    </a:rPr>
                    <a:t>2</a:t>
                  </a:r>
                  <a:endParaRPr lang="en-US" sz="1200">
                    <a:latin typeface="Arial" pitchFamily="34" charset="0"/>
                    <a:cs typeface="Times New Roman" pitchFamily="18" charset="0"/>
                  </a:endParaRP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86" name="Rectangle 62"/>
                <p:cNvSpPr>
                  <a:spLocks noChangeArrowheads="1"/>
                </p:cNvSpPr>
                <p:nvPr/>
              </p:nvSpPr>
              <p:spPr bwMode="auto">
                <a:xfrm>
                  <a:off x="1165" y="1153"/>
                  <a:ext cx="682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89" name="Group 65"/>
              <p:cNvGrpSpPr>
                <a:grpSpLocks/>
              </p:cNvGrpSpPr>
              <p:nvPr/>
            </p:nvGrpSpPr>
            <p:grpSpPr bwMode="auto">
              <a:xfrm>
                <a:off x="1847" y="1153"/>
                <a:ext cx="662" cy="576"/>
                <a:chOff x="1847" y="1153"/>
                <a:chExt cx="662" cy="576"/>
              </a:xfrm>
            </p:grpSpPr>
            <p:sp>
              <p:nvSpPr>
                <p:cNvPr id="26642" name="Rectangle 18"/>
                <p:cNvSpPr>
                  <a:spLocks noChangeArrowheads="1"/>
                </p:cNvSpPr>
                <p:nvPr/>
              </p:nvSpPr>
              <p:spPr bwMode="auto">
                <a:xfrm>
                  <a:off x="1890" y="1153"/>
                  <a:ext cx="576" cy="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Macnarmar’s Χ</a:t>
                  </a:r>
                  <a:r>
                    <a:rPr lang="en-US" sz="1200" baseline="30000">
                      <a:latin typeface="Arial" pitchFamily="34" charset="0"/>
                      <a:cs typeface="Times New Roman" pitchFamily="18" charset="0"/>
                    </a:rPr>
                    <a:t>2</a:t>
                  </a:r>
                  <a:endParaRPr lang="en-US" sz="1200">
                    <a:latin typeface="Arial" pitchFamily="34" charset="0"/>
                    <a:cs typeface="Times New Roman" pitchFamily="18" charset="0"/>
                  </a:endParaRP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88" name="Rectangle 64"/>
                <p:cNvSpPr>
                  <a:spLocks noChangeArrowheads="1"/>
                </p:cNvSpPr>
                <p:nvPr/>
              </p:nvSpPr>
              <p:spPr bwMode="auto">
                <a:xfrm>
                  <a:off x="1847" y="1153"/>
                  <a:ext cx="662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91" name="Group 67"/>
              <p:cNvGrpSpPr>
                <a:grpSpLocks/>
              </p:cNvGrpSpPr>
              <p:nvPr/>
            </p:nvGrpSpPr>
            <p:grpSpPr bwMode="auto">
              <a:xfrm>
                <a:off x="2509" y="1153"/>
                <a:ext cx="734" cy="576"/>
                <a:chOff x="2509" y="1153"/>
                <a:chExt cx="734" cy="576"/>
              </a:xfrm>
            </p:grpSpPr>
            <p:sp>
              <p:nvSpPr>
                <p:cNvPr id="26643" name="Rectangle 19"/>
                <p:cNvSpPr>
                  <a:spLocks noChangeArrowheads="1"/>
                </p:cNvSpPr>
                <p:nvPr/>
              </p:nvSpPr>
              <p:spPr bwMode="auto">
                <a:xfrm>
                  <a:off x="2552" y="1153"/>
                  <a:ext cx="648" cy="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Χ</a:t>
                  </a:r>
                  <a:r>
                    <a:rPr lang="en-US" sz="1200" baseline="30000">
                      <a:latin typeface="Arial" pitchFamily="34" charset="0"/>
                      <a:cs typeface="Times New Roman" pitchFamily="18" charset="0"/>
                    </a:rPr>
                    <a:t>2</a:t>
                  </a:r>
                  <a:endParaRPr lang="en-US" sz="1200">
                    <a:latin typeface="Arial" pitchFamily="34" charset="0"/>
                    <a:cs typeface="Times New Roman" pitchFamily="18" charset="0"/>
                  </a:endParaRP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90" name="Rectangle 66"/>
                <p:cNvSpPr>
                  <a:spLocks noChangeArrowheads="1"/>
                </p:cNvSpPr>
                <p:nvPr/>
              </p:nvSpPr>
              <p:spPr bwMode="auto">
                <a:xfrm>
                  <a:off x="2509" y="1153"/>
                  <a:ext cx="734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93" name="Group 69"/>
              <p:cNvGrpSpPr>
                <a:grpSpLocks/>
              </p:cNvGrpSpPr>
              <p:nvPr/>
            </p:nvGrpSpPr>
            <p:grpSpPr bwMode="auto">
              <a:xfrm>
                <a:off x="3243" y="1153"/>
                <a:ext cx="662" cy="576"/>
                <a:chOff x="3243" y="1153"/>
                <a:chExt cx="662" cy="576"/>
              </a:xfrm>
            </p:grpSpPr>
            <p:sp>
              <p:nvSpPr>
                <p:cNvPr id="26644" name="Rectangle 20"/>
                <p:cNvSpPr>
                  <a:spLocks noChangeArrowheads="1"/>
                </p:cNvSpPr>
                <p:nvPr/>
              </p:nvSpPr>
              <p:spPr bwMode="auto">
                <a:xfrm>
                  <a:off x="3286" y="1153"/>
                  <a:ext cx="576" cy="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Cochran’s Q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92" name="Rectangle 68"/>
                <p:cNvSpPr>
                  <a:spLocks noChangeArrowheads="1"/>
                </p:cNvSpPr>
                <p:nvPr/>
              </p:nvSpPr>
              <p:spPr bwMode="auto">
                <a:xfrm>
                  <a:off x="3243" y="1153"/>
                  <a:ext cx="662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95" name="Group 71"/>
              <p:cNvGrpSpPr>
                <a:grpSpLocks/>
              </p:cNvGrpSpPr>
              <p:nvPr/>
            </p:nvGrpSpPr>
            <p:grpSpPr bwMode="auto">
              <a:xfrm>
                <a:off x="3905" y="1153"/>
                <a:ext cx="662" cy="576"/>
                <a:chOff x="3905" y="1153"/>
                <a:chExt cx="662" cy="576"/>
              </a:xfrm>
            </p:grpSpPr>
            <p:sp>
              <p:nvSpPr>
                <p:cNvPr id="26645" name="Rectangle 21"/>
                <p:cNvSpPr>
                  <a:spLocks noChangeArrowheads="1"/>
                </p:cNvSpPr>
                <p:nvPr/>
              </p:nvSpPr>
              <p:spPr bwMode="auto">
                <a:xfrm>
                  <a:off x="3948" y="1153"/>
                  <a:ext cx="576" cy="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 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94" name="Rectangle 70"/>
                <p:cNvSpPr>
                  <a:spLocks noChangeArrowheads="1"/>
                </p:cNvSpPr>
                <p:nvPr/>
              </p:nvSpPr>
              <p:spPr bwMode="auto">
                <a:xfrm>
                  <a:off x="3905" y="1153"/>
                  <a:ext cx="662" cy="57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97" name="Group 73"/>
              <p:cNvGrpSpPr>
                <a:grpSpLocks/>
              </p:cNvGrpSpPr>
              <p:nvPr/>
            </p:nvGrpSpPr>
            <p:grpSpPr bwMode="auto">
              <a:xfrm>
                <a:off x="0" y="1729"/>
                <a:ext cx="696" cy="806"/>
                <a:chOff x="0" y="1729"/>
                <a:chExt cx="696" cy="806"/>
              </a:xfrm>
            </p:grpSpPr>
            <p:sp>
              <p:nvSpPr>
                <p:cNvPr id="26646" name="Rectangle 22"/>
                <p:cNvSpPr>
                  <a:spLocks noChangeArrowheads="1"/>
                </p:cNvSpPr>
                <p:nvPr/>
              </p:nvSpPr>
              <p:spPr bwMode="auto">
                <a:xfrm>
                  <a:off x="43" y="1729"/>
                  <a:ext cx="610" cy="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Rank or Ordinal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96" name="Rectangle 72"/>
                <p:cNvSpPr>
                  <a:spLocks noChangeArrowheads="1"/>
                </p:cNvSpPr>
                <p:nvPr/>
              </p:nvSpPr>
              <p:spPr bwMode="auto">
                <a:xfrm>
                  <a:off x="0" y="1729"/>
                  <a:ext cx="696" cy="80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699" name="Group 75"/>
              <p:cNvGrpSpPr>
                <a:grpSpLocks/>
              </p:cNvGrpSpPr>
              <p:nvPr/>
            </p:nvGrpSpPr>
            <p:grpSpPr bwMode="auto">
              <a:xfrm>
                <a:off x="696" y="1729"/>
                <a:ext cx="469" cy="806"/>
                <a:chOff x="696" y="1729"/>
                <a:chExt cx="469" cy="806"/>
              </a:xfrm>
            </p:grpSpPr>
            <p:sp>
              <p:nvSpPr>
                <p:cNvPr id="26647" name="Rectangle 23"/>
                <p:cNvSpPr>
                  <a:spLocks noChangeArrowheads="1"/>
                </p:cNvSpPr>
                <p:nvPr/>
              </p:nvSpPr>
              <p:spPr bwMode="auto">
                <a:xfrm>
                  <a:off x="739" y="1729"/>
                  <a:ext cx="383" cy="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 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698" name="Rectangle 74"/>
                <p:cNvSpPr>
                  <a:spLocks noChangeArrowheads="1"/>
                </p:cNvSpPr>
                <p:nvPr/>
              </p:nvSpPr>
              <p:spPr bwMode="auto">
                <a:xfrm>
                  <a:off x="696" y="1729"/>
                  <a:ext cx="469" cy="80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01" name="Group 77"/>
              <p:cNvGrpSpPr>
                <a:grpSpLocks/>
              </p:cNvGrpSpPr>
              <p:nvPr/>
            </p:nvGrpSpPr>
            <p:grpSpPr bwMode="auto">
              <a:xfrm>
                <a:off x="1165" y="1729"/>
                <a:ext cx="682" cy="806"/>
                <a:chOff x="1165" y="1729"/>
                <a:chExt cx="682" cy="806"/>
              </a:xfrm>
            </p:grpSpPr>
            <p:sp>
              <p:nvSpPr>
                <p:cNvPr id="26648" name="Rectangle 24"/>
                <p:cNvSpPr>
                  <a:spLocks noChangeArrowheads="1"/>
                </p:cNvSpPr>
                <p:nvPr/>
              </p:nvSpPr>
              <p:spPr bwMode="auto">
                <a:xfrm>
                  <a:off x="1208" y="1729"/>
                  <a:ext cx="596" cy="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Mann Whitney U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00" name="Rectangle 76"/>
                <p:cNvSpPr>
                  <a:spLocks noChangeArrowheads="1"/>
                </p:cNvSpPr>
                <p:nvPr/>
              </p:nvSpPr>
              <p:spPr bwMode="auto">
                <a:xfrm>
                  <a:off x="1165" y="1729"/>
                  <a:ext cx="682" cy="80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03" name="Group 79"/>
              <p:cNvGrpSpPr>
                <a:grpSpLocks/>
              </p:cNvGrpSpPr>
              <p:nvPr/>
            </p:nvGrpSpPr>
            <p:grpSpPr bwMode="auto">
              <a:xfrm>
                <a:off x="1847" y="1729"/>
                <a:ext cx="662" cy="806"/>
                <a:chOff x="1847" y="1729"/>
                <a:chExt cx="662" cy="806"/>
              </a:xfrm>
            </p:grpSpPr>
            <p:sp>
              <p:nvSpPr>
                <p:cNvPr id="26649" name="Rectangle 25"/>
                <p:cNvSpPr>
                  <a:spLocks noChangeArrowheads="1"/>
                </p:cNvSpPr>
                <p:nvPr/>
              </p:nvSpPr>
              <p:spPr bwMode="auto">
                <a:xfrm>
                  <a:off x="1890" y="1729"/>
                  <a:ext cx="576" cy="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Wilcoxin Matched Pairs Signed Ranks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02" name="Rectangle 78"/>
                <p:cNvSpPr>
                  <a:spLocks noChangeArrowheads="1"/>
                </p:cNvSpPr>
                <p:nvPr/>
              </p:nvSpPr>
              <p:spPr bwMode="auto">
                <a:xfrm>
                  <a:off x="1847" y="1729"/>
                  <a:ext cx="662" cy="80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05" name="Group 81"/>
              <p:cNvGrpSpPr>
                <a:grpSpLocks/>
              </p:cNvGrpSpPr>
              <p:nvPr/>
            </p:nvGrpSpPr>
            <p:grpSpPr bwMode="auto">
              <a:xfrm>
                <a:off x="2509" y="1729"/>
                <a:ext cx="734" cy="806"/>
                <a:chOff x="2509" y="1729"/>
                <a:chExt cx="734" cy="806"/>
              </a:xfrm>
            </p:grpSpPr>
            <p:sp>
              <p:nvSpPr>
                <p:cNvPr id="26650" name="Rectangle 26"/>
                <p:cNvSpPr>
                  <a:spLocks noChangeArrowheads="1"/>
                </p:cNvSpPr>
                <p:nvPr/>
              </p:nvSpPr>
              <p:spPr bwMode="auto">
                <a:xfrm>
                  <a:off x="2552" y="1729"/>
                  <a:ext cx="648" cy="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Kruskal Wallis H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04" name="Rectangle 80"/>
                <p:cNvSpPr>
                  <a:spLocks noChangeArrowheads="1"/>
                </p:cNvSpPr>
                <p:nvPr/>
              </p:nvSpPr>
              <p:spPr bwMode="auto">
                <a:xfrm>
                  <a:off x="2509" y="1729"/>
                  <a:ext cx="734" cy="80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07" name="Group 83"/>
              <p:cNvGrpSpPr>
                <a:grpSpLocks/>
              </p:cNvGrpSpPr>
              <p:nvPr/>
            </p:nvGrpSpPr>
            <p:grpSpPr bwMode="auto">
              <a:xfrm>
                <a:off x="3243" y="1729"/>
                <a:ext cx="662" cy="806"/>
                <a:chOff x="3243" y="1729"/>
                <a:chExt cx="662" cy="806"/>
              </a:xfrm>
            </p:grpSpPr>
            <p:sp>
              <p:nvSpPr>
                <p:cNvPr id="26651" name="Rectangle 27"/>
                <p:cNvSpPr>
                  <a:spLocks noChangeArrowheads="1"/>
                </p:cNvSpPr>
                <p:nvPr/>
              </p:nvSpPr>
              <p:spPr bwMode="auto">
                <a:xfrm>
                  <a:off x="3286" y="1729"/>
                  <a:ext cx="576" cy="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Friendman’s ANOVA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06" name="Rectangle 82"/>
                <p:cNvSpPr>
                  <a:spLocks noChangeArrowheads="1"/>
                </p:cNvSpPr>
                <p:nvPr/>
              </p:nvSpPr>
              <p:spPr bwMode="auto">
                <a:xfrm>
                  <a:off x="3243" y="1729"/>
                  <a:ext cx="662" cy="80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09" name="Group 85"/>
              <p:cNvGrpSpPr>
                <a:grpSpLocks/>
              </p:cNvGrpSpPr>
              <p:nvPr/>
            </p:nvGrpSpPr>
            <p:grpSpPr bwMode="auto">
              <a:xfrm>
                <a:off x="3905" y="1729"/>
                <a:ext cx="662" cy="806"/>
                <a:chOff x="3905" y="1729"/>
                <a:chExt cx="662" cy="806"/>
              </a:xfrm>
            </p:grpSpPr>
            <p:sp>
              <p:nvSpPr>
                <p:cNvPr id="26652" name="Rectangle 28"/>
                <p:cNvSpPr>
                  <a:spLocks noChangeArrowheads="1"/>
                </p:cNvSpPr>
                <p:nvPr/>
              </p:nvSpPr>
              <p:spPr bwMode="auto">
                <a:xfrm>
                  <a:off x="3948" y="1729"/>
                  <a:ext cx="576" cy="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Spearman’s rho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08" name="Rectangle 84"/>
                <p:cNvSpPr>
                  <a:spLocks noChangeArrowheads="1"/>
                </p:cNvSpPr>
                <p:nvPr/>
              </p:nvSpPr>
              <p:spPr bwMode="auto">
                <a:xfrm>
                  <a:off x="3905" y="1729"/>
                  <a:ext cx="662" cy="80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11" name="Group 87"/>
              <p:cNvGrpSpPr>
                <a:grpSpLocks/>
              </p:cNvGrpSpPr>
              <p:nvPr/>
            </p:nvGrpSpPr>
            <p:grpSpPr bwMode="auto">
              <a:xfrm>
                <a:off x="0" y="2535"/>
                <a:ext cx="696" cy="1152"/>
                <a:chOff x="0" y="2535"/>
                <a:chExt cx="696" cy="1152"/>
              </a:xfrm>
            </p:grpSpPr>
            <p:sp>
              <p:nvSpPr>
                <p:cNvPr id="26653" name="Rectangle 29"/>
                <p:cNvSpPr>
                  <a:spLocks noChangeArrowheads="1"/>
                </p:cNvSpPr>
                <p:nvPr/>
              </p:nvSpPr>
              <p:spPr bwMode="auto">
                <a:xfrm>
                  <a:off x="43" y="2535"/>
                  <a:ext cx="610" cy="11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Parametric (Interval &amp; Ratio)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10" name="Rectangle 86"/>
                <p:cNvSpPr>
                  <a:spLocks noChangeArrowheads="1"/>
                </p:cNvSpPr>
                <p:nvPr/>
              </p:nvSpPr>
              <p:spPr bwMode="auto">
                <a:xfrm>
                  <a:off x="0" y="2535"/>
                  <a:ext cx="696" cy="115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13" name="Group 89"/>
              <p:cNvGrpSpPr>
                <a:grpSpLocks/>
              </p:cNvGrpSpPr>
              <p:nvPr/>
            </p:nvGrpSpPr>
            <p:grpSpPr bwMode="auto">
              <a:xfrm>
                <a:off x="696" y="2535"/>
                <a:ext cx="469" cy="1152"/>
                <a:chOff x="696" y="2535"/>
                <a:chExt cx="469" cy="1152"/>
              </a:xfrm>
            </p:grpSpPr>
            <p:sp>
              <p:nvSpPr>
                <p:cNvPr id="26654" name="Rectangle 30"/>
                <p:cNvSpPr>
                  <a:spLocks noChangeArrowheads="1"/>
                </p:cNvSpPr>
                <p:nvPr/>
              </p:nvSpPr>
              <p:spPr bwMode="auto">
                <a:xfrm>
                  <a:off x="739" y="2535"/>
                  <a:ext cx="383" cy="11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z test or t test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12" name="Rectangle 88"/>
                <p:cNvSpPr>
                  <a:spLocks noChangeArrowheads="1"/>
                </p:cNvSpPr>
                <p:nvPr/>
              </p:nvSpPr>
              <p:spPr bwMode="auto">
                <a:xfrm>
                  <a:off x="696" y="2535"/>
                  <a:ext cx="469" cy="1152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15" name="Group 91"/>
              <p:cNvGrpSpPr>
                <a:grpSpLocks/>
              </p:cNvGrpSpPr>
              <p:nvPr/>
            </p:nvGrpSpPr>
            <p:grpSpPr bwMode="auto">
              <a:xfrm>
                <a:off x="1165" y="2535"/>
                <a:ext cx="682" cy="806"/>
                <a:chOff x="1165" y="2535"/>
                <a:chExt cx="682" cy="806"/>
              </a:xfrm>
            </p:grpSpPr>
            <p:sp>
              <p:nvSpPr>
                <p:cNvPr id="26655" name="Rectangle 31"/>
                <p:cNvSpPr>
                  <a:spLocks noChangeArrowheads="1"/>
                </p:cNvSpPr>
                <p:nvPr/>
              </p:nvSpPr>
              <p:spPr bwMode="auto">
                <a:xfrm>
                  <a:off x="1208" y="2535"/>
                  <a:ext cx="596" cy="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t test between groups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14" name="Rectangle 90"/>
                <p:cNvSpPr>
                  <a:spLocks noChangeArrowheads="1"/>
                </p:cNvSpPr>
                <p:nvPr/>
              </p:nvSpPr>
              <p:spPr bwMode="auto">
                <a:xfrm>
                  <a:off x="1165" y="2535"/>
                  <a:ext cx="682" cy="80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17" name="Group 93"/>
              <p:cNvGrpSpPr>
                <a:grpSpLocks/>
              </p:cNvGrpSpPr>
              <p:nvPr/>
            </p:nvGrpSpPr>
            <p:grpSpPr bwMode="auto">
              <a:xfrm>
                <a:off x="1847" y="2535"/>
                <a:ext cx="662" cy="806"/>
                <a:chOff x="1847" y="2535"/>
                <a:chExt cx="662" cy="806"/>
              </a:xfrm>
            </p:grpSpPr>
            <p:sp>
              <p:nvSpPr>
                <p:cNvPr id="26656" name="Rectangle 32"/>
                <p:cNvSpPr>
                  <a:spLocks noChangeArrowheads="1"/>
                </p:cNvSpPr>
                <p:nvPr/>
              </p:nvSpPr>
              <p:spPr bwMode="auto">
                <a:xfrm>
                  <a:off x="1890" y="2535"/>
                  <a:ext cx="576" cy="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t test within groups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16" name="Rectangle 92"/>
                <p:cNvSpPr>
                  <a:spLocks noChangeArrowheads="1"/>
                </p:cNvSpPr>
                <p:nvPr/>
              </p:nvSpPr>
              <p:spPr bwMode="auto">
                <a:xfrm>
                  <a:off x="1847" y="2535"/>
                  <a:ext cx="662" cy="80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19" name="Group 95"/>
              <p:cNvGrpSpPr>
                <a:grpSpLocks/>
              </p:cNvGrpSpPr>
              <p:nvPr/>
            </p:nvGrpSpPr>
            <p:grpSpPr bwMode="auto">
              <a:xfrm>
                <a:off x="2509" y="2535"/>
                <a:ext cx="734" cy="806"/>
                <a:chOff x="2509" y="2535"/>
                <a:chExt cx="734" cy="806"/>
              </a:xfrm>
            </p:grpSpPr>
            <p:sp>
              <p:nvSpPr>
                <p:cNvPr id="26657" name="Rectangle 33"/>
                <p:cNvSpPr>
                  <a:spLocks noChangeArrowheads="1"/>
                </p:cNvSpPr>
                <p:nvPr/>
              </p:nvSpPr>
              <p:spPr bwMode="auto">
                <a:xfrm>
                  <a:off x="2552" y="2535"/>
                  <a:ext cx="648" cy="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1 way ANOVA between groups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18" name="Rectangle 94"/>
                <p:cNvSpPr>
                  <a:spLocks noChangeArrowheads="1"/>
                </p:cNvSpPr>
                <p:nvPr/>
              </p:nvSpPr>
              <p:spPr bwMode="auto">
                <a:xfrm>
                  <a:off x="2509" y="2535"/>
                  <a:ext cx="734" cy="80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21" name="Group 97"/>
              <p:cNvGrpSpPr>
                <a:grpSpLocks/>
              </p:cNvGrpSpPr>
              <p:nvPr/>
            </p:nvGrpSpPr>
            <p:grpSpPr bwMode="auto">
              <a:xfrm>
                <a:off x="3243" y="2535"/>
                <a:ext cx="662" cy="806"/>
                <a:chOff x="3243" y="2535"/>
                <a:chExt cx="662" cy="806"/>
              </a:xfrm>
            </p:grpSpPr>
            <p:sp>
              <p:nvSpPr>
                <p:cNvPr id="26658" name="Rectangle 34"/>
                <p:cNvSpPr>
                  <a:spLocks noChangeArrowheads="1"/>
                </p:cNvSpPr>
                <p:nvPr/>
              </p:nvSpPr>
              <p:spPr bwMode="auto">
                <a:xfrm>
                  <a:off x="3286" y="2535"/>
                  <a:ext cx="576" cy="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1 way ANOVA (within or repeated measure)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20" name="Rectangle 96"/>
                <p:cNvSpPr>
                  <a:spLocks noChangeArrowheads="1"/>
                </p:cNvSpPr>
                <p:nvPr/>
              </p:nvSpPr>
              <p:spPr bwMode="auto">
                <a:xfrm>
                  <a:off x="3243" y="2535"/>
                  <a:ext cx="662" cy="80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23" name="Group 99"/>
              <p:cNvGrpSpPr>
                <a:grpSpLocks/>
              </p:cNvGrpSpPr>
              <p:nvPr/>
            </p:nvGrpSpPr>
            <p:grpSpPr bwMode="auto">
              <a:xfrm>
                <a:off x="3905" y="2535"/>
                <a:ext cx="662" cy="806"/>
                <a:chOff x="3905" y="2535"/>
                <a:chExt cx="662" cy="806"/>
              </a:xfrm>
            </p:grpSpPr>
            <p:sp>
              <p:nvSpPr>
                <p:cNvPr id="26659" name="Rectangle 35"/>
                <p:cNvSpPr>
                  <a:spLocks noChangeArrowheads="1"/>
                </p:cNvSpPr>
                <p:nvPr/>
              </p:nvSpPr>
              <p:spPr bwMode="auto">
                <a:xfrm>
                  <a:off x="3948" y="2535"/>
                  <a:ext cx="576" cy="80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Pearson’s r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22" name="Rectangle 98"/>
                <p:cNvSpPr>
                  <a:spLocks noChangeArrowheads="1"/>
                </p:cNvSpPr>
                <p:nvPr/>
              </p:nvSpPr>
              <p:spPr bwMode="auto">
                <a:xfrm>
                  <a:off x="3905" y="2535"/>
                  <a:ext cx="662" cy="80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25" name="Group 101"/>
              <p:cNvGrpSpPr>
                <a:grpSpLocks/>
              </p:cNvGrpSpPr>
              <p:nvPr/>
            </p:nvGrpSpPr>
            <p:grpSpPr bwMode="auto">
              <a:xfrm>
                <a:off x="1165" y="3341"/>
                <a:ext cx="2740" cy="346"/>
                <a:chOff x="1165" y="3341"/>
                <a:chExt cx="2740" cy="346"/>
              </a:xfrm>
            </p:grpSpPr>
            <p:sp>
              <p:nvSpPr>
                <p:cNvPr id="26660" name="Rectangle 36"/>
                <p:cNvSpPr>
                  <a:spLocks noChangeArrowheads="1"/>
                </p:cNvSpPr>
                <p:nvPr/>
              </p:nvSpPr>
              <p:spPr bwMode="auto">
                <a:xfrm>
                  <a:off x="1208" y="3341"/>
                  <a:ext cx="2654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Factorial (2 way) ANOVA 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24" name="Rectangle 100"/>
                <p:cNvSpPr>
                  <a:spLocks noChangeArrowheads="1"/>
                </p:cNvSpPr>
                <p:nvPr/>
              </p:nvSpPr>
              <p:spPr bwMode="auto">
                <a:xfrm>
                  <a:off x="1165" y="3341"/>
                  <a:ext cx="2740" cy="34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727" name="Group 103"/>
              <p:cNvGrpSpPr>
                <a:grpSpLocks/>
              </p:cNvGrpSpPr>
              <p:nvPr/>
            </p:nvGrpSpPr>
            <p:grpSpPr bwMode="auto">
              <a:xfrm>
                <a:off x="3905" y="3341"/>
                <a:ext cx="662" cy="346"/>
                <a:chOff x="3905" y="3341"/>
                <a:chExt cx="662" cy="346"/>
              </a:xfrm>
            </p:grpSpPr>
            <p:sp>
              <p:nvSpPr>
                <p:cNvPr id="26661" name="Rectangle 37"/>
                <p:cNvSpPr>
                  <a:spLocks noChangeArrowheads="1"/>
                </p:cNvSpPr>
                <p:nvPr/>
              </p:nvSpPr>
              <p:spPr bwMode="auto">
                <a:xfrm>
                  <a:off x="3948" y="3341"/>
                  <a:ext cx="576" cy="34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algn="ctr" eaLnBrk="1" hangingPunct="1"/>
                  <a:r>
                    <a:rPr lang="en-US" sz="1200">
                      <a:latin typeface="Arial" pitchFamily="34" charset="0"/>
                      <a:cs typeface="Times New Roman" pitchFamily="18" charset="0"/>
                    </a:rPr>
                    <a:t> </a:t>
                  </a:r>
                </a:p>
                <a:p>
                  <a:pPr algn="ctr"/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26726" name="Rectangle 102"/>
                <p:cNvSpPr>
                  <a:spLocks noChangeArrowheads="1"/>
                </p:cNvSpPr>
                <p:nvPr/>
              </p:nvSpPr>
              <p:spPr bwMode="auto">
                <a:xfrm>
                  <a:off x="3905" y="3341"/>
                  <a:ext cx="662" cy="346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26729" name="Rectangle 105"/>
            <p:cNvSpPr>
              <a:spLocks noChangeArrowheads="1"/>
            </p:cNvSpPr>
            <p:nvPr/>
          </p:nvSpPr>
          <p:spPr bwMode="auto">
            <a:xfrm>
              <a:off x="-4" y="-4"/>
              <a:ext cx="4575" cy="3695"/>
            </a:xfrm>
            <a:prstGeom prst="rect">
              <a:avLst/>
            </a:prstGeom>
            <a:noFill/>
            <a:ln w="14287">
              <a:solidFill>
                <a:srgbClr val="A0A0A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731" name="Rectangle 107"/>
          <p:cNvSpPr>
            <a:spLocks noChangeArrowheads="1"/>
          </p:cNvSpPr>
          <p:nvPr/>
        </p:nvSpPr>
        <p:spPr bwMode="auto">
          <a:xfrm>
            <a:off x="3175" y="6088063"/>
            <a:ext cx="9144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sz="1200">
                <a:latin typeface="Arial" pitchFamily="34" charset="0"/>
                <a:cs typeface="Times New Roman" pitchFamily="18" charset="0"/>
              </a:rPr>
              <a:t> </a:t>
            </a:r>
          </a:p>
          <a:p>
            <a:endParaRPr lang="en-US">
              <a:latin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92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Designing a research Project</a:t>
            </a:r>
          </a:p>
          <a:p>
            <a:r>
              <a:rPr lang="en-US" dirty="0" smtClean="0"/>
              <a:t>Basic statistical concepts and definitions</a:t>
            </a:r>
          </a:p>
          <a:p>
            <a:r>
              <a:rPr lang="en-US" dirty="0" smtClean="0"/>
              <a:t>Hypothesis , Basics concepts concerning Hypothesis testing</a:t>
            </a:r>
          </a:p>
          <a:p>
            <a:r>
              <a:rPr lang="en-US" dirty="0" smtClean="0"/>
              <a:t>Critical procedure for Hypothesis testing</a:t>
            </a:r>
          </a:p>
          <a:p>
            <a:r>
              <a:rPr lang="en-US" dirty="0" smtClean="0"/>
              <a:t>Research Process</a:t>
            </a:r>
          </a:p>
          <a:p>
            <a:r>
              <a:rPr lang="en-US" dirty="0" smtClean="0"/>
              <a:t>Organizing statistical tests</a:t>
            </a:r>
          </a:p>
          <a:p>
            <a:r>
              <a:rPr lang="en-US" dirty="0" smtClean="0"/>
              <a:t>Inferential Statistics</a:t>
            </a:r>
          </a:p>
          <a:p>
            <a:pPr lvl="1"/>
            <a:r>
              <a:rPr lang="en-US" dirty="0" smtClean="0"/>
              <a:t>Parametric and non parametric testing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086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718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80857-7EF4-4C06-980D-2363CE42D88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729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1705</Words>
  <Application>Microsoft Office PowerPoint</Application>
  <PresentationFormat>On-screen Show (4:3)</PresentationFormat>
  <Paragraphs>305</Paragraphs>
  <Slides>40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Office Theme</vt:lpstr>
      <vt:lpstr>Worksheet</vt:lpstr>
      <vt:lpstr>MGT-491 QUANTITATIVE ANALYSIS AND RESEARCH FOR MANAGEMENT</vt:lpstr>
      <vt:lpstr>Summary of This Session</vt:lpstr>
      <vt:lpstr>Designing a research project</vt:lpstr>
      <vt:lpstr>Statistical definitions</vt:lpstr>
      <vt:lpstr>Hypothesis</vt:lpstr>
      <vt:lpstr>Characteristics of Hypothesis</vt:lpstr>
      <vt:lpstr>Basic Concept concerning Testing of Hypothesis</vt:lpstr>
      <vt:lpstr>Basic Concept concerning Testing of Hypothesis</vt:lpstr>
      <vt:lpstr>Basic Concept concerning Testing of Hypothesis</vt:lpstr>
      <vt:lpstr>Basic Concept concerning Testing of Hypothesis</vt:lpstr>
      <vt:lpstr>Critical procedure for Hypothesis Testing</vt:lpstr>
      <vt:lpstr>Critical procedure for Hypothesis Testing</vt:lpstr>
      <vt:lpstr>Research Process</vt:lpstr>
      <vt:lpstr>Organising statistical tests</vt:lpstr>
      <vt:lpstr>Organising statistical tests</vt:lpstr>
      <vt:lpstr>Slide 16</vt:lpstr>
      <vt:lpstr>Organising statistical tests</vt:lpstr>
      <vt:lpstr>Organising statistical tests</vt:lpstr>
      <vt:lpstr>Independent (IV) vs dependent (DV) variables</vt:lpstr>
      <vt:lpstr>Levels of measurement (the traditional classification)</vt:lpstr>
      <vt:lpstr>A simpler classification: Continuous vs Discrete variables</vt:lpstr>
      <vt:lpstr>Slide 22</vt:lpstr>
      <vt:lpstr>Inferential Statistics</vt:lpstr>
      <vt:lpstr>Slide 24</vt:lpstr>
      <vt:lpstr>Slide 25</vt:lpstr>
      <vt:lpstr>Slide 26</vt:lpstr>
      <vt:lpstr>Slide 27</vt:lpstr>
      <vt:lpstr>Parametric Test</vt:lpstr>
      <vt:lpstr>Parametric Test</vt:lpstr>
      <vt:lpstr>Parametric Test</vt:lpstr>
      <vt:lpstr>Parametric Test</vt:lpstr>
      <vt:lpstr>Non-Parametric Test</vt:lpstr>
      <vt:lpstr>Non-Parametric Test</vt:lpstr>
      <vt:lpstr>Non-Parametric Test</vt:lpstr>
      <vt:lpstr>Non-Parametric Test</vt:lpstr>
      <vt:lpstr>Non-Parametric Test</vt:lpstr>
      <vt:lpstr>Slide 37</vt:lpstr>
      <vt:lpstr>Summary Table of Statistical Tests</vt:lpstr>
      <vt:lpstr>Summary of This Session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MGT-491 QUANTITATIVE ANALYSIS AND RESEARCH FOR MANAGEMENT</dc:title>
  <dc:creator>Usman</dc:creator>
  <cp:lastModifiedBy>NTS</cp:lastModifiedBy>
  <cp:revision>7</cp:revision>
  <dcterms:created xsi:type="dcterms:W3CDTF">2013-07-11T08:22:16Z</dcterms:created>
  <dcterms:modified xsi:type="dcterms:W3CDTF">2013-07-11T10:01:03Z</dcterms:modified>
</cp:coreProperties>
</file>