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sldIdLst>
    <p:sldId id="292" r:id="rId2"/>
    <p:sldId id="293" r:id="rId3"/>
    <p:sldId id="257" r:id="rId4"/>
    <p:sldId id="268" r:id="rId5"/>
    <p:sldId id="258" r:id="rId6"/>
    <p:sldId id="269" r:id="rId7"/>
    <p:sldId id="270" r:id="rId8"/>
    <p:sldId id="259" r:id="rId9"/>
    <p:sldId id="271" r:id="rId10"/>
    <p:sldId id="260" r:id="rId11"/>
    <p:sldId id="272" r:id="rId12"/>
    <p:sldId id="262" r:id="rId13"/>
    <p:sldId id="263" r:id="rId14"/>
    <p:sldId id="264" r:id="rId15"/>
    <p:sldId id="273" r:id="rId16"/>
    <p:sldId id="265" r:id="rId17"/>
    <p:sldId id="274" r:id="rId18"/>
    <p:sldId id="298" r:id="rId19"/>
    <p:sldId id="277" r:id="rId20"/>
    <p:sldId id="276" r:id="rId21"/>
    <p:sldId id="296" r:id="rId22"/>
    <p:sldId id="297" r:id="rId23"/>
    <p:sldId id="266" r:id="rId24"/>
    <p:sldId id="278" r:id="rId25"/>
    <p:sldId id="267" r:id="rId26"/>
    <p:sldId id="279" r:id="rId27"/>
    <p:sldId id="280" r:id="rId28"/>
    <p:sldId id="281" r:id="rId29"/>
    <p:sldId id="283" r:id="rId30"/>
    <p:sldId id="282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5" r:id="rId39"/>
    <p:sldId id="2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E0B20-BA91-4AE8-BF84-84D0B03E19B3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A71B0-C043-4BED-AE89-602DA40CD8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347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F8641-6092-4602-A067-3BAC16E7CAF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4587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F8641-6092-4602-A067-3BAC16E7CAF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4587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F8641-6092-4602-A067-3BAC16E7CAF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458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19E40-71EA-4897-834D-8B1406473D81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34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35D5B-1187-4382-B58A-C63073733584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90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B8EE9-6A61-462A-A81A-94D5A9ED9048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442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4DF35-9E41-4C64-8EF6-CE7D0BFC72A4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024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3D9FF-86E2-40ED-8F26-630B3DB1C9CB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8780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6197-6161-42CC-89AA-29360FAB1907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183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2F6C4-0816-4ADD-9624-39679B7C8BC9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2892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FE4F6-1A35-46C4-A58E-C9C9CF262D2A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736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323FD-28CB-4AEC-B4D3-4835F9ED50E8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2408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0C80-9CE2-4E47-970B-8181356FC63D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638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5AE28-6602-4B75-AA92-9AA6522C8748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876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4D7FD-3E92-421C-95DE-5CFB043CF372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F76A6-EEEC-445F-9B77-1B535E102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9233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22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32494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 Last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Phi co-efficient</a:t>
            </a:r>
          </a:p>
          <a:p>
            <a:r>
              <a:rPr lang="en-US" dirty="0" smtClean="0"/>
              <a:t>Cross tabulation in practice</a:t>
            </a:r>
          </a:p>
          <a:p>
            <a:r>
              <a:rPr lang="en-US" dirty="0" smtClean="0"/>
              <a:t>Differences in Hypothesis testing</a:t>
            </a:r>
          </a:p>
          <a:p>
            <a:r>
              <a:rPr lang="en-US" dirty="0" smtClean="0"/>
              <a:t>Parametric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450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order to understand relationships of variable or factors to complex constructs such as productivity, motivation, social responsibility, and competitiveness, correlational studies are carried out.</a:t>
            </a:r>
          </a:p>
          <a:p>
            <a:r>
              <a:rPr lang="en-US" dirty="0" smtClean="0"/>
              <a:t>Variables found to be related can be casual or associative.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986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no association exists between a dependent variable (construct) and an independent variable, a causal study can be simplified by eliminating that particular variable.</a:t>
            </a:r>
          </a:p>
          <a:p>
            <a:r>
              <a:rPr lang="en-US" dirty="0" smtClean="0"/>
              <a:t>This is the main advantage of studying an association.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65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constructs are complex variables and are multivariate in nature.</a:t>
            </a:r>
          </a:p>
          <a:p>
            <a:r>
              <a:rPr lang="en-US" dirty="0" smtClean="0"/>
              <a:t>As a </a:t>
            </a:r>
            <a:r>
              <a:rPr lang="en-US" dirty="0"/>
              <a:t>p</a:t>
            </a:r>
            <a:r>
              <a:rPr lang="en-US" dirty="0" smtClean="0"/>
              <a:t>recursor to studying multivariate association, a bivariate association is studied and analyzed.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627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Bivariate association is useful in its own right for analysis of data, but it very often lays the foundation to a later more comprehensive multivariate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54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direction of the relationship is not given by an analysis of association.</a:t>
            </a:r>
          </a:p>
          <a:p>
            <a:r>
              <a:rPr lang="en-US" dirty="0" smtClean="0"/>
              <a:t>It has to be carefully obtained by the researcher using a substantive understanding of the problem and a good knowledge of the phenomena or related research developments.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54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Correlation ( or regression) analysis, as with any inferential study, is performed on a sample of data pertaining to the variables and the estimates of population measures are obtained in the usual methods of inferential statistics.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502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general the relationship between the dependent variable Y and independent variable X can be expressed as;</a:t>
            </a:r>
          </a:p>
          <a:p>
            <a:pPr marL="0" indent="0" algn="ctr">
              <a:buNone/>
            </a:pPr>
            <a:r>
              <a:rPr lang="en-US" i="1" dirty="0" smtClean="0"/>
              <a:t>Y= f (X)</a:t>
            </a:r>
          </a:p>
          <a:p>
            <a:r>
              <a:rPr lang="en-US" i="1" dirty="0" smtClean="0"/>
              <a:t>The relationship may be causal or associative.</a:t>
            </a:r>
          </a:p>
          <a:p>
            <a:r>
              <a:rPr lang="en-US" dirty="0" smtClean="0"/>
              <a:t>In most management research, it is typically hypothesized to be associative.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61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problem definition involving two variables, a researcher is usually faced with the questions of whether there is an association between them and, if so, what strength and functional form it has.</a:t>
            </a:r>
          </a:p>
          <a:p>
            <a:r>
              <a:rPr lang="en-US" dirty="0" smtClean="0"/>
              <a:t>The form of relationship may be many in general and need to be approached in a variety of ways.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793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form may be specified theoretically and tested statistically.</a:t>
            </a:r>
          </a:p>
          <a:p>
            <a:r>
              <a:rPr lang="en-US" dirty="0" smtClean="0"/>
              <a:t>In most of the cases the form of relationship is assumed to be linear.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0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correlations and simple regression are the two bivariate parametric measures of association.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98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is the degree of association among variables in a set of data.</a:t>
            </a:r>
          </a:p>
          <a:p>
            <a:r>
              <a:rPr lang="en-US" dirty="0" smtClean="0"/>
              <a:t>Statistically speaking simple correlation, measures a linear relationship between two variables.</a:t>
            </a:r>
          </a:p>
          <a:p>
            <a:r>
              <a:rPr lang="en-US" dirty="0" smtClean="0"/>
              <a:t>Correlation does not imply that any one of variables causes the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478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CORRELATION(contd.)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analysis is closely related to regression analysis.</a:t>
            </a:r>
          </a:p>
          <a:p>
            <a:r>
              <a:rPr lang="en-US" dirty="0" smtClean="0"/>
              <a:t>There is a misunderstanding about the relationship between correlation and causality.</a:t>
            </a:r>
          </a:p>
          <a:p>
            <a:r>
              <a:rPr lang="en-US" dirty="0" smtClean="0"/>
              <a:t>Stating two variables are highly correlated does not necessarily mean that one of the variable causes the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38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CORRELATION(contd.)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Correlation coefficient(r)</a:t>
            </a:r>
          </a:p>
          <a:p>
            <a:r>
              <a:rPr lang="en-US" dirty="0" smtClean="0"/>
              <a:t>Correlation coefficient(r) between two variables is the ratio of covariance of the two variables to corrections for the units in measurement and given by;</a:t>
            </a:r>
          </a:p>
          <a:p>
            <a:pPr marL="0" indent="0">
              <a:buNone/>
            </a:pPr>
            <a:r>
              <a:rPr lang="en-US" dirty="0" smtClean="0"/>
              <a:t>			</a:t>
            </a:r>
            <a:r>
              <a:rPr lang="en-US" i="1" dirty="0" smtClean="0"/>
              <a:t>R=   </a:t>
            </a:r>
            <a:r>
              <a:rPr lang="en-US" i="1" u="sng" dirty="0" smtClean="0"/>
              <a:t>COVXY</a:t>
            </a:r>
          </a:p>
          <a:p>
            <a:pPr marL="0" indent="0">
              <a:buNone/>
            </a:pPr>
            <a:r>
              <a:rPr lang="en-US" i="1" dirty="0" smtClean="0"/>
              <a:t>	       			</a:t>
            </a:r>
            <a:r>
              <a:rPr lang="en-US" i="1" dirty="0" err="1" smtClean="0"/>
              <a:t>SxSy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and is called </a:t>
            </a:r>
            <a:r>
              <a:rPr lang="en-US" dirty="0"/>
              <a:t>P</a:t>
            </a:r>
            <a:r>
              <a:rPr lang="en-US" dirty="0" smtClean="0"/>
              <a:t>earson Product </a:t>
            </a:r>
            <a:r>
              <a:rPr lang="en-US" dirty="0" smtClean="0"/>
              <a:t>Movement </a:t>
            </a:r>
            <a:r>
              <a:rPr lang="en-US" dirty="0" smtClean="0"/>
              <a:t>correlation coefficient. r lies between -1 and +1.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91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COVXY indicates how strongly x and y vary together and also gives the direction of relationship (positive or negative) </a:t>
            </a:r>
            <a:r>
              <a:rPr lang="en-US" dirty="0" err="1" smtClean="0"/>
              <a:t>SxSy</a:t>
            </a:r>
            <a:r>
              <a:rPr lang="en-US" dirty="0" smtClean="0"/>
              <a:t>, the standard deviations of x and y, and standardizes the value or 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821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Coefficient of correlation is one of the many measures of association. </a:t>
            </a:r>
          </a:p>
          <a:p>
            <a:r>
              <a:rPr lang="en-US" dirty="0" smtClean="0"/>
              <a:t>If the paired value of x and y fall on a straight line with a positive slope, then r=1.</a:t>
            </a:r>
          </a:p>
          <a:p>
            <a:r>
              <a:rPr lang="en-US" dirty="0" smtClean="0"/>
              <a:t>If the line has a negative slope the r=-1.</a:t>
            </a:r>
          </a:p>
          <a:p>
            <a:r>
              <a:rPr lang="en-US" dirty="0" smtClean="0"/>
              <a:t>If the points are scattered then r=0.</a:t>
            </a:r>
          </a:p>
          <a:p>
            <a:r>
              <a:rPr lang="en-US" dirty="0"/>
              <a:t>r</a:t>
            </a:r>
            <a:r>
              <a:rPr lang="en-US" dirty="0" smtClean="0"/>
              <a:t> lies between -1 and +1.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616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CORRELATION(contd.)</a:t>
            </a:r>
            <a:endParaRPr lang="en-US" dirty="0"/>
          </a:p>
        </p:txBody>
      </p:sp>
      <p:pic>
        <p:nvPicPr>
          <p:cNvPr id="1026" name="Picture 2" descr="C:\Users\Usman\Desktop\New folder (3)\scan01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62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907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Scatter Diagram;</a:t>
            </a:r>
          </a:p>
          <a:p>
            <a:pPr lvl="1"/>
            <a:r>
              <a:rPr lang="en-US" dirty="0" smtClean="0"/>
              <a:t>This represents the plot of two variables on x – y coordinate axes and qualitatively gives the relationship.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159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man\Desktop\New folder (3)\scan01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610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man\Desktop\New folder (3)\scan01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499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man\Desktop\New folder (3)\scan01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8839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43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Inference from sample r</a:t>
            </a:r>
          </a:p>
          <a:p>
            <a:r>
              <a:rPr lang="en-US" dirty="0" smtClean="0"/>
              <a:t>Sample r is theoretically an unbiased point estimator of population correlation coefficient p.</a:t>
            </a:r>
          </a:p>
          <a:p>
            <a:r>
              <a:rPr lang="en-US" dirty="0" smtClean="0"/>
              <a:t>The sample correlation coefficient r has an analogous population correlation coefficient, which is denoted by 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527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population correlation coefficient is given by;</a:t>
            </a:r>
          </a:p>
        </p:txBody>
      </p:sp>
      <p:pic>
        <p:nvPicPr>
          <p:cNvPr id="5122" name="Picture 2" descr="C:\Users\Usman\Desktop\Untit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95600"/>
            <a:ext cx="4724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098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 mathematical way of stating the statistical relationship between two variables.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399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MODEL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two principal elements of statistical relationship are;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The tendency of dependent variable Y to vary systematically with independent variable X.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The scattering of points about the curve that represents the relationship between X and 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133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MODEL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two elements of statistical relationship are represented in a simple linear regression model by assuming that;</a:t>
            </a:r>
          </a:p>
          <a:p>
            <a:pPr lvl="1"/>
            <a:r>
              <a:rPr lang="en-US" dirty="0" smtClean="0"/>
              <a:t>There is a probability of distribution of Y for each value of X.</a:t>
            </a:r>
          </a:p>
          <a:p>
            <a:pPr lvl="1"/>
            <a:r>
              <a:rPr lang="en-US" dirty="0" smtClean="0"/>
              <a:t>The mean of the probability distribution of Y for each X falls on the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827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HETEROSCADISTICITY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condition in regression where the scatter diagram about the regression line has a pattern indicating variations in the distributions of y for various values of x (the regression line is y=b</a:t>
            </a:r>
            <a:r>
              <a:rPr lang="en-US" baseline="-25000" dirty="0" smtClean="0"/>
              <a:t>o</a:t>
            </a:r>
            <a:r>
              <a:rPr lang="en-US" dirty="0" smtClean="0"/>
              <a:t>+b</a:t>
            </a:r>
            <a:r>
              <a:rPr lang="en-US" baseline="-25000" dirty="0" smtClean="0"/>
              <a:t>1</a:t>
            </a:r>
            <a:r>
              <a:rPr lang="en-US" dirty="0" smtClean="0"/>
              <a:t>) b is the regression coefficient.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347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man\Desktop\New folder (3)\scan01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1" y="914400"/>
            <a:ext cx="80772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781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HETEROSCADISTICITY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should be noted from the figure that the distance of points being homoscedastic </a:t>
            </a:r>
            <a:r>
              <a:rPr lang="en-US" dirty="0" err="1" smtClean="0"/>
              <a:t>i</a:t>
            </a:r>
            <a:r>
              <a:rPr lang="en-US" dirty="0" smtClean="0"/>
              <a:t>-e no clear pattern of the scatter diagram about the regression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02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SIMPLE LINEAR REGRESSION MODEL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systematic way in which Y varies as a function of X is identified as a straight line or the regression line of Y on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794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man\Desktop\New folder (3)\scan01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2000"/>
            <a:ext cx="77724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599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Coefficient of Determination R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measure of the strength of the linear relationship between X and Y is given by the coefficient of determination, R</a:t>
            </a:r>
            <a:r>
              <a:rPr lang="en-US" baseline="30000" dirty="0" smtClean="0"/>
              <a:t>2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gives the proportion of variability in the dependent variable Y, which is explained by the independent variable X through fitting of the regression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001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Coefficient of Determination R</a:t>
            </a:r>
            <a:r>
              <a:rPr lang="en-US" baseline="30000" dirty="0" smtClean="0"/>
              <a:t>2 </a:t>
            </a:r>
            <a:r>
              <a:rPr lang="en-US" dirty="0"/>
              <a:t>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/>
              <a:t> </a:t>
            </a:r>
            <a:r>
              <a:rPr lang="en-US" dirty="0" smtClean="0"/>
              <a:t>is a simple ratio of the amount of variation explained by the regression line to the total variation in Y, and the values of R</a:t>
            </a:r>
            <a:r>
              <a:rPr lang="en-US" baseline="30000" dirty="0" smtClean="0"/>
              <a:t>2</a:t>
            </a:r>
            <a:r>
              <a:rPr lang="en-US" dirty="0" smtClean="0"/>
              <a:t> are bound between 0 and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332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Coefficient of Determination R</a:t>
            </a:r>
            <a:r>
              <a:rPr lang="en-US" baseline="30000" dirty="0" smtClean="0"/>
              <a:t>2 </a:t>
            </a:r>
            <a:r>
              <a:rPr lang="en-US" dirty="0"/>
              <a:t>(Contd.)</a:t>
            </a:r>
          </a:p>
        </p:txBody>
      </p:sp>
      <p:pic>
        <p:nvPicPr>
          <p:cNvPr id="6146" name="Picture 2" descr="C:\Users\Usman\Desktop\New folder (3)\scan01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8763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202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Coefficient of Determination R</a:t>
            </a:r>
            <a:r>
              <a:rPr lang="en-US" baseline="30000" dirty="0" smtClean="0"/>
              <a:t>2 </a:t>
            </a:r>
            <a:r>
              <a:rPr lang="en-US" dirty="0"/>
              <a:t>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R</a:t>
            </a:r>
            <a:r>
              <a:rPr lang="en-US" baseline="30000" dirty="0" smtClean="0"/>
              <a:t>2</a:t>
            </a:r>
            <a:r>
              <a:rPr lang="en-US" dirty="0" smtClean="0"/>
              <a:t>=1 and Error variation=0, the observations fall perfectly on the fitted regression line.</a:t>
            </a:r>
          </a:p>
          <a:p>
            <a:r>
              <a:rPr lang="en-US" dirty="0" smtClean="0"/>
              <a:t> If R</a:t>
            </a:r>
            <a:r>
              <a:rPr lang="en-US" baseline="30000" dirty="0" smtClean="0"/>
              <a:t>2</a:t>
            </a:r>
            <a:r>
              <a:rPr lang="en-US" dirty="0" smtClean="0"/>
              <a:t>=0 fitted regression must have zero slope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103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Comparison of regression and Correlation</a:t>
            </a:r>
            <a:endParaRPr lang="en-US" dirty="0"/>
          </a:p>
        </p:txBody>
      </p:sp>
      <p:pic>
        <p:nvPicPr>
          <p:cNvPr id="9218" name="Picture 2" descr="C:\Users\Usman\Desktop\New folder (3)\scan01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053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Linear Regression</a:t>
            </a:r>
          </a:p>
          <a:p>
            <a:r>
              <a:rPr lang="en-US" dirty="0" smtClean="0"/>
              <a:t>Correlation</a:t>
            </a:r>
          </a:p>
          <a:p>
            <a:r>
              <a:rPr lang="en-US" dirty="0" smtClean="0"/>
              <a:t>Comparison of Both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588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1BBC8-659F-4DA0-B25A-CBCDB232611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575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1148</Words>
  <Application>Microsoft Office PowerPoint</Application>
  <PresentationFormat>On-screen Show (4:3)</PresentationFormat>
  <Paragraphs>141</Paragraphs>
  <Slides>39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MGT-491 QUANTITATIVE ANALYSIS AND RESEARCH FOR MANAGEMENT</vt:lpstr>
      <vt:lpstr>Summary of Last Session</vt:lpstr>
      <vt:lpstr>SIMPLE LINEAR REGRESSION</vt:lpstr>
      <vt:lpstr>SIMPLE LINEAR REGRESSION (Contd.)</vt:lpstr>
      <vt:lpstr>SIMPLE LINEAR REGRESSION (Contd.)</vt:lpstr>
      <vt:lpstr>SIMPLE LINEAR REGRESSION (Contd.)</vt:lpstr>
      <vt:lpstr>SIMPLE LINEAR REGRESSION (Contd.)</vt:lpstr>
      <vt:lpstr>SIMPLE LINEAR REGRESSION (Contd.)</vt:lpstr>
      <vt:lpstr>SIMPLE LINEAR REGRESSION (Contd.)</vt:lpstr>
      <vt:lpstr>SIMPLE LINEAR REGRESSION (Contd.)</vt:lpstr>
      <vt:lpstr>SIMPLE LINEAR REGRESSION (Contd.)</vt:lpstr>
      <vt:lpstr>SIMPLE LINEAR REGRESSION (Contd.)</vt:lpstr>
      <vt:lpstr>CORRELATION</vt:lpstr>
      <vt:lpstr>CORRELATION(contd.)</vt:lpstr>
      <vt:lpstr>CORRELATION(contd.)</vt:lpstr>
      <vt:lpstr>CORRELATION(contd.)</vt:lpstr>
      <vt:lpstr>CORRELATION(contd.)</vt:lpstr>
      <vt:lpstr>CORRELATION(contd.)</vt:lpstr>
      <vt:lpstr>CORRELATION(contd.)</vt:lpstr>
      <vt:lpstr>Slide 20</vt:lpstr>
      <vt:lpstr>Slide 21</vt:lpstr>
      <vt:lpstr>Slide 22</vt:lpstr>
      <vt:lpstr>CORRELATION(contd.)</vt:lpstr>
      <vt:lpstr>CORRELATION(contd.)</vt:lpstr>
      <vt:lpstr>SIMPLE LINEAR REGRESSION MODEL</vt:lpstr>
      <vt:lpstr>SIMPLE LINEAR REGRESSION MODEL (Contd.)</vt:lpstr>
      <vt:lpstr>SIMPLE LINEAR REGRESSION MODEL (Contd.)</vt:lpstr>
      <vt:lpstr>HETEROSCADISTICITY</vt:lpstr>
      <vt:lpstr>Slide 29</vt:lpstr>
      <vt:lpstr>HETEROSCADISTICITY (Contd.)</vt:lpstr>
      <vt:lpstr>SIMPLE LINEAR REGRESSION MODEL (Contd.)</vt:lpstr>
      <vt:lpstr>Slide 32</vt:lpstr>
      <vt:lpstr>Coefficient of Determination R2</vt:lpstr>
      <vt:lpstr>Coefficient of Determination R2 (Contd.)</vt:lpstr>
      <vt:lpstr>Coefficient of Determination R2 (Contd.)</vt:lpstr>
      <vt:lpstr>Coefficient of Determination R2 (Contd.)</vt:lpstr>
      <vt:lpstr>Comparison of regression and Correlation</vt:lpstr>
      <vt:lpstr>Summary of This Session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Usman</dc:creator>
  <cp:lastModifiedBy>NTS</cp:lastModifiedBy>
  <cp:revision>23</cp:revision>
  <dcterms:created xsi:type="dcterms:W3CDTF">2013-07-10T05:28:56Z</dcterms:created>
  <dcterms:modified xsi:type="dcterms:W3CDTF">2013-07-10T11:54:12Z</dcterms:modified>
</cp:coreProperties>
</file>