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6" r:id="rId2"/>
    <p:sldId id="310" r:id="rId3"/>
    <p:sldId id="257" r:id="rId4"/>
    <p:sldId id="284" r:id="rId5"/>
    <p:sldId id="283" r:id="rId6"/>
    <p:sldId id="285" r:id="rId7"/>
    <p:sldId id="258" r:id="rId8"/>
    <p:sldId id="259" r:id="rId9"/>
    <p:sldId id="260" r:id="rId10"/>
    <p:sldId id="261" r:id="rId11"/>
    <p:sldId id="286" r:id="rId12"/>
    <p:sldId id="262" r:id="rId13"/>
    <p:sldId id="263" r:id="rId14"/>
    <p:sldId id="264" r:id="rId15"/>
    <p:sldId id="265" r:id="rId16"/>
    <p:sldId id="287" r:id="rId17"/>
    <p:sldId id="302" r:id="rId18"/>
    <p:sldId id="303" r:id="rId19"/>
    <p:sldId id="304" r:id="rId20"/>
    <p:sldId id="266" r:id="rId21"/>
    <p:sldId id="288" r:id="rId22"/>
    <p:sldId id="305" r:id="rId23"/>
    <p:sldId id="289" r:id="rId24"/>
    <p:sldId id="290" r:id="rId25"/>
    <p:sldId id="293" r:id="rId26"/>
    <p:sldId id="267" r:id="rId27"/>
    <p:sldId id="292" r:id="rId28"/>
    <p:sldId id="268" r:id="rId29"/>
    <p:sldId id="294" r:id="rId30"/>
    <p:sldId id="269" r:id="rId31"/>
    <p:sldId id="295" r:id="rId32"/>
    <p:sldId id="296" r:id="rId33"/>
    <p:sldId id="297" r:id="rId34"/>
    <p:sldId id="270" r:id="rId35"/>
    <p:sldId id="271" r:id="rId36"/>
    <p:sldId id="299" r:id="rId37"/>
    <p:sldId id="301" r:id="rId38"/>
    <p:sldId id="300" r:id="rId39"/>
    <p:sldId id="311" r:id="rId40"/>
    <p:sldId id="30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1B401-F6E5-48C7-834A-5C48CA8AA02C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98895-4498-45FE-85E1-47F4268CE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064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0D340-051A-4EC0-8948-C19C0E708DB5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626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146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36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40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6994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8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698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622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41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666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33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80F92-ADD8-4E6B-B9B6-5EDDFC3DA9B3}" type="datetimeFigureOut">
              <a:rPr lang="en-US" smtClean="0"/>
              <a:pPr/>
              <a:t>05-Jul-13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084FC-80EF-4BED-B0C8-055DD9955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205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21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0718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Session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Cross Tabulation</a:t>
            </a:r>
          </a:p>
          <a:p>
            <a:pPr lvl="1"/>
            <a:r>
              <a:rPr lang="en-GB" dirty="0" smtClean="0"/>
              <a:t>Two variables</a:t>
            </a:r>
          </a:p>
          <a:p>
            <a:pPr lvl="1"/>
            <a:r>
              <a:rPr lang="en-GB" dirty="0" smtClean="0"/>
              <a:t>Three variables</a:t>
            </a:r>
          </a:p>
          <a:p>
            <a:pPr lvl="2"/>
            <a:r>
              <a:rPr lang="en-GB" dirty="0" smtClean="0"/>
              <a:t>Four </a:t>
            </a:r>
            <a:r>
              <a:rPr lang="en-GB" dirty="0" smtClean="0"/>
              <a:t>resulting probabilities </a:t>
            </a:r>
            <a:r>
              <a:rPr lang="en-GB" dirty="0" smtClean="0"/>
              <a:t>of three variables</a:t>
            </a:r>
          </a:p>
          <a:p>
            <a:r>
              <a:rPr lang="en-GB" dirty="0" smtClean="0"/>
              <a:t>Statistics associated with cross tabulations</a:t>
            </a:r>
          </a:p>
          <a:p>
            <a:pPr lvl="1"/>
            <a:r>
              <a:rPr lang="en-GB" dirty="0" smtClean="0"/>
              <a:t>Chi square test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C50-69CC-4BE7-BB54-353F0F3EACA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615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STATISTICS ASSOCIATED WITH CROSS-TABULATION(contd.)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Phi Coefficient</a:t>
            </a:r>
          </a:p>
          <a:p>
            <a:r>
              <a:rPr lang="en-US" dirty="0" smtClean="0"/>
              <a:t>A measure of the strength of association in the special case of a table with two rows and two column(a2*2 table).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phi </a:t>
            </a:r>
            <a:r>
              <a:rPr lang="en-US" dirty="0" smtClean="0"/>
              <a:t>coefficient is proportional to the square root of the chi-square statistic.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122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man\Pictures\My Scans\scan0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3325813" cy="24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32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STATISTICS ASSOCIATED WITH CROSS-TABULATION(contd.)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takes the value of 0 when there is no association, which would be indicated by a chi-square vale of 0 as well.</a:t>
            </a:r>
          </a:p>
          <a:p>
            <a:r>
              <a:rPr lang="en-US" dirty="0" smtClean="0"/>
              <a:t>When the variables are perfectly associated, phi assumes the vale of 1</a:t>
            </a:r>
          </a:p>
          <a:p>
            <a:r>
              <a:rPr lang="en-US" dirty="0" smtClean="0"/>
              <a:t>When there is perfect negative association then phi takes the value of -1.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29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Pictures\My Scans\scan0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4143375" cy="275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965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CROSS-TABULATION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conducting cross-tabulation analysis in practice, it is useful to proceed along the following steps.</a:t>
            </a:r>
          </a:p>
          <a:p>
            <a:r>
              <a:rPr lang="en-US" dirty="0" smtClean="0"/>
              <a:t>Test the null hypothesis that there is no association between the variables using chi-square statistic.</a:t>
            </a:r>
          </a:p>
          <a:p>
            <a:pPr lvl="1"/>
            <a:r>
              <a:rPr lang="en-US" dirty="0" smtClean="0"/>
              <a:t>If you fail to reject the null hypothesis, then there is no relationship.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7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CROSS-TABULATION IN </a:t>
            </a:r>
            <a:r>
              <a:rPr lang="en-US" dirty="0" smtClean="0"/>
              <a:t>PRACTICE(contd.)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H</a:t>
            </a:r>
            <a:r>
              <a:rPr lang="en-US" sz="1200" dirty="0" smtClean="0"/>
              <a:t>o</a:t>
            </a:r>
            <a:r>
              <a:rPr lang="en-US" dirty="0" smtClean="0"/>
              <a:t> is rejected, then determine the strength of the association using an appropriate statistic(phi coefficient or other statistics).</a:t>
            </a:r>
          </a:p>
          <a:p>
            <a:r>
              <a:rPr lang="en-US" dirty="0" smtClean="0"/>
              <a:t>If H</a:t>
            </a:r>
            <a:r>
              <a:rPr lang="en-US" sz="1200" dirty="0" smtClean="0"/>
              <a:t>o</a:t>
            </a:r>
            <a:r>
              <a:rPr lang="en-US" dirty="0" smtClean="0"/>
              <a:t> is rejected, interpret the pattern of relationship by computing the percentages in the direction of the independent variable, across the dependent variable.</a:t>
            </a:r>
          </a:p>
        </p:txBody>
      </p:sp>
    </p:spTree>
    <p:extLst>
      <p:ext uri="{BB962C8B-B14F-4D97-AF65-F5344CB8AC3E}">
        <p14:creationId xmlns:p14="http://schemas.microsoft.com/office/powerpoint/2010/main" xmlns="" val="270557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CROSS-TABULATION IN PRACTICE(contd.)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Translate the result of hypothesis testing, strength of association, and pattern of association into managerial implications and recommendations where meaningful.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09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HYPOTHESIS TESTING RELATED TO 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have considered the hypothesis testing related to associations. We know focus on hypothesis testing related to differences.</a:t>
            </a:r>
          </a:p>
          <a:p>
            <a:pPr marL="0" indent="0">
              <a:buNone/>
            </a:pPr>
            <a:r>
              <a:rPr lang="en-US" dirty="0" smtClean="0"/>
              <a:t>It consist of following test</a:t>
            </a:r>
          </a:p>
          <a:p>
            <a:r>
              <a:rPr lang="en-US" dirty="0" smtClean="0"/>
              <a:t>Parametric test</a:t>
            </a:r>
          </a:p>
          <a:p>
            <a:r>
              <a:rPr lang="en-US" dirty="0" smtClean="0"/>
              <a:t>Nonparametric test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943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man\Pictures\My Scans\scan00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1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46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HYPOTHESIS TESTING RELATED TO </a:t>
            </a:r>
            <a:r>
              <a:rPr lang="en-US" dirty="0" smtClean="0"/>
              <a:t>DIFFERENCE(contd.)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Parametric tests</a:t>
            </a:r>
          </a:p>
          <a:p>
            <a:r>
              <a:rPr lang="en-US" dirty="0" smtClean="0"/>
              <a:t>Hypothesis testing procedure that assumes that the variables of interest are measured on at least an interval scale.</a:t>
            </a:r>
          </a:p>
          <a:p>
            <a:pPr marL="0" indent="0">
              <a:buNone/>
            </a:pPr>
            <a:r>
              <a:rPr lang="en-US" dirty="0" smtClean="0"/>
              <a:t>Nonparametric tests</a:t>
            </a:r>
          </a:p>
          <a:p>
            <a:r>
              <a:rPr lang="en-US" dirty="0" smtClean="0"/>
              <a:t>Hypothesis-testing procedures that assume that the variables are measured on a nominal ordinal scale.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74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PARAMETRIC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Parametric test provide inference for making statements about means of parent populations.</a:t>
            </a:r>
          </a:p>
          <a:p>
            <a:pPr marL="0" indent="0">
              <a:buNone/>
            </a:pPr>
            <a:r>
              <a:rPr lang="en-US" dirty="0" smtClean="0"/>
              <a:t>The following test are used for this purpose</a:t>
            </a:r>
          </a:p>
          <a:p>
            <a:r>
              <a:rPr lang="en-US" dirty="0" smtClean="0"/>
              <a:t>t test</a:t>
            </a:r>
          </a:p>
          <a:p>
            <a:r>
              <a:rPr lang="en-US" dirty="0" smtClean="0"/>
              <a:t>t statistic</a:t>
            </a:r>
          </a:p>
          <a:p>
            <a:r>
              <a:rPr lang="en-US" dirty="0" smtClean="0"/>
              <a:t>t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27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</a:t>
            </a:r>
            <a:r>
              <a:rPr lang="en-US" dirty="0" smtClean="0"/>
              <a:t>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 test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uni-variate</a:t>
            </a:r>
            <a:r>
              <a:rPr lang="en-US" dirty="0" smtClean="0"/>
              <a:t> hypothesis test using the t distribution, which is used when the standard deviation is unknown and sample size is small.</a:t>
            </a:r>
          </a:p>
          <a:p>
            <a:pPr marL="0" indent="0">
              <a:buNone/>
            </a:pPr>
            <a:r>
              <a:rPr lang="en-US" dirty="0" smtClean="0"/>
              <a:t>t statistic</a:t>
            </a:r>
          </a:p>
          <a:p>
            <a:r>
              <a:rPr lang="en-US" dirty="0" smtClean="0"/>
              <a:t>A statistic that assumes that the variable has a symmetric bell-shaped distribution, the mean is known( or assumed to be known), and the population variance is estimated from the sample.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54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</a:t>
            </a:r>
            <a:r>
              <a:rPr lang="en-US" dirty="0" smtClean="0"/>
              <a:t>TESTS(contd</a:t>
            </a:r>
            <a:r>
              <a:rPr lang="en-US" dirty="0"/>
              <a:t>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 distribution</a:t>
            </a:r>
          </a:p>
          <a:p>
            <a:r>
              <a:rPr lang="en-US" dirty="0" smtClean="0"/>
              <a:t>A symmetric bell-shaped distribution that is useful for small sample(n&lt;30)testing, when the mean is known and the population variance is estimated from the sample.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409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procedure for hypothesis testing, when t statistics is used;</a:t>
            </a:r>
          </a:p>
          <a:p>
            <a:pPr lvl="1"/>
            <a:r>
              <a:rPr lang="en-US" dirty="0" smtClean="0"/>
              <a:t>Formulate the null and the alternate hypothesis</a:t>
            </a:r>
          </a:p>
          <a:p>
            <a:pPr lvl="1"/>
            <a:r>
              <a:rPr lang="en-US" dirty="0" smtClean="0"/>
              <a:t>Select the appropriate formula for t statistics</a:t>
            </a:r>
          </a:p>
          <a:p>
            <a:pPr lvl="1"/>
            <a:r>
              <a:rPr lang="en-US" dirty="0" smtClean="0"/>
              <a:t>Select a significance level. Typically 0.05</a:t>
            </a:r>
          </a:p>
          <a:p>
            <a:pPr lvl="1"/>
            <a:r>
              <a:rPr lang="en-US" dirty="0" smtClean="0"/>
              <a:t>Take one or two sample and calculate mean and standard deviations for them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43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procedure for hypothesis testing, when t statistics is used (Contd.);</a:t>
            </a:r>
          </a:p>
          <a:p>
            <a:pPr lvl="1"/>
            <a:r>
              <a:rPr lang="en-US" dirty="0" smtClean="0"/>
              <a:t>Calculate t statistics assuming null hypothesis is true.</a:t>
            </a:r>
          </a:p>
          <a:p>
            <a:pPr lvl="1"/>
            <a:r>
              <a:rPr lang="en-US" dirty="0" smtClean="0"/>
              <a:t>Calculate critical value of t statistic.</a:t>
            </a:r>
          </a:p>
          <a:p>
            <a:pPr lvl="1"/>
            <a:r>
              <a:rPr lang="en-US" dirty="0" smtClean="0"/>
              <a:t>If the probability computed in the last step is smaller than the significance level, then reject null hypothesis.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80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procedure for hypothesis testing, when t statistics is used (Contd.);</a:t>
            </a:r>
          </a:p>
          <a:p>
            <a:pPr lvl="1"/>
            <a:r>
              <a:rPr lang="en-US" dirty="0" smtClean="0"/>
              <a:t>Or if the probability is larger do not reject null hypothesis.</a:t>
            </a:r>
          </a:p>
          <a:p>
            <a:pPr lvl="1"/>
            <a:r>
              <a:rPr lang="en-US" dirty="0" smtClean="0"/>
              <a:t>Not rejecting null hypothesis does not mean that null hypothesis is true</a:t>
            </a:r>
          </a:p>
          <a:p>
            <a:pPr lvl="1"/>
            <a:r>
              <a:rPr lang="en-US" dirty="0" smtClean="0"/>
              <a:t>It only means that the true state is not significantly different from that assumed by null hypothesis.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06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procedure for hypothesis testing, when t statistics is used (Contd.);</a:t>
            </a:r>
          </a:p>
          <a:p>
            <a:pPr lvl="1"/>
            <a:r>
              <a:rPr lang="en-US" dirty="0" smtClean="0"/>
              <a:t>Express the conclusion reached by the t test in terms of the marketing research problem.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33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One sample</a:t>
            </a:r>
          </a:p>
          <a:p>
            <a:r>
              <a:rPr lang="en-US" dirty="0" smtClean="0"/>
              <a:t>In marketing research, the researcher is often interested in making statements about a single variable against a known or given standard.</a:t>
            </a:r>
          </a:p>
          <a:p>
            <a:pPr marL="0" indent="0">
              <a:buNone/>
            </a:pPr>
            <a:r>
              <a:rPr lang="en-US" dirty="0" smtClean="0"/>
              <a:t>z test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uni-variate</a:t>
            </a:r>
            <a:r>
              <a:rPr lang="en-US" dirty="0" smtClean="0"/>
              <a:t> hypothesis test using the standard normal distribution.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47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Market share for a new product will exceed 15 percent; at least 65% of customers will like a new package design; 80% of the dealers will like the new pricing policy.</a:t>
            </a:r>
          </a:p>
          <a:p>
            <a:pPr lvl="1"/>
            <a:r>
              <a:rPr lang="en-US" dirty="0" smtClean="0"/>
              <a:t>These statements can be translated to null hypothesis that can be tested using a one sample t test or z test.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394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TESTS(contd.)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In the case of t test for a single mean, the researcher is interested in testing </a:t>
            </a:r>
            <a:r>
              <a:rPr lang="en-US" dirty="0" smtClean="0"/>
              <a:t>whether </a:t>
            </a:r>
            <a:r>
              <a:rPr lang="en-US" dirty="0" smtClean="0"/>
              <a:t>the population mean conforms to the given hypothesis.</a:t>
            </a:r>
          </a:p>
          <a:p>
            <a:pPr lvl="1"/>
            <a:r>
              <a:rPr lang="en-US" dirty="0" smtClean="0"/>
              <a:t>Suppose we want to test the hypothesis that the mean familiarity rating exceeds 4.0, the neutral </a:t>
            </a:r>
            <a:r>
              <a:rPr lang="en-US" dirty="0" smtClean="0"/>
              <a:t>value </a:t>
            </a:r>
            <a:r>
              <a:rPr lang="en-US" dirty="0" smtClean="0"/>
              <a:t>on a 7 point scale.</a:t>
            </a:r>
          </a:p>
          <a:p>
            <a:pPr lvl="1"/>
            <a:r>
              <a:rPr lang="en-US" dirty="0" smtClean="0"/>
              <a:t>A significance level of alpha is 0.05,</a:t>
            </a:r>
          </a:p>
          <a:p>
            <a:pPr lvl="1"/>
            <a:r>
              <a:rPr lang="en-US" dirty="0" smtClean="0"/>
              <a:t>The hypothesis may be formulated as 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275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Pictures\My Scans\scan00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329113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798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man\Pictures\My Scans\scan0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34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man\Pictures\My Scans\scan00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449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331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independent samples</a:t>
            </a:r>
          </a:p>
          <a:p>
            <a:r>
              <a:rPr lang="en-US" dirty="0" smtClean="0"/>
              <a:t>Several hypothesis in marketing relate to parameters from two different populations.</a:t>
            </a:r>
          </a:p>
          <a:p>
            <a:pPr marL="0" indent="0">
              <a:buNone/>
            </a:pPr>
            <a:r>
              <a:rPr lang="en-US" dirty="0" smtClean="0"/>
              <a:t>Independent samples</a:t>
            </a:r>
          </a:p>
          <a:p>
            <a:r>
              <a:rPr lang="en-US" dirty="0" smtClean="0"/>
              <a:t>Two samples that are not experimentally related.</a:t>
            </a:r>
          </a:p>
          <a:p>
            <a:r>
              <a:rPr lang="en-US" dirty="0" smtClean="0"/>
              <a:t>The measure of one sample has no effect on the values of the second sample.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01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Pictures\My Scans\scan00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4138"/>
            <a:ext cx="9143999" cy="668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954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 test</a:t>
            </a:r>
          </a:p>
          <a:p>
            <a:r>
              <a:rPr lang="en-US" dirty="0" smtClean="0"/>
              <a:t>A statistical test of the equality of the variance of two populations.</a:t>
            </a:r>
          </a:p>
          <a:p>
            <a:pPr marL="0" indent="0">
              <a:buNone/>
            </a:pPr>
            <a:r>
              <a:rPr lang="en-US" dirty="0" smtClean="0"/>
              <a:t>F statistic</a:t>
            </a:r>
          </a:p>
          <a:p>
            <a:r>
              <a:rPr lang="en-US" dirty="0" smtClean="0"/>
              <a:t>The f statistic is computed as the ratio of two sample variances.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807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Pictures\My Scans\scan00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153400" cy="594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723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 distribution</a:t>
            </a:r>
          </a:p>
          <a:p>
            <a:r>
              <a:rPr lang="en-US" dirty="0" smtClean="0"/>
              <a:t>A frequency distribution that depend upon two sets of freedom-the degree of freedom in the numerator and the degree of freedom in </a:t>
            </a:r>
            <a:r>
              <a:rPr lang="en-US" smtClean="0"/>
              <a:t>the denominator.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971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Pictures\My Scans\scan0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38199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657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Pictures\My Scans\scan00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4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67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Pictures\My Scans\scan00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7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4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Paired samples</a:t>
            </a:r>
          </a:p>
          <a:p>
            <a:r>
              <a:rPr lang="en-US" dirty="0" smtClean="0"/>
              <a:t>In many marketing research applications ,the observations for the two groups are not selected from independent samples.</a:t>
            </a:r>
          </a:p>
          <a:p>
            <a:r>
              <a:rPr lang="en-US" dirty="0" smtClean="0"/>
              <a:t>Rather, the observation relate to paired samples in that the two sets of observation relate to the same respondents.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584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PARAMETRIC TESTS(contd.)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Paired sample</a:t>
            </a:r>
          </a:p>
          <a:p>
            <a:r>
              <a:rPr lang="en-US" dirty="0" smtClean="0"/>
              <a:t>In hypothesis testing, the observation are paired so that two sets of observations relate to the same respondent.</a:t>
            </a:r>
          </a:p>
          <a:p>
            <a:pPr marL="0" indent="0">
              <a:buNone/>
            </a:pPr>
            <a:r>
              <a:rPr lang="en-US" dirty="0" smtClean="0"/>
              <a:t>Paired sample t test</a:t>
            </a:r>
          </a:p>
          <a:p>
            <a:r>
              <a:rPr lang="en-US" dirty="0" smtClean="0"/>
              <a:t>A test for difference in the means of paired samples.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193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Pictures\My Scans\scan00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8915399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304800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To compare t statistic for paired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21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Pictures\My Scans\scan00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3999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83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man\Pictures\My Scans\scan00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3999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84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Phi co-efficient</a:t>
            </a:r>
          </a:p>
          <a:p>
            <a:r>
              <a:rPr lang="en-US" dirty="0" smtClean="0"/>
              <a:t>Cross tabulation in practice</a:t>
            </a:r>
          </a:p>
          <a:p>
            <a:r>
              <a:rPr lang="en-US" dirty="0" smtClean="0"/>
              <a:t>Differences in Hypothesis testing</a:t>
            </a:r>
          </a:p>
          <a:p>
            <a:r>
              <a:rPr lang="en-US" dirty="0" smtClean="0"/>
              <a:t>Parametric </a:t>
            </a:r>
            <a:r>
              <a:rPr lang="en-US" dirty="0" smtClean="0"/>
              <a:t>testing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027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1BBC8-659F-4DA0-B25A-CBCDB232611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02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1052</Words>
  <Application>Microsoft Office PowerPoint</Application>
  <PresentationFormat>On-screen Show (4:3)</PresentationFormat>
  <Paragraphs>118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MGT-491 QUANTITATIVE ANALYSIS AND RESEARCH FOR MANAGEMENT</vt:lpstr>
      <vt:lpstr>Summary of Last Session</vt:lpstr>
      <vt:lpstr>STATISTICS ASSOCIATED WITH CROSS-TABULATION(contd.)</vt:lpstr>
      <vt:lpstr>Slide 4</vt:lpstr>
      <vt:lpstr>STATISTICS ASSOCIATED WITH CROSS-TABULATION(contd.)</vt:lpstr>
      <vt:lpstr>Slide 6</vt:lpstr>
      <vt:lpstr>CROSS-TABULATION IN PRACTICE</vt:lpstr>
      <vt:lpstr>CROSS-TABULATION IN PRACTICE(contd.)</vt:lpstr>
      <vt:lpstr>CROSS-TABULATION IN PRACTICE(contd.)</vt:lpstr>
      <vt:lpstr>HYPOTHESIS TESTING RELATED TO DIFFERENCE</vt:lpstr>
      <vt:lpstr>Slide 11</vt:lpstr>
      <vt:lpstr>HYPOTHESIS TESTING RELATED TO DIFFERENCE(contd.)</vt:lpstr>
      <vt:lpstr>PARAMETRIC TESTS</vt:lpstr>
      <vt:lpstr>PARAMETRIC TESTS(contd.)</vt:lpstr>
      <vt:lpstr>PARAMETRIC TESTS(contd.)</vt:lpstr>
      <vt:lpstr>PARAMETRIC TESTS(contd.)</vt:lpstr>
      <vt:lpstr>PARAMETRIC TESTS(contd.)</vt:lpstr>
      <vt:lpstr>PARAMETRIC TESTS(contd.)</vt:lpstr>
      <vt:lpstr>PARAMETRIC TESTS(contd.)</vt:lpstr>
      <vt:lpstr>PARAMETRIC TESTS(contd.)</vt:lpstr>
      <vt:lpstr>PARAMETRIC TESTS(contd.)</vt:lpstr>
      <vt:lpstr>PARAMETRIC TESTS(contd.)</vt:lpstr>
      <vt:lpstr>Slide 23</vt:lpstr>
      <vt:lpstr>Slide 24</vt:lpstr>
      <vt:lpstr>Slide 25</vt:lpstr>
      <vt:lpstr>PARAMETRIC TESTS(contd.)</vt:lpstr>
      <vt:lpstr>Slide 27</vt:lpstr>
      <vt:lpstr>PARAMETRIC TESTS(contd.)</vt:lpstr>
      <vt:lpstr>Slide 29</vt:lpstr>
      <vt:lpstr>PARAMETRIC TESTS(contd.)</vt:lpstr>
      <vt:lpstr>Slide 31</vt:lpstr>
      <vt:lpstr>Slide 32</vt:lpstr>
      <vt:lpstr>Slide 33</vt:lpstr>
      <vt:lpstr>PARAMETRIC TESTS(contd.)</vt:lpstr>
      <vt:lpstr>PARAMETRIC TESTS(contd.)</vt:lpstr>
      <vt:lpstr>Slide 36</vt:lpstr>
      <vt:lpstr>Slide 37</vt:lpstr>
      <vt:lpstr>Slide 38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Osman</dc:creator>
  <cp:lastModifiedBy>vcomsats</cp:lastModifiedBy>
  <cp:revision>17</cp:revision>
  <dcterms:created xsi:type="dcterms:W3CDTF">2013-07-05T03:37:52Z</dcterms:created>
  <dcterms:modified xsi:type="dcterms:W3CDTF">2013-07-05T12:21:30Z</dcterms:modified>
</cp:coreProperties>
</file>