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sldIdLst>
    <p:sldId id="339" r:id="rId2"/>
    <p:sldId id="340" r:id="rId3"/>
    <p:sldId id="318" r:id="rId4"/>
    <p:sldId id="343" r:id="rId5"/>
    <p:sldId id="320" r:id="rId6"/>
    <p:sldId id="321" r:id="rId7"/>
    <p:sldId id="344" r:id="rId8"/>
    <p:sldId id="319" r:id="rId9"/>
    <p:sldId id="322" r:id="rId10"/>
    <p:sldId id="345" r:id="rId11"/>
    <p:sldId id="346" r:id="rId12"/>
    <p:sldId id="323" r:id="rId13"/>
    <p:sldId id="324" r:id="rId14"/>
    <p:sldId id="325" r:id="rId15"/>
    <p:sldId id="347" r:id="rId16"/>
    <p:sldId id="363" r:id="rId17"/>
    <p:sldId id="348" r:id="rId18"/>
    <p:sldId id="354" r:id="rId19"/>
    <p:sldId id="364" r:id="rId20"/>
    <p:sldId id="365" r:id="rId21"/>
    <p:sldId id="349" r:id="rId22"/>
    <p:sldId id="355" r:id="rId23"/>
    <p:sldId id="367" r:id="rId24"/>
    <p:sldId id="368" r:id="rId25"/>
    <p:sldId id="350" r:id="rId26"/>
    <p:sldId id="356" r:id="rId27"/>
    <p:sldId id="357" r:id="rId28"/>
    <p:sldId id="369" r:id="rId29"/>
    <p:sldId id="370" r:id="rId30"/>
    <p:sldId id="351" r:id="rId31"/>
    <p:sldId id="358" r:id="rId32"/>
    <p:sldId id="360" r:id="rId33"/>
    <p:sldId id="359" r:id="rId34"/>
    <p:sldId id="371" r:id="rId35"/>
    <p:sldId id="352" r:id="rId36"/>
    <p:sldId id="362" r:id="rId37"/>
    <p:sldId id="326" r:id="rId38"/>
    <p:sldId id="327" r:id="rId39"/>
    <p:sldId id="372" r:id="rId40"/>
    <p:sldId id="328" r:id="rId41"/>
    <p:sldId id="373" r:id="rId42"/>
    <p:sldId id="374" r:id="rId43"/>
    <p:sldId id="341" r:id="rId44"/>
    <p:sldId id="342"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26F45E-843F-4304-9A5A-58C3DB964DB4}" type="datetimeFigureOut">
              <a:rPr lang="en-US" smtClean="0"/>
              <a:pPr/>
              <a:t>04-Jul-13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56EC7B-6D79-46AF-B55C-E315F207FE4A}" type="slidenum">
              <a:rPr lang="en-US" smtClean="0"/>
              <a:pPr/>
              <a:t>‹#›</a:t>
            </a:fld>
            <a:endParaRPr lang="en-US"/>
          </a:p>
        </p:txBody>
      </p:sp>
    </p:spTree>
    <p:extLst>
      <p:ext uri="{BB962C8B-B14F-4D97-AF65-F5344CB8AC3E}">
        <p14:creationId xmlns="" xmlns:p14="http://schemas.microsoft.com/office/powerpoint/2010/main" val="83999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F0D340-051A-4EC0-8948-C19C0E708DB5}" type="slidenum">
              <a:rPr lang="en-GB" smtClean="0"/>
              <a:pPr/>
              <a:t>43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58AB8C-2AA0-4B41-8DD0-CA0FEDBC02CE}" type="datetime1">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3269589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FD8352-FAB0-44F7-AF31-3141BD9C531D}" type="datetime1">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320397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B6506E-E545-45BE-A9B2-17031B82471B}" type="datetime1">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3288078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2FD3BF-11C3-493A-95AD-612DD0970A88}" type="datetime1">
              <a:rPr lang="en-US" smtClean="0"/>
              <a:pPr/>
              <a:t>04-Jul-13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1479489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F52929-D060-48C6-91F5-E6DD4930D9CB}" type="datetime1">
              <a:rPr lang="en-US" smtClean="0"/>
              <a:pPr/>
              <a:t>04-Jul-13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1147076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6B7A24-B48E-4CCB-9E01-1C0EB9FB5493}" type="datetime1">
              <a:rPr lang="en-US" smtClean="0"/>
              <a:pPr/>
              <a:t>04-Jul-13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2040072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C9137B-DA3E-4833-A7C8-98E65EDA7F08}" type="datetime1">
              <a:rPr lang="en-US" smtClean="0"/>
              <a:pPr/>
              <a:t>04-Jul-13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111366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E2EAAD-4BE9-4D2E-BBAF-63BAE7EB52E7}" type="datetime1">
              <a:rPr lang="en-US" smtClean="0"/>
              <a:pPr/>
              <a:t>04-Jul-13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2332944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684B52-D715-4F2B-A837-26FD79477C36}" type="datetime1">
              <a:rPr lang="en-US" smtClean="0"/>
              <a:pPr/>
              <a:t>04-Jul-13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265106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0B772E-08A9-4A06-9E28-A0ADC8074201}" type="datetime1">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3230690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27F7E2-0F53-4241-B174-D4AF50B4B7A5}" type="datetime1">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2393665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67378A-82A3-42A1-95C0-4C7137F35AAE}" type="datetime1">
              <a:rPr lang="en-US" smtClean="0"/>
              <a:pPr/>
              <a:t>04-Jul-13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4E0C50-69CC-4BE7-BB54-353F0F3EACAD}" type="slidenum">
              <a:rPr lang="en-US" smtClean="0"/>
              <a:pPr/>
              <a:t>‹#›</a:t>
            </a:fld>
            <a:endParaRPr lang="en-US" dirty="0"/>
          </a:p>
        </p:txBody>
      </p:sp>
    </p:spTree>
    <p:extLst>
      <p:ext uri="{BB962C8B-B14F-4D97-AF65-F5344CB8AC3E}">
        <p14:creationId xmlns="" xmlns:p14="http://schemas.microsoft.com/office/powerpoint/2010/main" val="3700084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20</a:t>
            </a:r>
            <a:endParaRPr lang="en-US" sz="2400" b="1" dirty="0"/>
          </a:p>
        </p:txBody>
      </p:sp>
    </p:spTree>
    <p:extLst>
      <p:ext uri="{BB962C8B-B14F-4D97-AF65-F5344CB8AC3E}">
        <p14:creationId xmlns="" xmlns:p14="http://schemas.microsoft.com/office/powerpoint/2010/main" val="700161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GB" dirty="0"/>
          </a:p>
        </p:txBody>
      </p:sp>
      <p:sp>
        <p:nvSpPr>
          <p:cNvPr id="3" name="Content Placeholder 2"/>
          <p:cNvSpPr>
            <a:spLocks noGrp="1"/>
          </p:cNvSpPr>
          <p:nvPr>
            <p:ph idx="1"/>
          </p:nvPr>
        </p:nvSpPr>
        <p:spPr/>
        <p:txBody>
          <a:bodyPr/>
          <a:lstStyle/>
          <a:p>
            <a:r>
              <a:rPr lang="en-US" dirty="0" smtClean="0"/>
              <a:t>Hypothesis Testing	</a:t>
            </a:r>
          </a:p>
          <a:p>
            <a:pPr lvl="1"/>
            <a:r>
              <a:rPr lang="en-US" dirty="0" smtClean="0"/>
              <a:t>Introduction</a:t>
            </a:r>
          </a:p>
          <a:p>
            <a:pPr lvl="1"/>
            <a:r>
              <a:rPr lang="en-US" dirty="0" smtClean="0"/>
              <a:t>General Procedure</a:t>
            </a:r>
          </a:p>
          <a:p>
            <a:pPr lvl="1"/>
            <a:r>
              <a:rPr lang="en-US" dirty="0" smtClean="0"/>
              <a:t>Significance</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2</a:t>
            </a:fld>
            <a:endParaRPr lang="en-US" dirty="0"/>
          </a:p>
        </p:txBody>
      </p:sp>
    </p:spTree>
    <p:extLst>
      <p:ext uri="{BB962C8B-B14F-4D97-AF65-F5344CB8AC3E}">
        <p14:creationId xmlns="" xmlns:p14="http://schemas.microsoft.com/office/powerpoint/2010/main" val="1244966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 TABULATIONS</a:t>
            </a:r>
            <a:endParaRPr lang="en-US" dirty="0"/>
          </a:p>
        </p:txBody>
      </p:sp>
      <p:sp>
        <p:nvSpPr>
          <p:cNvPr id="3" name="Content Placeholder 2"/>
          <p:cNvSpPr>
            <a:spLocks noGrp="1"/>
          </p:cNvSpPr>
          <p:nvPr>
            <p:ph idx="1"/>
          </p:nvPr>
        </p:nvSpPr>
        <p:spPr>
          <a:xfrm>
            <a:off x="457200" y="1600200"/>
            <a:ext cx="8229600" cy="4525963"/>
          </a:xfrm>
        </p:spPr>
        <p:txBody>
          <a:bodyPr>
            <a:normAutofit/>
          </a:bodyPr>
          <a:lstStyle/>
          <a:p>
            <a:r>
              <a:rPr lang="en-US" dirty="0" smtClean="0"/>
              <a:t>In order to </a:t>
            </a:r>
            <a:r>
              <a:rPr lang="en-US" dirty="0" smtClean="0"/>
              <a:t>introduce the frequency distribution, we posed several representative marketing research questions.</a:t>
            </a:r>
          </a:p>
          <a:p>
            <a:r>
              <a:rPr lang="en-US" dirty="0" smtClean="0"/>
              <a:t>Although answers to questions related to single variables are interesting, they often raise additional questions about how to link that variable to the other variables.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3</a:t>
            </a:fld>
            <a:endParaRPr lang="en-US" dirty="0"/>
          </a:p>
        </p:txBody>
      </p:sp>
    </p:spTree>
    <p:extLst>
      <p:ext uri="{BB962C8B-B14F-4D97-AF65-F5344CB8AC3E}">
        <p14:creationId xmlns="" xmlns:p14="http://schemas.microsoft.com/office/powerpoint/2010/main" val="9289341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 TABULATIONS</a:t>
            </a:r>
            <a:endParaRPr lang="en-US" dirty="0"/>
          </a:p>
        </p:txBody>
      </p:sp>
      <p:sp>
        <p:nvSpPr>
          <p:cNvPr id="3" name="Content Placeholder 2"/>
          <p:cNvSpPr>
            <a:spLocks noGrp="1"/>
          </p:cNvSpPr>
          <p:nvPr>
            <p:ph idx="1"/>
          </p:nvPr>
        </p:nvSpPr>
        <p:spPr>
          <a:xfrm>
            <a:off x="457200" y="1600200"/>
            <a:ext cx="8229600" cy="4525963"/>
          </a:xfrm>
        </p:spPr>
        <p:txBody>
          <a:bodyPr>
            <a:normAutofit/>
          </a:bodyPr>
          <a:lstStyle/>
          <a:p>
            <a:r>
              <a:rPr lang="en-US" dirty="0" smtClean="0"/>
              <a:t>For example</a:t>
            </a:r>
          </a:p>
          <a:p>
            <a:pPr lvl="1"/>
            <a:r>
              <a:rPr lang="en-US" dirty="0" smtClean="0"/>
              <a:t>How many brand loyal users are male?</a:t>
            </a:r>
          </a:p>
          <a:p>
            <a:pPr lvl="1"/>
            <a:r>
              <a:rPr lang="en-US" dirty="0"/>
              <a:t>Is product use(measured in terms of heavy users, medium users, light users, and nonusers) related to interest in outdoor activities(high, medium and low)?</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4</a:t>
            </a:fld>
            <a:endParaRPr lang="en-US" dirty="0"/>
          </a:p>
        </p:txBody>
      </p:sp>
    </p:spTree>
    <p:extLst>
      <p:ext uri="{BB962C8B-B14F-4D97-AF65-F5344CB8AC3E}">
        <p14:creationId xmlns="" xmlns:p14="http://schemas.microsoft.com/office/powerpoint/2010/main" val="2252694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 </a:t>
            </a:r>
            <a:r>
              <a:rPr lang="en-US" dirty="0" smtClean="0"/>
              <a:t>TABULATIONS(contd.)</a:t>
            </a:r>
            <a:endParaRPr lang="en-US" dirty="0"/>
          </a:p>
        </p:txBody>
      </p:sp>
      <p:sp>
        <p:nvSpPr>
          <p:cNvPr id="3" name="Content Placeholder 2"/>
          <p:cNvSpPr>
            <a:spLocks noGrp="1"/>
          </p:cNvSpPr>
          <p:nvPr>
            <p:ph idx="1"/>
          </p:nvPr>
        </p:nvSpPr>
        <p:spPr>
          <a:xfrm>
            <a:off x="457200" y="1676400"/>
            <a:ext cx="8229600" cy="4525963"/>
          </a:xfrm>
        </p:spPr>
        <p:txBody>
          <a:bodyPr/>
          <a:lstStyle/>
          <a:p>
            <a:pPr lvl="1"/>
            <a:r>
              <a:rPr lang="en-US" dirty="0" smtClean="0"/>
              <a:t>Is familiarity with a new product related to age and education levels?</a:t>
            </a:r>
          </a:p>
          <a:p>
            <a:pPr lvl="1"/>
            <a:r>
              <a:rPr lang="en-US" dirty="0" smtClean="0"/>
              <a:t>Is product ownership relate to income (high, medium, low)?</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5</a:t>
            </a:fld>
            <a:endParaRPr lang="en-US" dirty="0"/>
          </a:p>
        </p:txBody>
      </p:sp>
    </p:spTree>
    <p:extLst>
      <p:ext uri="{BB962C8B-B14F-4D97-AF65-F5344CB8AC3E}">
        <p14:creationId xmlns="" xmlns:p14="http://schemas.microsoft.com/office/powerpoint/2010/main" val="16386503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 TABULATIONS(contd.)</a:t>
            </a:r>
          </a:p>
        </p:txBody>
      </p:sp>
      <p:sp>
        <p:nvSpPr>
          <p:cNvPr id="3" name="Content Placeholder 2"/>
          <p:cNvSpPr>
            <a:spLocks noGrp="1"/>
          </p:cNvSpPr>
          <p:nvPr>
            <p:ph idx="1"/>
          </p:nvPr>
        </p:nvSpPr>
        <p:spPr/>
        <p:txBody>
          <a:bodyPr>
            <a:normAutofit/>
          </a:bodyPr>
          <a:lstStyle/>
          <a:p>
            <a:pPr marL="0" indent="0">
              <a:buNone/>
            </a:pPr>
            <a:r>
              <a:rPr lang="en-US" dirty="0" smtClean="0"/>
              <a:t>Cross-tabulation</a:t>
            </a:r>
          </a:p>
          <a:p>
            <a:pPr lvl="1"/>
            <a:r>
              <a:rPr lang="en-US" dirty="0" smtClean="0"/>
              <a:t>A </a:t>
            </a:r>
            <a:r>
              <a:rPr lang="en-US" dirty="0"/>
              <a:t>statistical technique that describes two or more variables simultaneously and results in tables that reflects the joint distribution of two or more variables that have a limited number of categories or distinct </a:t>
            </a:r>
            <a:r>
              <a:rPr lang="en-US" dirty="0" smtClean="0"/>
              <a:t>values.</a:t>
            </a:r>
          </a:p>
          <a:p>
            <a:pPr marL="0" indent="0">
              <a:buNone/>
            </a:pPr>
            <a:r>
              <a:rPr lang="en-US" dirty="0" smtClean="0"/>
              <a:t>Contingency table</a:t>
            </a:r>
          </a:p>
          <a:p>
            <a:pPr lvl="1"/>
            <a:r>
              <a:rPr lang="en-US" dirty="0" smtClean="0"/>
              <a:t>A cross tabulation table.it contains a cell for every combination of categories of the two variables.</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6</a:t>
            </a:fld>
            <a:endParaRPr lang="en-US" dirty="0"/>
          </a:p>
        </p:txBody>
      </p:sp>
    </p:spTree>
    <p:extLst>
      <p:ext uri="{BB962C8B-B14F-4D97-AF65-F5344CB8AC3E}">
        <p14:creationId xmlns="" xmlns:p14="http://schemas.microsoft.com/office/powerpoint/2010/main" val="18905046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Pictures\My Scans\scan005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38200" y="1905000"/>
            <a:ext cx="7467599" cy="334962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84E0C50-69CC-4BE7-BB54-353F0F3EACAD}" type="slidenum">
              <a:rPr lang="en-US" smtClean="0"/>
              <a:pPr/>
              <a:t>7</a:t>
            </a:fld>
            <a:endParaRPr lang="en-US" dirty="0"/>
          </a:p>
        </p:txBody>
      </p:sp>
    </p:spTree>
    <p:extLst>
      <p:ext uri="{BB962C8B-B14F-4D97-AF65-F5344CB8AC3E}">
        <p14:creationId xmlns="" xmlns:p14="http://schemas.microsoft.com/office/powerpoint/2010/main" val="31189277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VARIABLES</a:t>
            </a:r>
            <a:endParaRPr lang="en-US" dirty="0"/>
          </a:p>
        </p:txBody>
      </p:sp>
      <p:sp>
        <p:nvSpPr>
          <p:cNvPr id="3" name="Content Placeholder 2"/>
          <p:cNvSpPr>
            <a:spLocks noGrp="1"/>
          </p:cNvSpPr>
          <p:nvPr>
            <p:ph idx="1"/>
          </p:nvPr>
        </p:nvSpPr>
        <p:spPr/>
        <p:txBody>
          <a:bodyPr/>
          <a:lstStyle/>
          <a:p>
            <a:pPr lvl="1"/>
            <a:r>
              <a:rPr lang="en-US" dirty="0" smtClean="0"/>
              <a:t>Cross tabulation with two variables is also known as bivariate cross-tabulation.</a:t>
            </a:r>
          </a:p>
          <a:p>
            <a:pPr lvl="1"/>
            <a:r>
              <a:rPr lang="en-US" dirty="0" smtClean="0"/>
              <a:t>Consider again the cross-classification of Internet usage with sex given in table.</a:t>
            </a:r>
          </a:p>
          <a:p>
            <a:pPr lvl="2"/>
            <a:r>
              <a:rPr lang="en-US" dirty="0" smtClean="0"/>
              <a:t>Is usage relate to sex?</a:t>
            </a:r>
          </a:p>
          <a:p>
            <a:pPr lvl="2"/>
            <a:r>
              <a:rPr lang="en-US" dirty="0" smtClean="0"/>
              <a:t>It appears to be from table.</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8</a:t>
            </a:fld>
            <a:endParaRPr lang="en-US" dirty="0"/>
          </a:p>
        </p:txBody>
      </p:sp>
    </p:spTree>
    <p:extLst>
      <p:ext uri="{BB962C8B-B14F-4D97-AF65-F5344CB8AC3E}">
        <p14:creationId xmlns="" xmlns:p14="http://schemas.microsoft.com/office/powerpoint/2010/main" val="1834386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a:t>
            </a:r>
            <a:r>
              <a:rPr lang="en-US" dirty="0" smtClean="0"/>
              <a:t>VARIABLES(contd.)</a:t>
            </a:r>
            <a:endParaRPr lang="en-US" dirty="0"/>
          </a:p>
        </p:txBody>
      </p:sp>
      <p:sp>
        <p:nvSpPr>
          <p:cNvPr id="3" name="Content Placeholder 2"/>
          <p:cNvSpPr>
            <a:spLocks noGrp="1"/>
          </p:cNvSpPr>
          <p:nvPr>
            <p:ph idx="1"/>
          </p:nvPr>
        </p:nvSpPr>
        <p:spPr/>
        <p:txBody>
          <a:bodyPr/>
          <a:lstStyle/>
          <a:p>
            <a:r>
              <a:rPr lang="en-US" dirty="0" smtClean="0"/>
              <a:t>We see that </a:t>
            </a:r>
            <a:r>
              <a:rPr lang="en-US" dirty="0" smtClean="0"/>
              <a:t>respondents </a:t>
            </a:r>
            <a:r>
              <a:rPr lang="en-US" dirty="0" smtClean="0"/>
              <a:t>who are males are heavy internet users as compare to females</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B84E0C50-69CC-4BE7-BB54-353F0F3EACAD}" type="slidenum">
              <a:rPr lang="en-US" smtClean="0"/>
              <a:pPr/>
              <a:t>9</a:t>
            </a:fld>
            <a:endParaRPr lang="en-US" dirty="0"/>
          </a:p>
        </p:txBody>
      </p:sp>
    </p:spTree>
    <p:extLst>
      <p:ext uri="{BB962C8B-B14F-4D97-AF65-F5344CB8AC3E}">
        <p14:creationId xmlns="" xmlns:p14="http://schemas.microsoft.com/office/powerpoint/2010/main" val="3975484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Pictures\My Scans\scan0057.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14400" y="1066800"/>
            <a:ext cx="7238999" cy="4953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84E0C50-69CC-4BE7-BB54-353F0F3EACAD}" type="slidenum">
              <a:rPr lang="en-US" smtClean="0"/>
              <a:pPr/>
              <a:t>10</a:t>
            </a:fld>
            <a:endParaRPr lang="en-US" dirty="0"/>
          </a:p>
        </p:txBody>
      </p:sp>
    </p:spTree>
    <p:extLst>
      <p:ext uri="{BB962C8B-B14F-4D97-AF65-F5344CB8AC3E}">
        <p14:creationId xmlns="" xmlns:p14="http://schemas.microsoft.com/office/powerpoint/2010/main" val="17575883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Pictures\My Scans\scan005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14400" y="1524000"/>
            <a:ext cx="7391400" cy="44958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84E0C50-69CC-4BE7-BB54-353F0F3EACAD}" type="slidenum">
              <a:rPr lang="en-US" smtClean="0"/>
              <a:pPr/>
              <a:t>11</a:t>
            </a:fld>
            <a:endParaRPr lang="en-US" dirty="0"/>
          </a:p>
        </p:txBody>
      </p:sp>
    </p:spTree>
    <p:extLst>
      <p:ext uri="{BB962C8B-B14F-4D97-AF65-F5344CB8AC3E}">
        <p14:creationId xmlns="" xmlns:p14="http://schemas.microsoft.com/office/powerpoint/2010/main" val="1515700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VARIABLES</a:t>
            </a:r>
            <a:endParaRPr lang="en-US" dirty="0"/>
          </a:p>
        </p:txBody>
      </p:sp>
      <p:sp>
        <p:nvSpPr>
          <p:cNvPr id="3" name="Content Placeholder 2"/>
          <p:cNvSpPr>
            <a:spLocks noGrp="1"/>
          </p:cNvSpPr>
          <p:nvPr>
            <p:ph idx="1"/>
          </p:nvPr>
        </p:nvSpPr>
        <p:spPr/>
        <p:txBody>
          <a:bodyPr/>
          <a:lstStyle/>
          <a:p>
            <a:pPr marL="457200" indent="-457200"/>
            <a:r>
              <a:rPr lang="en-US" dirty="0" smtClean="0"/>
              <a:t>Often the introduction of third variable clarifies the initial association( or lack of it)observed between two variables.</a:t>
            </a:r>
          </a:p>
          <a:p>
            <a:pPr marL="457200" indent="-457200"/>
            <a:r>
              <a:rPr lang="en-US" dirty="0" smtClean="0"/>
              <a:t>The introduction of a third variable can results in four possibilities.</a:t>
            </a:r>
          </a:p>
          <a:p>
            <a:pPr lvl="1"/>
            <a:r>
              <a:rPr lang="en-US" dirty="0" smtClean="0"/>
              <a:t>It can refine the association observed between the two original  variables.</a:t>
            </a:r>
          </a:p>
          <a:p>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12</a:t>
            </a:fld>
            <a:endParaRPr lang="en-US" dirty="0"/>
          </a:p>
        </p:txBody>
      </p:sp>
    </p:spTree>
    <p:extLst>
      <p:ext uri="{BB962C8B-B14F-4D97-AF65-F5344CB8AC3E}">
        <p14:creationId xmlns="" xmlns:p14="http://schemas.microsoft.com/office/powerpoint/2010/main" val="37410864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VARIABLES(contd.)</a:t>
            </a:r>
            <a:endParaRPr lang="en-US" dirty="0"/>
          </a:p>
        </p:txBody>
      </p:sp>
      <p:sp>
        <p:nvSpPr>
          <p:cNvPr id="3" name="Content Placeholder 2"/>
          <p:cNvSpPr>
            <a:spLocks noGrp="1"/>
          </p:cNvSpPr>
          <p:nvPr>
            <p:ph idx="1"/>
          </p:nvPr>
        </p:nvSpPr>
        <p:spPr/>
        <p:txBody>
          <a:bodyPr/>
          <a:lstStyle/>
          <a:p>
            <a:pPr lvl="1"/>
            <a:r>
              <a:rPr lang="en-US" dirty="0" smtClean="0"/>
              <a:t>It can indicate no association between the two variables, although as association was initially observed. In other words ,the third variable indicate  that the initial association between the two variables was spurious.</a:t>
            </a:r>
          </a:p>
          <a:p>
            <a:pPr lvl="1"/>
            <a:r>
              <a:rPr lang="en-US" dirty="0" smtClean="0"/>
              <a:t>It can reveal some association between the two variables, although no association was initially observed. </a:t>
            </a:r>
          </a:p>
        </p:txBody>
      </p:sp>
      <p:sp>
        <p:nvSpPr>
          <p:cNvPr id="4" name="Slide Number Placeholder 3"/>
          <p:cNvSpPr>
            <a:spLocks noGrp="1"/>
          </p:cNvSpPr>
          <p:nvPr>
            <p:ph type="sldNum" sz="quarter" idx="12"/>
          </p:nvPr>
        </p:nvSpPr>
        <p:spPr/>
        <p:txBody>
          <a:bodyPr/>
          <a:lstStyle/>
          <a:p>
            <a:fld id="{B84E0C50-69CC-4BE7-BB54-353F0F3EACAD}" type="slidenum">
              <a:rPr lang="en-US" smtClean="0"/>
              <a:pPr/>
              <a:t>13</a:t>
            </a:fld>
            <a:endParaRPr lang="en-US" dirty="0"/>
          </a:p>
        </p:txBody>
      </p:sp>
    </p:spTree>
    <p:extLst>
      <p:ext uri="{BB962C8B-B14F-4D97-AF65-F5344CB8AC3E}">
        <p14:creationId xmlns="" xmlns:p14="http://schemas.microsoft.com/office/powerpoint/2010/main" val="4130425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VARIABLES(contd.)</a:t>
            </a:r>
          </a:p>
        </p:txBody>
      </p:sp>
      <p:sp>
        <p:nvSpPr>
          <p:cNvPr id="3" name="Content Placeholder 2"/>
          <p:cNvSpPr>
            <a:spLocks noGrp="1"/>
          </p:cNvSpPr>
          <p:nvPr>
            <p:ph idx="1"/>
          </p:nvPr>
        </p:nvSpPr>
        <p:spPr/>
        <p:txBody>
          <a:bodyPr/>
          <a:lstStyle/>
          <a:p>
            <a:pPr lvl="1"/>
            <a:r>
              <a:rPr lang="en-US" dirty="0" smtClean="0"/>
              <a:t>In this case, the third variable reveals a suppressed association between the first two variable: a suppressor effect. </a:t>
            </a:r>
          </a:p>
          <a:p>
            <a:pPr lvl="1"/>
            <a:r>
              <a:rPr lang="en-US" dirty="0" smtClean="0"/>
              <a:t>It can indicate no change in initial association?</a:t>
            </a:r>
          </a:p>
          <a:p>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14</a:t>
            </a:fld>
            <a:endParaRPr lang="en-US" dirty="0"/>
          </a:p>
        </p:txBody>
      </p:sp>
    </p:spTree>
    <p:extLst>
      <p:ext uri="{BB962C8B-B14F-4D97-AF65-F5344CB8AC3E}">
        <p14:creationId xmlns="" xmlns:p14="http://schemas.microsoft.com/office/powerpoint/2010/main" val="37518659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usman\Pictures\My Scans\scan0059.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62000" y="762000"/>
            <a:ext cx="7620000" cy="55626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84E0C50-69CC-4BE7-BB54-353F0F3EACAD}" type="slidenum">
              <a:rPr lang="en-US" smtClean="0"/>
              <a:pPr/>
              <a:t>15</a:t>
            </a:fld>
            <a:endParaRPr lang="en-US" dirty="0"/>
          </a:p>
        </p:txBody>
      </p:sp>
    </p:spTree>
    <p:extLst>
      <p:ext uri="{BB962C8B-B14F-4D97-AF65-F5344CB8AC3E}">
        <p14:creationId xmlns="" xmlns:p14="http://schemas.microsoft.com/office/powerpoint/2010/main" val="35221926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VARIABLES(contd.)</a:t>
            </a:r>
          </a:p>
        </p:txBody>
      </p:sp>
      <p:sp>
        <p:nvSpPr>
          <p:cNvPr id="3" name="Content Placeholder 2"/>
          <p:cNvSpPr>
            <a:spLocks noGrp="1"/>
          </p:cNvSpPr>
          <p:nvPr>
            <p:ph idx="1"/>
          </p:nvPr>
        </p:nvSpPr>
        <p:spPr/>
        <p:txBody>
          <a:bodyPr/>
          <a:lstStyle/>
          <a:p>
            <a:r>
              <a:rPr lang="en-US" dirty="0" smtClean="0"/>
              <a:t>Possibilities of results after introduction of third variable are now explained with examples on a sample of 1000 respondents.</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16</a:t>
            </a:fld>
            <a:endParaRPr lang="en-US" dirty="0"/>
          </a:p>
        </p:txBody>
      </p:sp>
    </p:spTree>
    <p:extLst>
      <p:ext uri="{BB962C8B-B14F-4D97-AF65-F5344CB8AC3E}">
        <p14:creationId xmlns="" xmlns:p14="http://schemas.microsoft.com/office/powerpoint/2010/main" val="37518659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Result of introduction of three </a:t>
            </a:r>
            <a:r>
              <a:rPr lang="en-US" dirty="0" smtClean="0"/>
              <a:t>variables</a:t>
            </a:r>
            <a:endParaRPr lang="en-US" dirty="0"/>
          </a:p>
        </p:txBody>
      </p:sp>
      <p:sp>
        <p:nvSpPr>
          <p:cNvPr id="3" name="Content Placeholder 2"/>
          <p:cNvSpPr>
            <a:spLocks noGrp="1"/>
          </p:cNvSpPr>
          <p:nvPr>
            <p:ph idx="1"/>
          </p:nvPr>
        </p:nvSpPr>
        <p:spPr/>
        <p:txBody>
          <a:bodyPr/>
          <a:lstStyle/>
          <a:p>
            <a:r>
              <a:rPr lang="en-US" dirty="0" smtClean="0"/>
              <a:t>Refine an initial relationship</a:t>
            </a:r>
          </a:p>
          <a:p>
            <a:pPr lvl="1"/>
            <a:r>
              <a:rPr lang="en-US" dirty="0" smtClean="0"/>
              <a:t>The relationship between purchase of fashion clothing and marital status was reexamined in light of the third variable.</a:t>
            </a:r>
          </a:p>
          <a:p>
            <a:pPr lvl="1"/>
            <a:r>
              <a:rPr lang="en-US" dirty="0" smtClean="0"/>
              <a:t>In case of females. 60 % of the unmarried fall in the high purchase category and 25% married.</a:t>
            </a:r>
          </a:p>
          <a:p>
            <a:pPr lvl="1"/>
            <a:r>
              <a:rPr lang="en-US" dirty="0" smtClean="0"/>
              <a:t>For males 40% unmarried and 35% married fall in the high purchase category. </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17</a:t>
            </a:fld>
            <a:endParaRPr lang="en-US" dirty="0"/>
          </a:p>
        </p:txBody>
      </p:sp>
    </p:spTree>
    <p:extLst>
      <p:ext uri="{BB962C8B-B14F-4D97-AF65-F5344CB8AC3E}">
        <p14:creationId xmlns="" xmlns:p14="http://schemas.microsoft.com/office/powerpoint/2010/main" val="11212547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Result of introduction of three </a:t>
            </a:r>
            <a:r>
              <a:rPr lang="en-US" dirty="0" smtClean="0"/>
              <a:t>variables (Contd.)</a:t>
            </a:r>
            <a:endParaRPr lang="en-US" dirty="0"/>
          </a:p>
        </p:txBody>
      </p:sp>
      <p:sp>
        <p:nvSpPr>
          <p:cNvPr id="3" name="Content Placeholder 2"/>
          <p:cNvSpPr>
            <a:spLocks noGrp="1"/>
          </p:cNvSpPr>
          <p:nvPr>
            <p:ph idx="1"/>
          </p:nvPr>
        </p:nvSpPr>
        <p:spPr/>
        <p:txBody>
          <a:bodyPr/>
          <a:lstStyle/>
          <a:p>
            <a:r>
              <a:rPr lang="en-US" dirty="0" smtClean="0"/>
              <a:t>Refine an initial relationship</a:t>
            </a:r>
          </a:p>
          <a:p>
            <a:pPr lvl="1"/>
            <a:r>
              <a:rPr lang="en-US" dirty="0" smtClean="0"/>
              <a:t>Hence the introduction of sex (3</a:t>
            </a:r>
            <a:r>
              <a:rPr lang="en-US" baseline="30000" dirty="0" smtClean="0"/>
              <a:t>rd</a:t>
            </a:r>
            <a:r>
              <a:rPr lang="en-US" dirty="0" smtClean="0"/>
              <a:t> variable) has refined the relationship between marital status and purchase of fashion clothing.</a:t>
            </a:r>
          </a:p>
        </p:txBody>
      </p:sp>
      <p:sp>
        <p:nvSpPr>
          <p:cNvPr id="4" name="Slide Number Placeholder 3"/>
          <p:cNvSpPr>
            <a:spLocks noGrp="1"/>
          </p:cNvSpPr>
          <p:nvPr>
            <p:ph type="sldNum" sz="quarter" idx="12"/>
          </p:nvPr>
        </p:nvSpPr>
        <p:spPr/>
        <p:txBody>
          <a:bodyPr/>
          <a:lstStyle/>
          <a:p>
            <a:fld id="{B84E0C50-69CC-4BE7-BB54-353F0F3EACAD}" type="slidenum">
              <a:rPr lang="en-US" smtClean="0"/>
              <a:pPr/>
              <a:t>18</a:t>
            </a:fld>
            <a:endParaRPr lang="en-US" dirty="0"/>
          </a:p>
        </p:txBody>
      </p:sp>
    </p:spTree>
    <p:extLst>
      <p:ext uri="{BB962C8B-B14F-4D97-AF65-F5344CB8AC3E}">
        <p14:creationId xmlns="" xmlns:p14="http://schemas.microsoft.com/office/powerpoint/2010/main" val="3267344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19</a:t>
            </a:fld>
            <a:endParaRPr lang="en-US" dirty="0"/>
          </a:p>
        </p:txBody>
      </p:sp>
      <p:pic>
        <p:nvPicPr>
          <p:cNvPr id="1026" name="Picture 2" descr="F:\ \scan0060.jpg"/>
          <p:cNvPicPr>
            <a:picLocks noChangeAspect="1" noChangeArrowheads="1"/>
          </p:cNvPicPr>
          <p:nvPr/>
        </p:nvPicPr>
        <p:blipFill>
          <a:blip r:embed="rId2"/>
          <a:srcRect/>
          <a:stretch>
            <a:fillRect/>
          </a:stretch>
        </p:blipFill>
        <p:spPr bwMode="auto">
          <a:xfrm>
            <a:off x="0" y="838200"/>
            <a:ext cx="9144000" cy="4953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20</a:t>
            </a:fld>
            <a:endParaRPr lang="en-US" dirty="0"/>
          </a:p>
        </p:txBody>
      </p:sp>
      <p:pic>
        <p:nvPicPr>
          <p:cNvPr id="2050" name="Picture 2" descr="F:\ \scan0061.jpg"/>
          <p:cNvPicPr>
            <a:picLocks noChangeAspect="1" noChangeArrowheads="1"/>
          </p:cNvPicPr>
          <p:nvPr/>
        </p:nvPicPr>
        <p:blipFill>
          <a:blip r:embed="rId2"/>
          <a:srcRect/>
          <a:stretch>
            <a:fillRect/>
          </a:stretch>
        </p:blipFill>
        <p:spPr bwMode="auto">
          <a:xfrm>
            <a:off x="0" y="914400"/>
            <a:ext cx="9143999" cy="5029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Result of introduction of three </a:t>
            </a:r>
            <a:r>
              <a:rPr lang="en-US" dirty="0" smtClean="0"/>
              <a:t>variables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Initial relationship was spurious</a:t>
            </a:r>
          </a:p>
          <a:p>
            <a:pPr lvl="1"/>
            <a:r>
              <a:rPr lang="en-US" dirty="0" smtClean="0"/>
              <a:t>32% of those with college degrees own an expensive automobile as compared to 21% who do not.</a:t>
            </a:r>
          </a:p>
          <a:p>
            <a:pPr lvl="1"/>
            <a:r>
              <a:rPr lang="en-US" dirty="0" smtClean="0"/>
              <a:t>Researcher was tempted to conclude that education influenced ownership of expensive automobiles.</a:t>
            </a:r>
          </a:p>
          <a:p>
            <a:pPr lvl="1"/>
            <a:r>
              <a:rPr lang="en-US" dirty="0" smtClean="0"/>
              <a:t>Later realizing that income may also be a factor, the researcher decided to re-examine in the light of income level.</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21</a:t>
            </a:fld>
            <a:endParaRPr lang="en-US" dirty="0"/>
          </a:p>
        </p:txBody>
      </p:sp>
    </p:spTree>
    <p:extLst>
      <p:ext uri="{BB962C8B-B14F-4D97-AF65-F5344CB8AC3E}">
        <p14:creationId xmlns="" xmlns:p14="http://schemas.microsoft.com/office/powerpoint/2010/main" val="21591545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Result of introduction of three </a:t>
            </a:r>
            <a:r>
              <a:rPr lang="en-US" dirty="0" smtClean="0"/>
              <a:t>variables (Contd.)</a:t>
            </a:r>
            <a:endParaRPr lang="en-US" dirty="0"/>
          </a:p>
        </p:txBody>
      </p:sp>
      <p:sp>
        <p:nvSpPr>
          <p:cNvPr id="3" name="Content Placeholder 2"/>
          <p:cNvSpPr>
            <a:spLocks noGrp="1"/>
          </p:cNvSpPr>
          <p:nvPr>
            <p:ph idx="1"/>
          </p:nvPr>
        </p:nvSpPr>
        <p:spPr/>
        <p:txBody>
          <a:bodyPr>
            <a:normAutofit/>
          </a:bodyPr>
          <a:lstStyle/>
          <a:p>
            <a:r>
              <a:rPr lang="en-US" dirty="0" smtClean="0"/>
              <a:t>Initial relationship was spurious</a:t>
            </a:r>
          </a:p>
          <a:p>
            <a:pPr lvl="1"/>
            <a:r>
              <a:rPr lang="en-US" dirty="0" smtClean="0"/>
              <a:t>The result was that the association between education and ownership of expensive automobile disappeared</a:t>
            </a:r>
          </a:p>
          <a:p>
            <a:pPr lvl="1"/>
            <a:r>
              <a:rPr lang="en-US" dirty="0" smtClean="0"/>
              <a:t>Indicating that the initial relationship between the two variables was spurious.</a:t>
            </a:r>
          </a:p>
        </p:txBody>
      </p:sp>
      <p:sp>
        <p:nvSpPr>
          <p:cNvPr id="4" name="Slide Number Placeholder 3"/>
          <p:cNvSpPr>
            <a:spLocks noGrp="1"/>
          </p:cNvSpPr>
          <p:nvPr>
            <p:ph type="sldNum" sz="quarter" idx="12"/>
          </p:nvPr>
        </p:nvSpPr>
        <p:spPr/>
        <p:txBody>
          <a:bodyPr/>
          <a:lstStyle/>
          <a:p>
            <a:fld id="{B84E0C50-69CC-4BE7-BB54-353F0F3EACAD}" type="slidenum">
              <a:rPr lang="en-US" smtClean="0"/>
              <a:pPr/>
              <a:t>22</a:t>
            </a:fld>
            <a:endParaRPr lang="en-US" dirty="0"/>
          </a:p>
        </p:txBody>
      </p:sp>
    </p:spTree>
    <p:extLst>
      <p:ext uri="{BB962C8B-B14F-4D97-AF65-F5344CB8AC3E}">
        <p14:creationId xmlns="" xmlns:p14="http://schemas.microsoft.com/office/powerpoint/2010/main" val="14377733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23</a:t>
            </a:fld>
            <a:endParaRPr lang="en-US" dirty="0"/>
          </a:p>
        </p:txBody>
      </p:sp>
      <p:pic>
        <p:nvPicPr>
          <p:cNvPr id="4099" name="Picture 3" descr="F:\ \scan0062.jpg"/>
          <p:cNvPicPr>
            <a:picLocks noChangeAspect="1" noChangeArrowheads="1"/>
          </p:cNvPicPr>
          <p:nvPr/>
        </p:nvPicPr>
        <p:blipFill>
          <a:blip r:embed="rId2"/>
          <a:srcRect/>
          <a:stretch>
            <a:fillRect/>
          </a:stretch>
        </p:blipFill>
        <p:spPr bwMode="auto">
          <a:xfrm>
            <a:off x="228600" y="838200"/>
            <a:ext cx="8915400" cy="5181599"/>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24</a:t>
            </a:fld>
            <a:endParaRPr lang="en-US" dirty="0"/>
          </a:p>
        </p:txBody>
      </p:sp>
      <p:pic>
        <p:nvPicPr>
          <p:cNvPr id="5122" name="Picture 2" descr="F:\ \scan0063.jpg"/>
          <p:cNvPicPr>
            <a:picLocks noChangeAspect="1" noChangeArrowheads="1"/>
          </p:cNvPicPr>
          <p:nvPr/>
        </p:nvPicPr>
        <p:blipFill>
          <a:blip r:embed="rId2"/>
          <a:srcRect/>
          <a:stretch>
            <a:fillRect/>
          </a:stretch>
        </p:blipFill>
        <p:spPr bwMode="auto">
          <a:xfrm>
            <a:off x="0" y="990600"/>
            <a:ext cx="9143999" cy="4876799"/>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Result of introduction of three </a:t>
            </a:r>
            <a:r>
              <a:rPr lang="en-US" dirty="0" smtClean="0"/>
              <a:t>variables (Contd.)</a:t>
            </a:r>
            <a:endParaRPr lang="en-US" dirty="0"/>
          </a:p>
        </p:txBody>
      </p:sp>
      <p:sp>
        <p:nvSpPr>
          <p:cNvPr id="3" name="Content Placeholder 2"/>
          <p:cNvSpPr>
            <a:spLocks noGrp="1"/>
          </p:cNvSpPr>
          <p:nvPr>
            <p:ph idx="1"/>
          </p:nvPr>
        </p:nvSpPr>
        <p:spPr/>
        <p:txBody>
          <a:bodyPr/>
          <a:lstStyle/>
          <a:p>
            <a:r>
              <a:rPr lang="en-US" dirty="0" smtClean="0"/>
              <a:t>Reveal suppressed association</a:t>
            </a:r>
          </a:p>
          <a:p>
            <a:pPr lvl="1"/>
            <a:r>
              <a:rPr lang="en-US" dirty="0" smtClean="0"/>
              <a:t>A researcher suspected desire to travel abroad may be influenced by age.</a:t>
            </a:r>
          </a:p>
          <a:p>
            <a:pPr lvl="1"/>
            <a:r>
              <a:rPr lang="en-US" dirty="0" smtClean="0"/>
              <a:t>However a cross-section of the two variables produced the results indicating no association.</a:t>
            </a:r>
          </a:p>
          <a:p>
            <a:pPr lvl="1"/>
            <a:r>
              <a:rPr lang="en-US" dirty="0" smtClean="0"/>
              <a:t>When sex was introduced as the third variable .</a:t>
            </a:r>
          </a:p>
          <a:p>
            <a:pPr lvl="1"/>
            <a:r>
              <a:rPr lang="en-US" dirty="0" smtClean="0"/>
              <a:t>Among men 60% of those under 45 indicated to travel abroad.</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25</a:t>
            </a:fld>
            <a:endParaRPr lang="en-US" dirty="0"/>
          </a:p>
        </p:txBody>
      </p:sp>
    </p:spTree>
    <p:extLst>
      <p:ext uri="{BB962C8B-B14F-4D97-AF65-F5344CB8AC3E}">
        <p14:creationId xmlns="" xmlns:p14="http://schemas.microsoft.com/office/powerpoint/2010/main" val="906903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Result of introduction of three </a:t>
            </a:r>
            <a:r>
              <a:rPr lang="en-US" dirty="0" smtClean="0"/>
              <a:t>variables (Contd.)</a:t>
            </a:r>
            <a:endParaRPr lang="en-US" dirty="0"/>
          </a:p>
        </p:txBody>
      </p:sp>
      <p:sp>
        <p:nvSpPr>
          <p:cNvPr id="3" name="Content Placeholder 2"/>
          <p:cNvSpPr>
            <a:spLocks noGrp="1"/>
          </p:cNvSpPr>
          <p:nvPr>
            <p:ph idx="1"/>
          </p:nvPr>
        </p:nvSpPr>
        <p:spPr/>
        <p:txBody>
          <a:bodyPr>
            <a:normAutofit/>
          </a:bodyPr>
          <a:lstStyle/>
          <a:p>
            <a:r>
              <a:rPr lang="en-US" dirty="0" smtClean="0"/>
              <a:t>Reveal suppressed association</a:t>
            </a:r>
          </a:p>
          <a:p>
            <a:pPr lvl="1"/>
            <a:r>
              <a:rPr lang="en-US" dirty="0" smtClean="0"/>
              <a:t>The pattern was reversed for women, where 35% of those under 45 indicated a desire to travel abroad.</a:t>
            </a:r>
          </a:p>
          <a:p>
            <a:pPr lvl="1"/>
            <a:r>
              <a:rPr lang="en-US" dirty="0" smtClean="0"/>
              <a:t>As opposed to 65% of those 45 or older.</a:t>
            </a:r>
          </a:p>
        </p:txBody>
      </p:sp>
      <p:sp>
        <p:nvSpPr>
          <p:cNvPr id="4" name="Slide Number Placeholder 3"/>
          <p:cNvSpPr>
            <a:spLocks noGrp="1"/>
          </p:cNvSpPr>
          <p:nvPr>
            <p:ph type="sldNum" sz="quarter" idx="12"/>
          </p:nvPr>
        </p:nvSpPr>
        <p:spPr/>
        <p:txBody>
          <a:bodyPr/>
          <a:lstStyle/>
          <a:p>
            <a:fld id="{B84E0C50-69CC-4BE7-BB54-353F0F3EACAD}" type="slidenum">
              <a:rPr lang="en-US" smtClean="0"/>
              <a:pPr/>
              <a:t>26</a:t>
            </a:fld>
            <a:endParaRPr lang="en-US" dirty="0"/>
          </a:p>
        </p:txBody>
      </p:sp>
    </p:spTree>
    <p:extLst>
      <p:ext uri="{BB962C8B-B14F-4D97-AF65-F5344CB8AC3E}">
        <p14:creationId xmlns="" xmlns:p14="http://schemas.microsoft.com/office/powerpoint/2010/main" val="1339992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Result of introduction of three </a:t>
            </a:r>
            <a:r>
              <a:rPr lang="en-US" dirty="0" smtClean="0"/>
              <a:t>variables (Contd.)</a:t>
            </a:r>
            <a:endParaRPr lang="en-US" dirty="0"/>
          </a:p>
        </p:txBody>
      </p:sp>
      <p:sp>
        <p:nvSpPr>
          <p:cNvPr id="3" name="Content Placeholder 2"/>
          <p:cNvSpPr>
            <a:spLocks noGrp="1"/>
          </p:cNvSpPr>
          <p:nvPr>
            <p:ph idx="1"/>
          </p:nvPr>
        </p:nvSpPr>
        <p:spPr/>
        <p:txBody>
          <a:bodyPr>
            <a:normAutofit/>
          </a:bodyPr>
          <a:lstStyle/>
          <a:p>
            <a:r>
              <a:rPr lang="en-US" dirty="0" smtClean="0"/>
              <a:t>Reveal suppressed association</a:t>
            </a:r>
          </a:p>
          <a:p>
            <a:pPr lvl="1"/>
            <a:r>
              <a:rPr lang="en-US" dirty="0" smtClean="0"/>
              <a:t>Because the association between desire to travel abroad and age runs in opposite direction for males and females, the relationship between these two variables is masked when the data are aggregated across sex.</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27</a:t>
            </a:fld>
            <a:endParaRPr lang="en-US" dirty="0"/>
          </a:p>
        </p:txBody>
      </p:sp>
    </p:spTree>
    <p:extLst>
      <p:ext uri="{BB962C8B-B14F-4D97-AF65-F5344CB8AC3E}">
        <p14:creationId xmlns="" xmlns:p14="http://schemas.microsoft.com/office/powerpoint/2010/main" val="1002523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28</a:t>
            </a:fld>
            <a:endParaRPr lang="en-US" dirty="0"/>
          </a:p>
        </p:txBody>
      </p:sp>
      <p:pic>
        <p:nvPicPr>
          <p:cNvPr id="6146" name="Picture 2" descr="F:\ \scan0064.jpg"/>
          <p:cNvPicPr>
            <a:picLocks noChangeAspect="1" noChangeArrowheads="1"/>
          </p:cNvPicPr>
          <p:nvPr/>
        </p:nvPicPr>
        <p:blipFill>
          <a:blip r:embed="rId2"/>
          <a:srcRect/>
          <a:stretch>
            <a:fillRect/>
          </a:stretch>
        </p:blipFill>
        <p:spPr bwMode="auto">
          <a:xfrm>
            <a:off x="1447800" y="1066800"/>
            <a:ext cx="6324599" cy="38862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29</a:t>
            </a:fld>
            <a:endParaRPr lang="en-US" dirty="0"/>
          </a:p>
        </p:txBody>
      </p:sp>
      <p:pic>
        <p:nvPicPr>
          <p:cNvPr id="7170" name="Picture 2" descr="F:\ \scan0065.jpg"/>
          <p:cNvPicPr>
            <a:picLocks noChangeAspect="1" noChangeArrowheads="1"/>
          </p:cNvPicPr>
          <p:nvPr/>
        </p:nvPicPr>
        <p:blipFill>
          <a:blip r:embed="rId2"/>
          <a:srcRect/>
          <a:stretch>
            <a:fillRect/>
          </a:stretch>
        </p:blipFill>
        <p:spPr bwMode="auto">
          <a:xfrm>
            <a:off x="1066800" y="1219200"/>
            <a:ext cx="6553200" cy="43434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Result of introduction of three </a:t>
            </a:r>
            <a:r>
              <a:rPr lang="en-US" dirty="0" smtClean="0"/>
              <a:t>variables (Contd.)</a:t>
            </a:r>
            <a:endParaRPr lang="en-US" dirty="0"/>
          </a:p>
        </p:txBody>
      </p:sp>
      <p:sp>
        <p:nvSpPr>
          <p:cNvPr id="3" name="Content Placeholder 2"/>
          <p:cNvSpPr>
            <a:spLocks noGrp="1"/>
          </p:cNvSpPr>
          <p:nvPr>
            <p:ph idx="1"/>
          </p:nvPr>
        </p:nvSpPr>
        <p:spPr/>
        <p:txBody>
          <a:bodyPr/>
          <a:lstStyle/>
          <a:p>
            <a:r>
              <a:rPr lang="en-US" dirty="0" smtClean="0"/>
              <a:t>No change in initial relationship</a:t>
            </a:r>
          </a:p>
          <a:p>
            <a:pPr lvl="1"/>
            <a:r>
              <a:rPr lang="en-US" dirty="0" smtClean="0"/>
              <a:t>In some cases, the introduction of the third variable does not change the initial relationship observed, regardless of whether the original variables were associated.</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30</a:t>
            </a:fld>
            <a:endParaRPr lang="en-US" dirty="0"/>
          </a:p>
        </p:txBody>
      </p:sp>
    </p:spTree>
    <p:extLst>
      <p:ext uri="{BB962C8B-B14F-4D97-AF65-F5344CB8AC3E}">
        <p14:creationId xmlns="" xmlns:p14="http://schemas.microsoft.com/office/powerpoint/2010/main" val="3863825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Result of introduction of three </a:t>
            </a:r>
            <a:r>
              <a:rPr lang="en-US" dirty="0" smtClean="0"/>
              <a:t>variables (Contd.)</a:t>
            </a:r>
            <a:endParaRPr lang="en-US" dirty="0"/>
          </a:p>
        </p:txBody>
      </p:sp>
      <p:sp>
        <p:nvSpPr>
          <p:cNvPr id="3" name="Content Placeholder 2"/>
          <p:cNvSpPr>
            <a:spLocks noGrp="1"/>
          </p:cNvSpPr>
          <p:nvPr>
            <p:ph idx="1"/>
          </p:nvPr>
        </p:nvSpPr>
        <p:spPr/>
        <p:txBody>
          <a:bodyPr/>
          <a:lstStyle/>
          <a:p>
            <a:r>
              <a:rPr lang="en-US" dirty="0" smtClean="0"/>
              <a:t>No change in initial relationship</a:t>
            </a:r>
          </a:p>
          <a:p>
            <a:pPr lvl="1"/>
            <a:r>
              <a:rPr lang="en-US" dirty="0" smtClean="0"/>
              <a:t>The respondents were classified into small and large family size, based on a median split of the distribution, with 500 respondents in each category.</a:t>
            </a:r>
          </a:p>
          <a:p>
            <a:pPr lvl="1"/>
            <a:r>
              <a:rPr lang="en-US" dirty="0" smtClean="0"/>
              <a:t>No association is observed.</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31</a:t>
            </a:fld>
            <a:endParaRPr lang="en-US" dirty="0"/>
          </a:p>
        </p:txBody>
      </p:sp>
    </p:spTree>
    <p:extLst>
      <p:ext uri="{BB962C8B-B14F-4D97-AF65-F5344CB8AC3E}">
        <p14:creationId xmlns="" xmlns:p14="http://schemas.microsoft.com/office/powerpoint/2010/main" val="1953784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Result of introduction of three </a:t>
            </a:r>
            <a:r>
              <a:rPr lang="en-US" dirty="0" smtClean="0"/>
              <a:t>variables (Contd.)</a:t>
            </a:r>
            <a:endParaRPr lang="en-US" dirty="0"/>
          </a:p>
        </p:txBody>
      </p:sp>
      <p:sp>
        <p:nvSpPr>
          <p:cNvPr id="3" name="Content Placeholder 2"/>
          <p:cNvSpPr>
            <a:spLocks noGrp="1"/>
          </p:cNvSpPr>
          <p:nvPr>
            <p:ph idx="1"/>
          </p:nvPr>
        </p:nvSpPr>
        <p:spPr/>
        <p:txBody>
          <a:bodyPr/>
          <a:lstStyle/>
          <a:p>
            <a:r>
              <a:rPr lang="en-US" dirty="0" smtClean="0"/>
              <a:t>No change in initial relationship</a:t>
            </a:r>
          </a:p>
          <a:p>
            <a:pPr lvl="1"/>
            <a:r>
              <a:rPr lang="en-US" dirty="0" smtClean="0"/>
              <a:t>The respondents were further classified into high or low income groups based on a median split.</a:t>
            </a:r>
          </a:p>
          <a:p>
            <a:pPr lvl="1"/>
            <a:r>
              <a:rPr lang="en-US" dirty="0" smtClean="0"/>
              <a:t>When income was introduced as a third variable in the analysis, again no association was observed.</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32</a:t>
            </a:fld>
            <a:endParaRPr lang="en-US" dirty="0"/>
          </a:p>
        </p:txBody>
      </p:sp>
    </p:spTree>
    <p:extLst>
      <p:ext uri="{BB962C8B-B14F-4D97-AF65-F5344CB8AC3E}">
        <p14:creationId xmlns="" xmlns:p14="http://schemas.microsoft.com/office/powerpoint/2010/main" val="1215809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33</a:t>
            </a:fld>
            <a:endParaRPr lang="en-US" dirty="0"/>
          </a:p>
        </p:txBody>
      </p:sp>
      <p:pic>
        <p:nvPicPr>
          <p:cNvPr id="8194" name="Picture 2" descr="F:\ \scan0066.jpg"/>
          <p:cNvPicPr>
            <a:picLocks noChangeAspect="1" noChangeArrowheads="1"/>
          </p:cNvPicPr>
          <p:nvPr/>
        </p:nvPicPr>
        <p:blipFill>
          <a:blip r:embed="rId2"/>
          <a:srcRect/>
          <a:stretch>
            <a:fillRect/>
          </a:stretch>
        </p:blipFill>
        <p:spPr bwMode="auto">
          <a:xfrm>
            <a:off x="533400" y="1219200"/>
            <a:ext cx="8001000" cy="4495800"/>
          </a:xfrm>
          <a:prstGeom prst="rect">
            <a:avLst/>
          </a:prstGeom>
          <a:noFill/>
        </p:spPr>
      </p:pic>
    </p:spTree>
    <p:extLst>
      <p:ext uri="{BB962C8B-B14F-4D97-AF65-F5344CB8AC3E}">
        <p14:creationId xmlns="" xmlns:p14="http://schemas.microsoft.com/office/powerpoint/2010/main" val="1312693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34</a:t>
            </a:fld>
            <a:endParaRPr lang="en-US" dirty="0"/>
          </a:p>
        </p:txBody>
      </p:sp>
      <p:pic>
        <p:nvPicPr>
          <p:cNvPr id="9218" name="Picture 2" descr="F:\ \scan0067.jpg"/>
          <p:cNvPicPr>
            <a:picLocks noChangeAspect="1" noChangeArrowheads="1"/>
          </p:cNvPicPr>
          <p:nvPr/>
        </p:nvPicPr>
        <p:blipFill>
          <a:blip r:embed="rId2"/>
          <a:srcRect/>
          <a:stretch>
            <a:fillRect/>
          </a:stretch>
        </p:blipFill>
        <p:spPr bwMode="auto">
          <a:xfrm>
            <a:off x="533400" y="914400"/>
            <a:ext cx="8153400" cy="5181599"/>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Comments on Cross-Tabulation</a:t>
            </a:r>
            <a:endParaRPr lang="en-US" dirty="0"/>
          </a:p>
        </p:txBody>
      </p:sp>
      <p:sp>
        <p:nvSpPr>
          <p:cNvPr id="3" name="Content Placeholder 2"/>
          <p:cNvSpPr>
            <a:spLocks noGrp="1"/>
          </p:cNvSpPr>
          <p:nvPr>
            <p:ph idx="1"/>
          </p:nvPr>
        </p:nvSpPr>
        <p:spPr/>
        <p:txBody>
          <a:bodyPr/>
          <a:lstStyle/>
          <a:p>
            <a:r>
              <a:rPr lang="en-US" dirty="0" smtClean="0"/>
              <a:t>More than three variables can be cross tabulated but the interpretation is quite complex.</a:t>
            </a:r>
          </a:p>
          <a:p>
            <a:r>
              <a:rPr lang="en-US" dirty="0" smtClean="0"/>
              <a:t>Also because the number of cells increases multiplicatively, maintaining an adequate number of respondents or cases in each cell becomes problematic. </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35</a:t>
            </a:fld>
            <a:endParaRPr lang="en-US" dirty="0"/>
          </a:p>
        </p:txBody>
      </p:sp>
    </p:spTree>
    <p:extLst>
      <p:ext uri="{BB962C8B-B14F-4D97-AF65-F5344CB8AC3E}">
        <p14:creationId xmlns="" xmlns:p14="http://schemas.microsoft.com/office/powerpoint/2010/main" val="3784897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Comments on Cross-Tabulation</a:t>
            </a:r>
            <a:endParaRPr lang="en-US" dirty="0"/>
          </a:p>
        </p:txBody>
      </p:sp>
      <p:sp>
        <p:nvSpPr>
          <p:cNvPr id="3" name="Content Placeholder 2"/>
          <p:cNvSpPr>
            <a:spLocks noGrp="1"/>
          </p:cNvSpPr>
          <p:nvPr>
            <p:ph idx="1"/>
          </p:nvPr>
        </p:nvSpPr>
        <p:spPr/>
        <p:txBody>
          <a:bodyPr/>
          <a:lstStyle/>
          <a:p>
            <a:r>
              <a:rPr lang="en-US" dirty="0" smtClean="0"/>
              <a:t>As a general rule, there should be at least five expected observations in each cells for the statistical computed to be reliable.</a:t>
            </a:r>
          </a:p>
          <a:p>
            <a:r>
              <a:rPr lang="en-US" dirty="0" smtClean="0"/>
              <a:t>Thus cross tabulation is an inefficient way of examining relationships when there are several variables. </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36</a:t>
            </a:fld>
            <a:endParaRPr lang="en-US" dirty="0"/>
          </a:p>
        </p:txBody>
      </p:sp>
    </p:spTree>
    <p:extLst>
      <p:ext uri="{BB962C8B-B14F-4D97-AF65-F5344CB8AC3E}">
        <p14:creationId xmlns="" xmlns:p14="http://schemas.microsoft.com/office/powerpoint/2010/main" val="1288846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STATISTICS ASSOCIATED WITH CROSS-TABULATION</a:t>
            </a:r>
            <a:endParaRPr lang="en-US" dirty="0"/>
          </a:p>
        </p:txBody>
      </p:sp>
      <p:sp>
        <p:nvSpPr>
          <p:cNvPr id="3" name="Content Placeholder 2"/>
          <p:cNvSpPr>
            <a:spLocks noGrp="1"/>
          </p:cNvSpPr>
          <p:nvPr>
            <p:ph idx="1"/>
          </p:nvPr>
        </p:nvSpPr>
        <p:spPr/>
        <p:txBody>
          <a:bodyPr/>
          <a:lstStyle/>
          <a:p>
            <a:pPr marL="0" indent="0">
              <a:buNone/>
            </a:pPr>
            <a:r>
              <a:rPr lang="en-US" dirty="0" smtClean="0"/>
              <a:t>The statistics commonly used for assessing the statistical significance and strength of association of cross-tabulated variables is measure by </a:t>
            </a:r>
          </a:p>
          <a:p>
            <a:r>
              <a:rPr lang="en-US" dirty="0" smtClean="0"/>
              <a:t>Chi-square</a:t>
            </a:r>
          </a:p>
          <a:p>
            <a:r>
              <a:rPr lang="en-US" dirty="0" smtClean="0"/>
              <a:t>Phi Coefficient</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37</a:t>
            </a:fld>
            <a:endParaRPr lang="en-US" dirty="0"/>
          </a:p>
        </p:txBody>
      </p:sp>
    </p:spTree>
    <p:extLst>
      <p:ext uri="{BB962C8B-B14F-4D97-AF65-F5344CB8AC3E}">
        <p14:creationId xmlns="" xmlns:p14="http://schemas.microsoft.com/office/powerpoint/2010/main" val="1108134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STATISTICS ASSOCIATED WITH </a:t>
            </a:r>
            <a:r>
              <a:rPr lang="en-US" dirty="0" smtClean="0"/>
              <a:t>CROSS-TABULATION(contd.)</a:t>
            </a:r>
            <a:endParaRPr lang="en-US" dirty="0"/>
          </a:p>
        </p:txBody>
      </p:sp>
      <p:sp>
        <p:nvSpPr>
          <p:cNvPr id="3" name="Content Placeholder 2"/>
          <p:cNvSpPr>
            <a:spLocks noGrp="1"/>
          </p:cNvSpPr>
          <p:nvPr>
            <p:ph idx="1"/>
          </p:nvPr>
        </p:nvSpPr>
        <p:spPr/>
        <p:txBody>
          <a:bodyPr/>
          <a:lstStyle/>
          <a:p>
            <a:pPr marL="0" indent="0">
              <a:buNone/>
            </a:pPr>
            <a:r>
              <a:rPr lang="en-US" dirty="0" smtClean="0"/>
              <a:t>Chi-square</a:t>
            </a:r>
          </a:p>
          <a:p>
            <a:pPr marL="0" indent="0">
              <a:buNone/>
            </a:pPr>
            <a:r>
              <a:rPr lang="en-US" dirty="0" smtClean="0"/>
              <a:t>Chi-square statistics</a:t>
            </a:r>
          </a:p>
          <a:p>
            <a:r>
              <a:rPr lang="en-US" dirty="0" smtClean="0"/>
              <a:t>The statistic used to test the statistical significance of the observed association in a cross-tabulation.</a:t>
            </a:r>
          </a:p>
          <a:p>
            <a:r>
              <a:rPr lang="en-US" dirty="0" smtClean="0"/>
              <a:t>It assist us in determining whether a systematic association exists between the two variables.</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38</a:t>
            </a:fld>
            <a:endParaRPr lang="en-US" dirty="0"/>
          </a:p>
        </p:txBody>
      </p:sp>
    </p:spTree>
    <p:extLst>
      <p:ext uri="{BB962C8B-B14F-4D97-AF65-F5344CB8AC3E}">
        <p14:creationId xmlns="" xmlns:p14="http://schemas.microsoft.com/office/powerpoint/2010/main" val="14559474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39</a:t>
            </a:fld>
            <a:endParaRPr lang="en-US" dirty="0"/>
          </a:p>
        </p:txBody>
      </p:sp>
      <p:pic>
        <p:nvPicPr>
          <p:cNvPr id="10242" name="Picture 2" descr="F:\ \scan0071.jpg"/>
          <p:cNvPicPr>
            <a:picLocks noChangeAspect="1" noChangeArrowheads="1"/>
          </p:cNvPicPr>
          <p:nvPr/>
        </p:nvPicPr>
        <p:blipFill>
          <a:blip r:embed="rId2"/>
          <a:srcRect/>
          <a:stretch>
            <a:fillRect/>
          </a:stretch>
        </p:blipFill>
        <p:spPr bwMode="auto">
          <a:xfrm>
            <a:off x="1219200" y="1295400"/>
            <a:ext cx="7315199" cy="41910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STATISTICS ASSOCIATED WITH CROSS-TABULATION(contd.)</a:t>
            </a:r>
          </a:p>
        </p:txBody>
      </p:sp>
      <p:sp>
        <p:nvSpPr>
          <p:cNvPr id="3" name="Content Placeholder 2"/>
          <p:cNvSpPr>
            <a:spLocks noGrp="1"/>
          </p:cNvSpPr>
          <p:nvPr>
            <p:ph idx="1"/>
          </p:nvPr>
        </p:nvSpPr>
        <p:spPr/>
        <p:txBody>
          <a:bodyPr/>
          <a:lstStyle/>
          <a:p>
            <a:pPr marL="0" indent="0">
              <a:buNone/>
            </a:pPr>
            <a:r>
              <a:rPr lang="en-US" dirty="0" smtClean="0"/>
              <a:t>Chi-square distribution</a:t>
            </a:r>
          </a:p>
          <a:p>
            <a:r>
              <a:rPr lang="en-US" dirty="0" smtClean="0"/>
              <a:t>A skewed distribution whose shape depends solely on the number of degree of freedom.</a:t>
            </a:r>
          </a:p>
          <a:p>
            <a:r>
              <a:rPr lang="en-US" dirty="0" smtClean="0"/>
              <a:t>As the number of degree of freedom increases, the chi-square distribution becomes more symmetrical.</a:t>
            </a:r>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40</a:t>
            </a:fld>
            <a:endParaRPr lang="en-US" dirty="0"/>
          </a:p>
        </p:txBody>
      </p:sp>
    </p:spTree>
    <p:extLst>
      <p:ext uri="{BB962C8B-B14F-4D97-AF65-F5344CB8AC3E}">
        <p14:creationId xmlns="" xmlns:p14="http://schemas.microsoft.com/office/powerpoint/2010/main" val="19691205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41</a:t>
            </a:fld>
            <a:endParaRPr lang="en-US" dirty="0"/>
          </a:p>
        </p:txBody>
      </p:sp>
      <p:pic>
        <p:nvPicPr>
          <p:cNvPr id="11266" name="Picture 2" descr="F:\ \scan0072.jpg"/>
          <p:cNvPicPr>
            <a:picLocks noChangeAspect="1" noChangeArrowheads="1"/>
          </p:cNvPicPr>
          <p:nvPr/>
        </p:nvPicPr>
        <p:blipFill>
          <a:blip r:embed="rId2"/>
          <a:srcRect/>
          <a:stretch>
            <a:fillRect/>
          </a:stretch>
        </p:blipFill>
        <p:spPr bwMode="auto">
          <a:xfrm>
            <a:off x="0" y="304800"/>
            <a:ext cx="9143999" cy="65532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84E0C50-69CC-4BE7-BB54-353F0F3EACAD}" type="slidenum">
              <a:rPr lang="en-US" smtClean="0"/>
              <a:pPr/>
              <a:t>42</a:t>
            </a:fld>
            <a:endParaRPr lang="en-US" dirty="0"/>
          </a:p>
        </p:txBody>
      </p:sp>
      <p:pic>
        <p:nvPicPr>
          <p:cNvPr id="12290" name="Picture 2" descr="F:\ \scan0073.jpg"/>
          <p:cNvPicPr>
            <a:picLocks noChangeAspect="1" noChangeArrowheads="1"/>
          </p:cNvPicPr>
          <p:nvPr/>
        </p:nvPicPr>
        <p:blipFill>
          <a:blip r:embed="rId2"/>
          <a:srcRect/>
          <a:stretch>
            <a:fillRect/>
          </a:stretch>
        </p:blipFill>
        <p:spPr bwMode="auto">
          <a:xfrm>
            <a:off x="457200" y="914400"/>
            <a:ext cx="8153400" cy="50292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GB" dirty="0"/>
          </a:p>
        </p:txBody>
      </p:sp>
      <p:sp>
        <p:nvSpPr>
          <p:cNvPr id="3" name="Content Placeholder 2"/>
          <p:cNvSpPr>
            <a:spLocks noGrp="1"/>
          </p:cNvSpPr>
          <p:nvPr>
            <p:ph idx="1"/>
          </p:nvPr>
        </p:nvSpPr>
        <p:spPr/>
        <p:txBody>
          <a:bodyPr/>
          <a:lstStyle/>
          <a:p>
            <a:r>
              <a:rPr lang="en-GB" dirty="0" smtClean="0"/>
              <a:t>Cross Tabulation</a:t>
            </a:r>
          </a:p>
          <a:p>
            <a:pPr lvl="1"/>
            <a:r>
              <a:rPr lang="en-GB" dirty="0" smtClean="0"/>
              <a:t>Two Variables</a:t>
            </a:r>
          </a:p>
          <a:p>
            <a:pPr lvl="1"/>
            <a:r>
              <a:rPr lang="en-GB" dirty="0" smtClean="0"/>
              <a:t>Third variable</a:t>
            </a:r>
          </a:p>
          <a:p>
            <a:pPr lvl="2"/>
            <a:r>
              <a:rPr lang="en-GB" dirty="0" smtClean="0"/>
              <a:t>Results – 4 possibilities</a:t>
            </a:r>
          </a:p>
          <a:p>
            <a:r>
              <a:rPr lang="en-GB" dirty="0" smtClean="0"/>
              <a:t>Statistics associated with Tabulation</a:t>
            </a:r>
          </a:p>
          <a:p>
            <a:pPr lvl="1"/>
            <a:r>
              <a:rPr lang="en-GB" dirty="0" smtClean="0"/>
              <a:t>Chi Square</a:t>
            </a:r>
            <a:endParaRPr lang="en-GB"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43</a:t>
            </a:fld>
            <a:endParaRPr lang="en-US" dirty="0"/>
          </a:p>
        </p:txBody>
      </p:sp>
    </p:spTree>
    <p:extLst>
      <p:ext uri="{BB962C8B-B14F-4D97-AF65-F5344CB8AC3E}">
        <p14:creationId xmlns="" xmlns:p14="http://schemas.microsoft.com/office/powerpoint/2010/main" val="20473843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44</a:t>
            </a:fld>
            <a:endParaRPr lang="en-US"/>
          </a:p>
        </p:txBody>
      </p:sp>
    </p:spTree>
    <p:extLst>
      <p:ext uri="{BB962C8B-B14F-4D97-AF65-F5344CB8AC3E}">
        <p14:creationId xmlns="" xmlns:p14="http://schemas.microsoft.com/office/powerpoint/2010/main" val="1154459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1388</TotalTime>
  <Words>1152</Words>
  <Application>Microsoft Office PowerPoint</Application>
  <PresentationFormat>On-screen Show (4:3)</PresentationFormat>
  <Paragraphs>154</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MGT-491 QUANTITATIVE ANALYSIS AND RESEARCH FOR MANAGEMENT</vt:lpstr>
      <vt:lpstr>Summary of Last Session</vt:lpstr>
      <vt:lpstr>CROSS TABULATIONS</vt:lpstr>
      <vt:lpstr>CROSS TABULATIONS</vt:lpstr>
      <vt:lpstr>CROSS TABULATIONS(contd.)</vt:lpstr>
      <vt:lpstr>CROSS TABULATIONS(contd.)</vt:lpstr>
      <vt:lpstr>Slide 7</vt:lpstr>
      <vt:lpstr>TWO VARIABLES</vt:lpstr>
      <vt:lpstr>TWO VARIABLES(contd.)</vt:lpstr>
      <vt:lpstr>Slide 10</vt:lpstr>
      <vt:lpstr>Slide 11</vt:lpstr>
      <vt:lpstr>THREE VARIABLES</vt:lpstr>
      <vt:lpstr>THREE VARIABLES(contd.)</vt:lpstr>
      <vt:lpstr>THREE VARIABLES(contd.)</vt:lpstr>
      <vt:lpstr>Slide 15</vt:lpstr>
      <vt:lpstr>THREE VARIABLES(contd.)</vt:lpstr>
      <vt:lpstr>Result of introduction of three variables</vt:lpstr>
      <vt:lpstr>Result of introduction of three variables (Contd.)</vt:lpstr>
      <vt:lpstr>Slide 19</vt:lpstr>
      <vt:lpstr>Slide 20</vt:lpstr>
      <vt:lpstr>Result of introduction of three variables (Contd.)</vt:lpstr>
      <vt:lpstr>Result of introduction of three variables (Contd.)</vt:lpstr>
      <vt:lpstr>Slide 23</vt:lpstr>
      <vt:lpstr>Slide 24</vt:lpstr>
      <vt:lpstr>Result of introduction of three variables (Contd.)</vt:lpstr>
      <vt:lpstr>Result of introduction of three variables (Contd.)</vt:lpstr>
      <vt:lpstr>Result of introduction of three variables (Contd.)</vt:lpstr>
      <vt:lpstr>Slide 28</vt:lpstr>
      <vt:lpstr>Slide 29</vt:lpstr>
      <vt:lpstr>Result of introduction of three variables (Contd.)</vt:lpstr>
      <vt:lpstr>Result of introduction of three variables (Contd.)</vt:lpstr>
      <vt:lpstr>Result of introduction of three variables (Contd.)</vt:lpstr>
      <vt:lpstr>Slide 33</vt:lpstr>
      <vt:lpstr>Slide 34</vt:lpstr>
      <vt:lpstr>General Comments on Cross-Tabulation</vt:lpstr>
      <vt:lpstr>General Comments on Cross-Tabulation</vt:lpstr>
      <vt:lpstr>STATISTICS ASSOCIATED WITH CROSS-TABULATION</vt:lpstr>
      <vt:lpstr>STATISTICS ASSOCIATED WITH CROSS-TABULATION(contd.)</vt:lpstr>
      <vt:lpstr>Slide 39</vt:lpstr>
      <vt:lpstr>STATISTICS ASSOCIATED WITH CROSS-TABULATION(contd.)</vt:lpstr>
      <vt:lpstr>Slide 41</vt:lpstr>
      <vt:lpstr>Slide 42</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FREQUENCY DISTRIBUTION</dc:title>
  <dc:creator>Usman</dc:creator>
  <cp:lastModifiedBy>vcomsats</cp:lastModifiedBy>
  <cp:revision>70</cp:revision>
  <dcterms:created xsi:type="dcterms:W3CDTF">2013-07-02T20:23:18Z</dcterms:created>
  <dcterms:modified xsi:type="dcterms:W3CDTF">2013-07-04T13:21:57Z</dcterms:modified>
</cp:coreProperties>
</file>