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301"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545CED-9C71-49B4-9E1D-CEC4DF3CC818}" type="doc">
      <dgm:prSet loTypeId="urn:microsoft.com/office/officeart/2005/8/layout/chevron2" loCatId="process" qsTypeId="urn:microsoft.com/office/officeart/2005/8/quickstyle/3d1" qsCatId="3D" csTypeId="urn:microsoft.com/office/officeart/2005/8/colors/accent1_2" csCatId="accent1" phldr="1"/>
      <dgm:spPr/>
      <dgm:t>
        <a:bodyPr/>
        <a:lstStyle/>
        <a:p>
          <a:endParaRPr lang="en-US"/>
        </a:p>
      </dgm:t>
    </dgm:pt>
    <dgm:pt modelId="{7B244DED-94F7-4F84-814B-12FD387C5E31}">
      <dgm:prSet/>
      <dgm:spPr/>
      <dgm:t>
        <a:bodyPr/>
        <a:lstStyle/>
        <a:p>
          <a:pPr rtl="0"/>
          <a:r>
            <a:rPr lang="en-US" dirty="0" smtClean="0"/>
            <a:t>An EIGHT Step Model;</a:t>
          </a:r>
          <a:endParaRPr lang="en-US" dirty="0"/>
        </a:p>
      </dgm:t>
    </dgm:pt>
    <dgm:pt modelId="{43FD0527-C9F9-463E-BD03-1E632F9E816D}" type="parTrans" cxnId="{48650188-579B-49E1-914A-98C2364D67D9}">
      <dgm:prSet/>
      <dgm:spPr/>
      <dgm:t>
        <a:bodyPr/>
        <a:lstStyle/>
        <a:p>
          <a:endParaRPr lang="en-US"/>
        </a:p>
      </dgm:t>
    </dgm:pt>
    <dgm:pt modelId="{BED1B8C1-A038-4EBF-ABA3-C89F57015AB0}" type="sibTrans" cxnId="{48650188-579B-49E1-914A-98C2364D67D9}">
      <dgm:prSet/>
      <dgm:spPr/>
      <dgm:t>
        <a:bodyPr/>
        <a:lstStyle/>
        <a:p>
          <a:endParaRPr lang="en-US"/>
        </a:p>
      </dgm:t>
    </dgm:pt>
    <dgm:pt modelId="{2A7E2589-C164-49F5-9824-1549B3C2D92A}">
      <dgm:prSet/>
      <dgm:spPr/>
      <dgm:t>
        <a:bodyPr/>
        <a:lstStyle/>
        <a:p>
          <a:pPr rtl="0"/>
          <a:r>
            <a:rPr lang="en-US" dirty="0" smtClean="0"/>
            <a:t>Formulating a Research problem</a:t>
          </a:r>
          <a:endParaRPr lang="en-US" dirty="0"/>
        </a:p>
      </dgm:t>
    </dgm:pt>
    <dgm:pt modelId="{0635F2A3-6AA9-40B0-90DA-16856D39821D}" type="parTrans" cxnId="{3CFCBA0B-4055-4A34-8449-EB7B8927D09C}">
      <dgm:prSet/>
      <dgm:spPr/>
      <dgm:t>
        <a:bodyPr/>
        <a:lstStyle/>
        <a:p>
          <a:endParaRPr lang="en-US"/>
        </a:p>
      </dgm:t>
    </dgm:pt>
    <dgm:pt modelId="{2B90AB50-CA10-4A4C-AADE-496E31ADA2DE}" type="sibTrans" cxnId="{3CFCBA0B-4055-4A34-8449-EB7B8927D09C}">
      <dgm:prSet/>
      <dgm:spPr/>
      <dgm:t>
        <a:bodyPr/>
        <a:lstStyle/>
        <a:p>
          <a:endParaRPr lang="en-US"/>
        </a:p>
      </dgm:t>
    </dgm:pt>
    <dgm:pt modelId="{AC2A4066-CADE-41E9-93A6-6131AC1DC382}">
      <dgm:prSet/>
      <dgm:spPr/>
      <dgm:t>
        <a:bodyPr/>
        <a:lstStyle/>
        <a:p>
          <a:pPr rtl="0"/>
          <a:r>
            <a:rPr lang="en-US" dirty="0" smtClean="0"/>
            <a:t>Conceptualizing a research design</a:t>
          </a:r>
          <a:endParaRPr lang="en-US" dirty="0"/>
        </a:p>
      </dgm:t>
    </dgm:pt>
    <dgm:pt modelId="{71F7F238-9124-4003-B4D2-85A45F11855E}" type="parTrans" cxnId="{841F6F97-58B2-4019-9DC0-490F5B3AA5E1}">
      <dgm:prSet/>
      <dgm:spPr/>
      <dgm:t>
        <a:bodyPr/>
        <a:lstStyle/>
        <a:p>
          <a:endParaRPr lang="en-US"/>
        </a:p>
      </dgm:t>
    </dgm:pt>
    <dgm:pt modelId="{48A7050F-3549-467F-BE7D-6C9DAD65EFD7}" type="sibTrans" cxnId="{841F6F97-58B2-4019-9DC0-490F5B3AA5E1}">
      <dgm:prSet/>
      <dgm:spPr/>
      <dgm:t>
        <a:bodyPr/>
        <a:lstStyle/>
        <a:p>
          <a:endParaRPr lang="en-US"/>
        </a:p>
      </dgm:t>
    </dgm:pt>
    <dgm:pt modelId="{B0B1AD72-3EBE-4321-8B9D-A3A121E98C3D}">
      <dgm:prSet/>
      <dgm:spPr/>
      <dgm:t>
        <a:bodyPr/>
        <a:lstStyle/>
        <a:p>
          <a:pPr rtl="0"/>
          <a:r>
            <a:rPr lang="en-US" dirty="0" smtClean="0"/>
            <a:t>Constructing an instrument for data collection</a:t>
          </a:r>
          <a:endParaRPr lang="en-US" dirty="0"/>
        </a:p>
      </dgm:t>
    </dgm:pt>
    <dgm:pt modelId="{606FDFC9-4E52-4C06-81EA-EC83D6BC2067}" type="parTrans" cxnId="{E17F11D4-A001-4FEA-B605-39ACD449197E}">
      <dgm:prSet/>
      <dgm:spPr/>
      <dgm:t>
        <a:bodyPr/>
        <a:lstStyle/>
        <a:p>
          <a:endParaRPr lang="en-US"/>
        </a:p>
      </dgm:t>
    </dgm:pt>
    <dgm:pt modelId="{CAD2037F-D129-4B55-BD17-C02833895A55}" type="sibTrans" cxnId="{E17F11D4-A001-4FEA-B605-39ACD449197E}">
      <dgm:prSet/>
      <dgm:spPr/>
      <dgm:t>
        <a:bodyPr/>
        <a:lstStyle/>
        <a:p>
          <a:endParaRPr lang="en-US"/>
        </a:p>
      </dgm:t>
    </dgm:pt>
    <dgm:pt modelId="{D6AE87C9-D19B-4C2B-A05C-54F352A8373E}">
      <dgm:prSet/>
      <dgm:spPr/>
      <dgm:t>
        <a:bodyPr/>
        <a:lstStyle/>
        <a:p>
          <a:pPr rtl="0"/>
          <a:r>
            <a:rPr lang="en-US" dirty="0" smtClean="0"/>
            <a:t>Selecting a sample</a:t>
          </a:r>
          <a:endParaRPr lang="en-US" dirty="0"/>
        </a:p>
      </dgm:t>
    </dgm:pt>
    <dgm:pt modelId="{9A76E754-DEAF-4ADF-B38A-F8A3AB1D10A2}" type="parTrans" cxnId="{5C3EE586-5F42-4AAC-9DD2-6DFE838703DF}">
      <dgm:prSet/>
      <dgm:spPr/>
      <dgm:t>
        <a:bodyPr/>
        <a:lstStyle/>
        <a:p>
          <a:endParaRPr lang="en-US"/>
        </a:p>
      </dgm:t>
    </dgm:pt>
    <dgm:pt modelId="{B4AC055A-1B51-4BD6-95B1-7A1085CEEDE0}" type="sibTrans" cxnId="{5C3EE586-5F42-4AAC-9DD2-6DFE838703DF}">
      <dgm:prSet/>
      <dgm:spPr/>
      <dgm:t>
        <a:bodyPr/>
        <a:lstStyle/>
        <a:p>
          <a:endParaRPr lang="en-US"/>
        </a:p>
      </dgm:t>
    </dgm:pt>
    <dgm:pt modelId="{95E593D2-7EC4-4404-A61C-DE97C020BDCC}">
      <dgm:prSet/>
      <dgm:spPr/>
      <dgm:t>
        <a:bodyPr/>
        <a:lstStyle/>
        <a:p>
          <a:pPr rtl="0"/>
          <a:r>
            <a:rPr lang="en-US" dirty="0" smtClean="0"/>
            <a:t>Writing a research proposal</a:t>
          </a:r>
          <a:endParaRPr lang="en-US" dirty="0"/>
        </a:p>
      </dgm:t>
    </dgm:pt>
    <dgm:pt modelId="{BDDBA692-18C0-4C66-A32E-B3EC16655AF0}" type="parTrans" cxnId="{237532B9-D442-483D-A50D-10016E8850A3}">
      <dgm:prSet/>
      <dgm:spPr/>
      <dgm:t>
        <a:bodyPr/>
        <a:lstStyle/>
        <a:p>
          <a:endParaRPr lang="en-US"/>
        </a:p>
      </dgm:t>
    </dgm:pt>
    <dgm:pt modelId="{3200FF6F-47C2-45E5-A500-C32033099DD3}" type="sibTrans" cxnId="{237532B9-D442-483D-A50D-10016E8850A3}">
      <dgm:prSet/>
      <dgm:spPr/>
      <dgm:t>
        <a:bodyPr/>
        <a:lstStyle/>
        <a:p>
          <a:endParaRPr lang="en-US"/>
        </a:p>
      </dgm:t>
    </dgm:pt>
    <dgm:pt modelId="{6004979A-79F7-4BA1-8012-CF4248D2F5F0}">
      <dgm:prSet/>
      <dgm:spPr/>
      <dgm:t>
        <a:bodyPr/>
        <a:lstStyle/>
        <a:p>
          <a:pPr rtl="0"/>
          <a:r>
            <a:rPr lang="en-US" dirty="0" smtClean="0"/>
            <a:t>Collecting data</a:t>
          </a:r>
          <a:endParaRPr lang="en-US" dirty="0"/>
        </a:p>
      </dgm:t>
    </dgm:pt>
    <dgm:pt modelId="{839D75CA-308F-492B-8505-04C499A964CB}" type="parTrans" cxnId="{9DDA81DA-2D6C-4F9D-96F9-B8E01CF34F75}">
      <dgm:prSet/>
      <dgm:spPr/>
      <dgm:t>
        <a:bodyPr/>
        <a:lstStyle/>
        <a:p>
          <a:endParaRPr lang="en-US"/>
        </a:p>
      </dgm:t>
    </dgm:pt>
    <dgm:pt modelId="{82912DBF-556A-4645-AC26-95FD6AD9C97C}" type="sibTrans" cxnId="{9DDA81DA-2D6C-4F9D-96F9-B8E01CF34F75}">
      <dgm:prSet/>
      <dgm:spPr/>
      <dgm:t>
        <a:bodyPr/>
        <a:lstStyle/>
        <a:p>
          <a:endParaRPr lang="en-US"/>
        </a:p>
      </dgm:t>
    </dgm:pt>
    <dgm:pt modelId="{44CEA4CC-1C83-4BF9-94F5-3EF16EF2739D}">
      <dgm:prSet/>
      <dgm:spPr/>
      <dgm:t>
        <a:bodyPr/>
        <a:lstStyle/>
        <a:p>
          <a:pPr rtl="0"/>
          <a:r>
            <a:rPr lang="en-US" dirty="0" smtClean="0"/>
            <a:t>Processing data</a:t>
          </a:r>
          <a:endParaRPr lang="en-US" dirty="0"/>
        </a:p>
      </dgm:t>
    </dgm:pt>
    <dgm:pt modelId="{1FEEEEE8-24D3-4EFE-9A03-0B42CAD13732}" type="parTrans" cxnId="{B3FF9B6C-E5B5-4DB9-AE48-8B187295E9E7}">
      <dgm:prSet/>
      <dgm:spPr/>
      <dgm:t>
        <a:bodyPr/>
        <a:lstStyle/>
        <a:p>
          <a:endParaRPr lang="en-US"/>
        </a:p>
      </dgm:t>
    </dgm:pt>
    <dgm:pt modelId="{AAD70BC6-6A31-4FA9-B19E-305244D2B216}" type="sibTrans" cxnId="{B3FF9B6C-E5B5-4DB9-AE48-8B187295E9E7}">
      <dgm:prSet/>
      <dgm:spPr/>
      <dgm:t>
        <a:bodyPr/>
        <a:lstStyle/>
        <a:p>
          <a:endParaRPr lang="en-US"/>
        </a:p>
      </dgm:t>
    </dgm:pt>
    <dgm:pt modelId="{5010AED5-F730-4138-8CB8-CEB813FABE17}">
      <dgm:prSet/>
      <dgm:spPr/>
      <dgm:t>
        <a:bodyPr/>
        <a:lstStyle/>
        <a:p>
          <a:pPr rtl="0"/>
          <a:r>
            <a:rPr lang="en-US" dirty="0" smtClean="0"/>
            <a:t>Writing a research report</a:t>
          </a:r>
          <a:endParaRPr lang="en-US" dirty="0"/>
        </a:p>
      </dgm:t>
    </dgm:pt>
    <dgm:pt modelId="{45C02A60-827A-4800-84D2-946C96EC1912}" type="parTrans" cxnId="{70FEE8C5-ABE0-451F-9345-F0B8E9E445A2}">
      <dgm:prSet/>
      <dgm:spPr/>
      <dgm:t>
        <a:bodyPr/>
        <a:lstStyle/>
        <a:p>
          <a:endParaRPr lang="en-US"/>
        </a:p>
      </dgm:t>
    </dgm:pt>
    <dgm:pt modelId="{5BD00CF4-8A68-4C5C-9D9C-CD848CF5DBED}" type="sibTrans" cxnId="{70FEE8C5-ABE0-451F-9345-F0B8E9E445A2}">
      <dgm:prSet/>
      <dgm:spPr/>
      <dgm:t>
        <a:bodyPr/>
        <a:lstStyle/>
        <a:p>
          <a:endParaRPr lang="en-US"/>
        </a:p>
      </dgm:t>
    </dgm:pt>
    <dgm:pt modelId="{36EFE9E6-35CF-4CAB-8F17-DC8344A70F4E}" type="pres">
      <dgm:prSet presAssocID="{7D545CED-9C71-49B4-9E1D-CEC4DF3CC818}" presName="linearFlow" presStyleCnt="0">
        <dgm:presLayoutVars>
          <dgm:dir/>
          <dgm:animLvl val="lvl"/>
          <dgm:resizeHandles val="exact"/>
        </dgm:presLayoutVars>
      </dgm:prSet>
      <dgm:spPr/>
    </dgm:pt>
    <dgm:pt modelId="{79CB46D4-633C-47FD-AD90-4AB6FA15C942}" type="pres">
      <dgm:prSet presAssocID="{7B244DED-94F7-4F84-814B-12FD387C5E31}" presName="composite" presStyleCnt="0"/>
      <dgm:spPr/>
    </dgm:pt>
    <dgm:pt modelId="{E4C6BE36-8B46-4C6E-A3A8-CC34D927CE0B}" type="pres">
      <dgm:prSet presAssocID="{7B244DED-94F7-4F84-814B-12FD387C5E31}" presName="parentText" presStyleLbl="alignNode1" presStyleIdx="0" presStyleCnt="1">
        <dgm:presLayoutVars>
          <dgm:chMax val="1"/>
          <dgm:bulletEnabled val="1"/>
        </dgm:presLayoutVars>
      </dgm:prSet>
      <dgm:spPr/>
    </dgm:pt>
    <dgm:pt modelId="{DF9781E1-7A77-441D-A7A6-53E642B2CEEE}" type="pres">
      <dgm:prSet presAssocID="{7B244DED-94F7-4F84-814B-12FD387C5E31}" presName="descendantText" presStyleLbl="alignAcc1" presStyleIdx="0" presStyleCnt="1">
        <dgm:presLayoutVars>
          <dgm:bulletEnabled val="1"/>
        </dgm:presLayoutVars>
      </dgm:prSet>
      <dgm:spPr/>
    </dgm:pt>
  </dgm:ptLst>
  <dgm:cxnLst>
    <dgm:cxn modelId="{DC31B00B-47ED-4FB0-B692-5AA13AB77E56}" type="presOf" srcId="{AC2A4066-CADE-41E9-93A6-6131AC1DC382}" destId="{DF9781E1-7A77-441D-A7A6-53E642B2CEEE}" srcOrd="0" destOrd="1" presId="urn:microsoft.com/office/officeart/2005/8/layout/chevron2"/>
    <dgm:cxn modelId="{D47DD337-8DEE-4338-A781-4E11A6B939D6}" type="presOf" srcId="{7D545CED-9C71-49B4-9E1D-CEC4DF3CC818}" destId="{36EFE9E6-35CF-4CAB-8F17-DC8344A70F4E}" srcOrd="0" destOrd="0" presId="urn:microsoft.com/office/officeart/2005/8/layout/chevron2"/>
    <dgm:cxn modelId="{B3FF9B6C-E5B5-4DB9-AE48-8B187295E9E7}" srcId="{7B244DED-94F7-4F84-814B-12FD387C5E31}" destId="{44CEA4CC-1C83-4BF9-94F5-3EF16EF2739D}" srcOrd="6" destOrd="0" parTransId="{1FEEEEE8-24D3-4EFE-9A03-0B42CAD13732}" sibTransId="{AAD70BC6-6A31-4FA9-B19E-305244D2B216}"/>
    <dgm:cxn modelId="{65A1B5AE-BB45-4D65-A55A-DB79DCBF0233}" type="presOf" srcId="{5010AED5-F730-4138-8CB8-CEB813FABE17}" destId="{DF9781E1-7A77-441D-A7A6-53E642B2CEEE}" srcOrd="0" destOrd="7" presId="urn:microsoft.com/office/officeart/2005/8/layout/chevron2"/>
    <dgm:cxn modelId="{E17F11D4-A001-4FEA-B605-39ACD449197E}" srcId="{7B244DED-94F7-4F84-814B-12FD387C5E31}" destId="{B0B1AD72-3EBE-4321-8B9D-A3A121E98C3D}" srcOrd="2" destOrd="0" parTransId="{606FDFC9-4E52-4C06-81EA-EC83D6BC2067}" sibTransId="{CAD2037F-D129-4B55-BD17-C02833895A55}"/>
    <dgm:cxn modelId="{237532B9-D442-483D-A50D-10016E8850A3}" srcId="{7B244DED-94F7-4F84-814B-12FD387C5E31}" destId="{95E593D2-7EC4-4404-A61C-DE97C020BDCC}" srcOrd="4" destOrd="0" parTransId="{BDDBA692-18C0-4C66-A32E-B3EC16655AF0}" sibTransId="{3200FF6F-47C2-45E5-A500-C32033099DD3}"/>
    <dgm:cxn modelId="{48650188-579B-49E1-914A-98C2364D67D9}" srcId="{7D545CED-9C71-49B4-9E1D-CEC4DF3CC818}" destId="{7B244DED-94F7-4F84-814B-12FD387C5E31}" srcOrd="0" destOrd="0" parTransId="{43FD0527-C9F9-463E-BD03-1E632F9E816D}" sibTransId="{BED1B8C1-A038-4EBF-ABA3-C89F57015AB0}"/>
    <dgm:cxn modelId="{4525013D-E573-47C7-8AE9-6B7D8E3705C2}" type="presOf" srcId="{D6AE87C9-D19B-4C2B-A05C-54F352A8373E}" destId="{DF9781E1-7A77-441D-A7A6-53E642B2CEEE}" srcOrd="0" destOrd="3" presId="urn:microsoft.com/office/officeart/2005/8/layout/chevron2"/>
    <dgm:cxn modelId="{3CFCBA0B-4055-4A34-8449-EB7B8927D09C}" srcId="{7B244DED-94F7-4F84-814B-12FD387C5E31}" destId="{2A7E2589-C164-49F5-9824-1549B3C2D92A}" srcOrd="0" destOrd="0" parTransId="{0635F2A3-6AA9-40B0-90DA-16856D39821D}" sibTransId="{2B90AB50-CA10-4A4C-AADE-496E31ADA2DE}"/>
    <dgm:cxn modelId="{F5974ADF-9460-4ED6-90F6-AAD08854AEA2}" type="presOf" srcId="{44CEA4CC-1C83-4BF9-94F5-3EF16EF2739D}" destId="{DF9781E1-7A77-441D-A7A6-53E642B2CEEE}" srcOrd="0" destOrd="6" presId="urn:microsoft.com/office/officeart/2005/8/layout/chevron2"/>
    <dgm:cxn modelId="{443AB281-1F80-4522-B07B-7CAB56E09717}" type="presOf" srcId="{95E593D2-7EC4-4404-A61C-DE97C020BDCC}" destId="{DF9781E1-7A77-441D-A7A6-53E642B2CEEE}" srcOrd="0" destOrd="4" presId="urn:microsoft.com/office/officeart/2005/8/layout/chevron2"/>
    <dgm:cxn modelId="{11EAB485-F8C1-4FC8-B4CD-138CBAD17B48}" type="presOf" srcId="{B0B1AD72-3EBE-4321-8B9D-A3A121E98C3D}" destId="{DF9781E1-7A77-441D-A7A6-53E642B2CEEE}" srcOrd="0" destOrd="2" presId="urn:microsoft.com/office/officeart/2005/8/layout/chevron2"/>
    <dgm:cxn modelId="{841F6F97-58B2-4019-9DC0-490F5B3AA5E1}" srcId="{7B244DED-94F7-4F84-814B-12FD387C5E31}" destId="{AC2A4066-CADE-41E9-93A6-6131AC1DC382}" srcOrd="1" destOrd="0" parTransId="{71F7F238-9124-4003-B4D2-85A45F11855E}" sibTransId="{48A7050F-3549-467F-BE7D-6C9DAD65EFD7}"/>
    <dgm:cxn modelId="{29619668-FD28-423E-AABD-BC64680EA54F}" type="presOf" srcId="{7B244DED-94F7-4F84-814B-12FD387C5E31}" destId="{E4C6BE36-8B46-4C6E-A3A8-CC34D927CE0B}" srcOrd="0" destOrd="0" presId="urn:microsoft.com/office/officeart/2005/8/layout/chevron2"/>
    <dgm:cxn modelId="{82D33ED4-C2CB-4748-9328-FDDEA81DCEAC}" type="presOf" srcId="{2A7E2589-C164-49F5-9824-1549B3C2D92A}" destId="{DF9781E1-7A77-441D-A7A6-53E642B2CEEE}" srcOrd="0" destOrd="0" presId="urn:microsoft.com/office/officeart/2005/8/layout/chevron2"/>
    <dgm:cxn modelId="{9DDA81DA-2D6C-4F9D-96F9-B8E01CF34F75}" srcId="{7B244DED-94F7-4F84-814B-12FD387C5E31}" destId="{6004979A-79F7-4BA1-8012-CF4248D2F5F0}" srcOrd="5" destOrd="0" parTransId="{839D75CA-308F-492B-8505-04C499A964CB}" sibTransId="{82912DBF-556A-4645-AC26-95FD6AD9C97C}"/>
    <dgm:cxn modelId="{EB8FE8DC-D8EA-4D47-9B33-BFD7F3A8B3D1}" type="presOf" srcId="{6004979A-79F7-4BA1-8012-CF4248D2F5F0}" destId="{DF9781E1-7A77-441D-A7A6-53E642B2CEEE}" srcOrd="0" destOrd="5" presId="urn:microsoft.com/office/officeart/2005/8/layout/chevron2"/>
    <dgm:cxn modelId="{5C3EE586-5F42-4AAC-9DD2-6DFE838703DF}" srcId="{7B244DED-94F7-4F84-814B-12FD387C5E31}" destId="{D6AE87C9-D19B-4C2B-A05C-54F352A8373E}" srcOrd="3" destOrd="0" parTransId="{9A76E754-DEAF-4ADF-B38A-F8A3AB1D10A2}" sibTransId="{B4AC055A-1B51-4BD6-95B1-7A1085CEEDE0}"/>
    <dgm:cxn modelId="{70FEE8C5-ABE0-451F-9345-F0B8E9E445A2}" srcId="{7B244DED-94F7-4F84-814B-12FD387C5E31}" destId="{5010AED5-F730-4138-8CB8-CEB813FABE17}" srcOrd="7" destOrd="0" parTransId="{45C02A60-827A-4800-84D2-946C96EC1912}" sibTransId="{5BD00CF4-8A68-4C5C-9D9C-CD848CF5DBED}"/>
    <dgm:cxn modelId="{9FE3ED85-B4D1-4D68-985D-6AFA63ADDC84}" type="presParOf" srcId="{36EFE9E6-35CF-4CAB-8F17-DC8344A70F4E}" destId="{79CB46D4-633C-47FD-AD90-4AB6FA15C942}" srcOrd="0" destOrd="0" presId="urn:microsoft.com/office/officeart/2005/8/layout/chevron2"/>
    <dgm:cxn modelId="{D1EDFDBF-4860-4E3D-BB3D-F0A966FB29CA}" type="presParOf" srcId="{79CB46D4-633C-47FD-AD90-4AB6FA15C942}" destId="{E4C6BE36-8B46-4C6E-A3A8-CC34D927CE0B}" srcOrd="0" destOrd="0" presId="urn:microsoft.com/office/officeart/2005/8/layout/chevron2"/>
    <dgm:cxn modelId="{70212225-1DB7-4F20-9941-8CFB8655169D}" type="presParOf" srcId="{79CB46D4-633C-47FD-AD90-4AB6FA15C942}" destId="{DF9781E1-7A77-441D-A7A6-53E642B2CEE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6BE36-8B46-4C6E-A3A8-CC34D927CE0B}">
      <dsp:nvSpPr>
        <dsp:cNvPr id="0" name=""/>
        <dsp:cNvSpPr/>
      </dsp:nvSpPr>
      <dsp:spPr>
        <a:xfrm rot="5400000">
          <a:off x="-678894" y="678894"/>
          <a:ext cx="4525963" cy="316817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2044700" rtl="0">
            <a:lnSpc>
              <a:spcPct val="90000"/>
            </a:lnSpc>
            <a:spcBef>
              <a:spcPct val="0"/>
            </a:spcBef>
            <a:spcAft>
              <a:spcPct val="35000"/>
            </a:spcAft>
          </a:pPr>
          <a:r>
            <a:rPr lang="en-US" sz="4600" kern="1200" dirty="0" smtClean="0"/>
            <a:t>An EIGHT Step Model;</a:t>
          </a:r>
          <a:endParaRPr lang="en-US" sz="4600" kern="1200" dirty="0"/>
        </a:p>
      </dsp:txBody>
      <dsp:txXfrm rot="-5400000">
        <a:off x="1" y="1584086"/>
        <a:ext cx="3168174" cy="1357789"/>
      </dsp:txXfrm>
    </dsp:sp>
    <dsp:sp modelId="{DF9781E1-7A77-441D-A7A6-53E642B2CEEE}">
      <dsp:nvSpPr>
        <dsp:cNvPr id="0" name=""/>
        <dsp:cNvSpPr/>
      </dsp:nvSpPr>
      <dsp:spPr>
        <a:xfrm rot="5400000">
          <a:off x="4227949" y="-1059774"/>
          <a:ext cx="2941875" cy="506142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Formulating a Research problem</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Conceptualizing a research design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Constructing an instrument for data collection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Selecting a sample</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proposal</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Collecting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Processing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report</a:t>
          </a:r>
          <a:endParaRPr lang="en-US" sz="1900" kern="1200" dirty="0"/>
        </a:p>
      </dsp:txBody>
      <dsp:txXfrm rot="-5400000">
        <a:off x="3168175" y="143611"/>
        <a:ext cx="4917814" cy="265465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DCA657-7DF2-4516-91EA-A02255BF1E3C}" type="datetimeFigureOut">
              <a:rPr lang="en-US" smtClean="0"/>
              <a:t>18/06/2013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60531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CA657-7DF2-4516-91EA-A02255BF1E3C}" type="datetimeFigureOut">
              <a:rPr lang="en-US" smtClean="0"/>
              <a:t>18/06/2013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60652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DCA657-7DF2-4516-91EA-A02255BF1E3C}" type="datetimeFigureOut">
              <a:rPr lang="en-US" smtClean="0"/>
              <a:t>18/06/2013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2678467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DCA657-7DF2-4516-91EA-A02255BF1E3C}" type="datetimeFigureOut">
              <a:rPr lang="en-US" smtClean="0"/>
              <a:t>18/06/2013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774705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DCA657-7DF2-4516-91EA-A02255BF1E3C}" type="datetimeFigureOut">
              <a:rPr lang="en-US" smtClean="0"/>
              <a:t>18/06/2013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874227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DCA657-7DF2-4516-91EA-A02255BF1E3C}" type="datetimeFigureOut">
              <a:rPr lang="en-US" smtClean="0"/>
              <a:t>18/06/2013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934274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CA657-7DF2-4516-91EA-A02255BF1E3C}" type="datetimeFigureOut">
              <a:rPr lang="en-US" smtClean="0"/>
              <a:t>18/06/2013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47332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DCA657-7DF2-4516-91EA-A02255BF1E3C}" type="datetimeFigureOut">
              <a:rPr lang="en-US" smtClean="0"/>
              <a:t>18/06/2013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487678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DCA657-7DF2-4516-91EA-A02255BF1E3C}" type="datetimeFigureOut">
              <a:rPr lang="en-US" smtClean="0"/>
              <a:t>18/06/2013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173224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CA657-7DF2-4516-91EA-A02255BF1E3C}" type="datetimeFigureOut">
              <a:rPr lang="en-US" smtClean="0"/>
              <a:t>18/06/2013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96992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DCA657-7DF2-4516-91EA-A02255BF1E3C}" type="datetimeFigureOut">
              <a:rPr lang="en-US" smtClean="0"/>
              <a:t>18/06/2013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F32EB-E244-4A52-8706-694DB044618A}" type="slidenum">
              <a:rPr lang="en-US" smtClean="0"/>
              <a:t>‹#›</a:t>
            </a:fld>
            <a:endParaRPr lang="en-US"/>
          </a:p>
        </p:txBody>
      </p:sp>
    </p:spTree>
    <p:extLst>
      <p:ext uri="{BB962C8B-B14F-4D97-AF65-F5344CB8AC3E}">
        <p14:creationId xmlns:p14="http://schemas.microsoft.com/office/powerpoint/2010/main" val="403713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DCA657-7DF2-4516-91EA-A02255BF1E3C}" type="datetimeFigureOut">
              <a:rPr lang="en-US" smtClean="0"/>
              <a:t>18/06/2013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F32EB-E244-4A52-8706-694DB044618A}" type="slidenum">
              <a:rPr lang="en-US" smtClean="0"/>
              <a:t>‹#›</a:t>
            </a:fld>
            <a:endParaRPr lang="en-US"/>
          </a:p>
        </p:txBody>
      </p:sp>
    </p:spTree>
    <p:extLst>
      <p:ext uri="{BB962C8B-B14F-4D97-AF65-F5344CB8AC3E}">
        <p14:creationId xmlns:p14="http://schemas.microsoft.com/office/powerpoint/2010/main" val="1778001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Tree>
    <p:extLst>
      <p:ext uri="{BB962C8B-B14F-4D97-AF65-F5344CB8AC3E}">
        <p14:creationId xmlns:p14="http://schemas.microsoft.com/office/powerpoint/2010/main" val="197984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Yesterday’s Lecture</a:t>
            </a:r>
            <a:endParaRPr lang="en-US" dirty="0"/>
          </a:p>
        </p:txBody>
      </p:sp>
      <p:sp>
        <p:nvSpPr>
          <p:cNvPr id="3" name="Content Placeholder 2"/>
          <p:cNvSpPr>
            <a:spLocks noGrp="1"/>
          </p:cNvSpPr>
          <p:nvPr>
            <p:ph idx="1"/>
          </p:nvPr>
        </p:nvSpPr>
        <p:spPr/>
        <p:txBody>
          <a:bodyPr>
            <a:normAutofit lnSpcReduction="10000"/>
          </a:bodyPr>
          <a:lstStyle/>
          <a:p>
            <a:r>
              <a:rPr lang="en-US" dirty="0" smtClean="0"/>
              <a:t>Introduction</a:t>
            </a:r>
          </a:p>
          <a:p>
            <a:r>
              <a:rPr lang="en-US" dirty="0" smtClean="0"/>
              <a:t>Brief contents of the Course</a:t>
            </a:r>
          </a:p>
          <a:p>
            <a:r>
              <a:rPr lang="en-US" dirty="0" smtClean="0"/>
              <a:t>Our Course Objective</a:t>
            </a:r>
          </a:p>
          <a:p>
            <a:r>
              <a:rPr lang="en-US" dirty="0" smtClean="0"/>
              <a:t>What is knowledge and Theory?</a:t>
            </a:r>
          </a:p>
          <a:p>
            <a:r>
              <a:rPr lang="en-US" dirty="0" smtClean="0"/>
              <a:t>Why Research?</a:t>
            </a:r>
          </a:p>
          <a:p>
            <a:r>
              <a:rPr lang="en-US" dirty="0" smtClean="0"/>
              <a:t>What is research problem?</a:t>
            </a:r>
          </a:p>
          <a:p>
            <a:r>
              <a:rPr lang="en-US" dirty="0" smtClean="0"/>
              <a:t>Types of Research</a:t>
            </a:r>
          </a:p>
          <a:p>
            <a:r>
              <a:rPr lang="en-US" dirty="0" smtClean="0"/>
              <a:t>Characteristics of Research</a:t>
            </a:r>
          </a:p>
        </p:txBody>
      </p:sp>
    </p:spTree>
    <p:extLst>
      <p:ext uri="{BB962C8B-B14F-4D97-AF65-F5344CB8AC3E}">
        <p14:creationId xmlns:p14="http://schemas.microsoft.com/office/powerpoint/2010/main" val="2230702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based decision making</a:t>
            </a:r>
            <a:endParaRPr lang="en-US" dirty="0"/>
          </a:p>
        </p:txBody>
      </p:sp>
      <p:sp>
        <p:nvSpPr>
          <p:cNvPr id="3" name="Content Placeholder 2"/>
          <p:cNvSpPr>
            <a:spLocks noGrp="1"/>
          </p:cNvSpPr>
          <p:nvPr>
            <p:ph idx="1"/>
          </p:nvPr>
        </p:nvSpPr>
        <p:spPr/>
        <p:txBody>
          <a:bodyPr/>
          <a:lstStyle/>
          <a:p>
            <a:r>
              <a:rPr lang="en-US" dirty="0" smtClean="0"/>
              <a:t>Place of LITERATURE REVIEW</a:t>
            </a:r>
          </a:p>
          <a:p>
            <a:pPr lvl="1"/>
            <a:r>
              <a:rPr lang="en-US" dirty="0" smtClean="0"/>
              <a:t>One of the essential preliminary tasks when you undertake a research study is to go through the existing literature in order to acquaint yourself with the available body of knowledge in your area of interest. </a:t>
            </a:r>
            <a:endParaRPr lang="en-US" dirty="0"/>
          </a:p>
        </p:txBody>
      </p:sp>
    </p:spTree>
    <p:extLst>
      <p:ext uri="{BB962C8B-B14F-4D97-AF65-F5344CB8AC3E}">
        <p14:creationId xmlns:p14="http://schemas.microsoft.com/office/powerpoint/2010/main" val="29985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pPr lvl="1"/>
            <a:r>
              <a:rPr lang="en-US" dirty="0" smtClean="0"/>
              <a:t>The literature review is an integral part of the entire research process and makes a valuable contribution to almost every operational step.</a:t>
            </a:r>
          </a:p>
          <a:p>
            <a:pPr lvl="1"/>
            <a:r>
              <a:rPr lang="en-US" dirty="0" smtClean="0"/>
              <a:t>In the initial stages of research it helps you to establish the </a:t>
            </a:r>
            <a:r>
              <a:rPr lang="en-US" dirty="0" err="1" smtClean="0"/>
              <a:t>theoratical</a:t>
            </a:r>
            <a:r>
              <a:rPr lang="en-US" dirty="0" smtClean="0"/>
              <a:t> roots of your study, clarify your ideas and develop your methodology.</a:t>
            </a:r>
            <a:endParaRPr lang="en-US" dirty="0"/>
          </a:p>
        </p:txBody>
      </p:sp>
    </p:spTree>
    <p:extLst>
      <p:ext uri="{BB962C8B-B14F-4D97-AF65-F5344CB8AC3E}">
        <p14:creationId xmlns:p14="http://schemas.microsoft.com/office/powerpoint/2010/main" val="2549873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pPr lvl="1"/>
            <a:r>
              <a:rPr lang="en-US" dirty="0" smtClean="0"/>
              <a:t>But later on the literature review serves to enhance and consolidate your knowledge base and helps you to integrate your findings with the existing body of knowledge.</a:t>
            </a:r>
            <a:endParaRPr lang="en-US" dirty="0"/>
          </a:p>
        </p:txBody>
      </p:sp>
    </p:spTree>
    <p:extLst>
      <p:ext uri="{BB962C8B-B14F-4D97-AF65-F5344CB8AC3E}">
        <p14:creationId xmlns:p14="http://schemas.microsoft.com/office/powerpoint/2010/main" val="2232942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r>
              <a:rPr lang="en-US" dirty="0" smtClean="0"/>
              <a:t>Also an important responsibility in research is to compare your findings with those of others, it is here that the literature review plays an extremely important role.</a:t>
            </a:r>
            <a:endParaRPr lang="en-US" dirty="0"/>
          </a:p>
        </p:txBody>
      </p:sp>
    </p:spTree>
    <p:extLst>
      <p:ext uri="{BB962C8B-B14F-4D97-AF65-F5344CB8AC3E}">
        <p14:creationId xmlns:p14="http://schemas.microsoft.com/office/powerpoint/2010/main" val="4077054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r>
              <a:rPr lang="en-US" dirty="0" smtClean="0"/>
              <a:t>It can be TIME CONSUMING, DAUNTING AND FRUSTRATING  but also REWARDING.</a:t>
            </a:r>
          </a:p>
          <a:p>
            <a:r>
              <a:rPr lang="en-US" dirty="0" smtClean="0"/>
              <a:t>Following are the basic functions of literature review;</a:t>
            </a:r>
          </a:p>
          <a:p>
            <a:pPr lvl="1"/>
            <a:r>
              <a:rPr lang="en-US" dirty="0" smtClean="0"/>
              <a:t>It provides a theoretical background to your study.</a:t>
            </a:r>
          </a:p>
          <a:p>
            <a:pPr lvl="1"/>
            <a:r>
              <a:rPr lang="en-US" dirty="0" smtClean="0"/>
              <a:t>It establishes links between what you are proposing to examine and what has already been </a:t>
            </a:r>
            <a:r>
              <a:rPr lang="en-US" dirty="0" err="1" smtClean="0"/>
              <a:t>studdied</a:t>
            </a:r>
            <a:r>
              <a:rPr lang="en-US" dirty="0" smtClean="0"/>
              <a:t>.</a:t>
            </a:r>
            <a:endParaRPr lang="en-US" dirty="0"/>
          </a:p>
        </p:txBody>
      </p:sp>
    </p:spTree>
    <p:extLst>
      <p:ext uri="{BB962C8B-B14F-4D97-AF65-F5344CB8AC3E}">
        <p14:creationId xmlns:p14="http://schemas.microsoft.com/office/powerpoint/2010/main" val="4183998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r>
              <a:rPr lang="en-US" dirty="0" smtClean="0"/>
              <a:t>Functions (Contd.);</a:t>
            </a:r>
          </a:p>
          <a:p>
            <a:pPr lvl="1"/>
            <a:r>
              <a:rPr lang="en-US" dirty="0" smtClean="0"/>
              <a:t>It makes you able to show how your findings have contributed to the existing body of knowledge.</a:t>
            </a:r>
          </a:p>
          <a:p>
            <a:pPr marL="457200" lvl="1" indent="0">
              <a:buNone/>
            </a:pPr>
            <a:endParaRPr lang="en-US" dirty="0"/>
          </a:p>
        </p:txBody>
      </p:sp>
    </p:spTree>
    <p:extLst>
      <p:ext uri="{BB962C8B-B14F-4D97-AF65-F5344CB8AC3E}">
        <p14:creationId xmlns:p14="http://schemas.microsoft.com/office/powerpoint/2010/main" val="594834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Place of LITERATURE REVIEW (Contd.)</a:t>
            </a:r>
            <a:endParaRPr lang="en-US" dirty="0"/>
          </a:p>
        </p:txBody>
      </p:sp>
      <p:sp>
        <p:nvSpPr>
          <p:cNvPr id="3" name="Content Placeholder 2"/>
          <p:cNvSpPr>
            <a:spLocks noGrp="1"/>
          </p:cNvSpPr>
          <p:nvPr>
            <p:ph idx="1"/>
          </p:nvPr>
        </p:nvSpPr>
        <p:spPr/>
        <p:txBody>
          <a:bodyPr/>
          <a:lstStyle/>
          <a:p>
            <a:r>
              <a:rPr lang="en-US" dirty="0" smtClean="0"/>
              <a:t>Basically it helps you;</a:t>
            </a:r>
          </a:p>
          <a:p>
            <a:pPr lvl="1"/>
            <a:r>
              <a:rPr lang="en-US" dirty="0" smtClean="0"/>
              <a:t>Bring clarity and focus to your research problem</a:t>
            </a:r>
          </a:p>
          <a:p>
            <a:pPr lvl="1"/>
            <a:r>
              <a:rPr lang="en-US" dirty="0" smtClean="0"/>
              <a:t>Improves you methodology</a:t>
            </a:r>
          </a:p>
          <a:p>
            <a:pPr lvl="1"/>
            <a:r>
              <a:rPr lang="en-US" dirty="0" smtClean="0"/>
              <a:t>Broaden your knowledge base</a:t>
            </a:r>
          </a:p>
          <a:p>
            <a:pPr lvl="1"/>
            <a:r>
              <a:rPr lang="en-US" dirty="0" smtClean="0"/>
              <a:t>Contextualize your findings</a:t>
            </a:r>
            <a:endParaRPr lang="en-US" dirty="0"/>
          </a:p>
        </p:txBody>
      </p:sp>
    </p:spTree>
    <p:extLst>
      <p:ext uri="{BB962C8B-B14F-4D97-AF65-F5344CB8AC3E}">
        <p14:creationId xmlns:p14="http://schemas.microsoft.com/office/powerpoint/2010/main" val="3035559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 for Reviewing Literature</a:t>
            </a:r>
            <a:endParaRPr lang="en-US" dirty="0"/>
          </a:p>
        </p:txBody>
      </p:sp>
      <p:sp>
        <p:nvSpPr>
          <p:cNvPr id="3" name="Content Placeholder 2"/>
          <p:cNvSpPr>
            <a:spLocks noGrp="1"/>
          </p:cNvSpPr>
          <p:nvPr>
            <p:ph idx="1"/>
          </p:nvPr>
        </p:nvSpPr>
        <p:spPr/>
        <p:txBody>
          <a:bodyPr/>
          <a:lstStyle/>
          <a:p>
            <a:r>
              <a:rPr lang="en-US" dirty="0" smtClean="0"/>
              <a:t>There are four steps involved;</a:t>
            </a:r>
          </a:p>
          <a:p>
            <a:pPr marL="971550" lvl="1" indent="-514350">
              <a:buFont typeface="+mj-lt"/>
              <a:buAutoNum type="arabicPeriod"/>
            </a:pPr>
            <a:r>
              <a:rPr lang="en-US" dirty="0" smtClean="0"/>
              <a:t>Search for existing literature in your area of study</a:t>
            </a:r>
          </a:p>
          <a:p>
            <a:pPr marL="971550" lvl="1" indent="-514350">
              <a:buFont typeface="+mj-lt"/>
              <a:buAutoNum type="arabicPeriod"/>
            </a:pPr>
            <a:r>
              <a:rPr lang="en-US" dirty="0" smtClean="0"/>
              <a:t>Review the literature selected</a:t>
            </a:r>
          </a:p>
          <a:p>
            <a:pPr marL="971550" lvl="1" indent="-514350">
              <a:buFont typeface="+mj-lt"/>
              <a:buAutoNum type="arabicPeriod"/>
            </a:pPr>
            <a:r>
              <a:rPr lang="en-US" dirty="0" smtClean="0"/>
              <a:t>Develop a theoretical framework</a:t>
            </a:r>
          </a:p>
          <a:p>
            <a:pPr marL="971550" lvl="1" indent="-514350">
              <a:buFont typeface="+mj-lt"/>
              <a:buAutoNum type="arabicPeriod"/>
            </a:pPr>
            <a:r>
              <a:rPr lang="en-US" dirty="0" smtClean="0"/>
              <a:t>Develop a conceptual framework</a:t>
            </a:r>
            <a:endParaRPr lang="en-US" dirty="0"/>
          </a:p>
        </p:txBody>
      </p:sp>
    </p:spTree>
    <p:extLst>
      <p:ext uri="{BB962C8B-B14F-4D97-AF65-F5344CB8AC3E}">
        <p14:creationId xmlns:p14="http://schemas.microsoft.com/office/powerpoint/2010/main" val="2259343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Search for existing literature in your area of study</a:t>
            </a:r>
            <a:endParaRPr lang="en-US" dirty="0"/>
          </a:p>
        </p:txBody>
      </p:sp>
      <p:sp>
        <p:nvSpPr>
          <p:cNvPr id="3" name="Content Placeholder 2"/>
          <p:cNvSpPr>
            <a:spLocks noGrp="1"/>
          </p:cNvSpPr>
          <p:nvPr>
            <p:ph idx="1"/>
          </p:nvPr>
        </p:nvSpPr>
        <p:spPr/>
        <p:txBody>
          <a:bodyPr/>
          <a:lstStyle/>
          <a:p>
            <a:r>
              <a:rPr lang="en-US" dirty="0" smtClean="0"/>
              <a:t>To effectively search for literature in your field of inquiry;</a:t>
            </a:r>
          </a:p>
          <a:p>
            <a:pPr lvl="1"/>
            <a:r>
              <a:rPr lang="en-US" dirty="0" smtClean="0"/>
              <a:t>Prepare a BIBLIOGRAPHY</a:t>
            </a:r>
          </a:p>
          <a:p>
            <a:pPr lvl="2"/>
            <a:r>
              <a:rPr lang="en-US" dirty="0" smtClean="0"/>
              <a:t>Two basic sources</a:t>
            </a:r>
          </a:p>
          <a:p>
            <a:pPr lvl="3"/>
            <a:r>
              <a:rPr lang="en-US" dirty="0" smtClean="0"/>
              <a:t>Books</a:t>
            </a:r>
          </a:p>
          <a:p>
            <a:pPr lvl="4"/>
            <a:r>
              <a:rPr lang="en-US" dirty="0" smtClean="0"/>
              <a:t>See Library Catalogues for selecting book of your interest area.</a:t>
            </a:r>
          </a:p>
          <a:p>
            <a:pPr lvl="3"/>
            <a:r>
              <a:rPr lang="en-US" dirty="0" smtClean="0"/>
              <a:t>Journals</a:t>
            </a:r>
          </a:p>
          <a:p>
            <a:pPr lvl="4"/>
            <a:r>
              <a:rPr lang="en-US" dirty="0" smtClean="0"/>
              <a:t>See abstract of articles, Indices of journals, citations, use internet sources / data bases.</a:t>
            </a:r>
            <a:endParaRPr lang="en-US" dirty="0"/>
          </a:p>
        </p:txBody>
      </p:sp>
    </p:spTree>
    <p:extLst>
      <p:ext uri="{BB962C8B-B14F-4D97-AF65-F5344CB8AC3E}">
        <p14:creationId xmlns:p14="http://schemas.microsoft.com/office/powerpoint/2010/main" val="3489847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the Literature Selected</a:t>
            </a:r>
            <a:endParaRPr lang="en-US" dirty="0"/>
          </a:p>
        </p:txBody>
      </p:sp>
      <p:sp>
        <p:nvSpPr>
          <p:cNvPr id="3" name="Content Placeholder 2"/>
          <p:cNvSpPr>
            <a:spLocks noGrp="1"/>
          </p:cNvSpPr>
          <p:nvPr>
            <p:ph idx="1"/>
          </p:nvPr>
        </p:nvSpPr>
        <p:spPr/>
        <p:txBody>
          <a:bodyPr/>
          <a:lstStyle/>
          <a:p>
            <a:r>
              <a:rPr lang="en-US" dirty="0" smtClean="0"/>
              <a:t>After selecting books and articles, read them CRITICALLY to pull together THEMES and ISSUES associated with your research problem.</a:t>
            </a:r>
          </a:p>
          <a:p>
            <a:r>
              <a:rPr lang="en-US" dirty="0" smtClean="0"/>
              <a:t>As you read along, develop a framework in your mind and slot down the information on paper.</a:t>
            </a:r>
            <a:endParaRPr lang="en-US" dirty="0"/>
          </a:p>
        </p:txBody>
      </p:sp>
    </p:spTree>
    <p:extLst>
      <p:ext uri="{BB962C8B-B14F-4D97-AF65-F5344CB8AC3E}">
        <p14:creationId xmlns:p14="http://schemas.microsoft.com/office/powerpoint/2010/main" val="2354430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a Theoretical Framework</a:t>
            </a:r>
            <a:endParaRPr lang="en-US" dirty="0"/>
          </a:p>
        </p:txBody>
      </p:sp>
      <p:sp>
        <p:nvSpPr>
          <p:cNvPr id="3" name="Content Placeholder 2"/>
          <p:cNvSpPr>
            <a:spLocks noGrp="1"/>
          </p:cNvSpPr>
          <p:nvPr>
            <p:ph idx="1"/>
          </p:nvPr>
        </p:nvSpPr>
        <p:spPr/>
        <p:txBody>
          <a:bodyPr/>
          <a:lstStyle/>
          <a:p>
            <a:r>
              <a:rPr lang="en-US" dirty="0" smtClean="0"/>
              <a:t>The information obtained from different books and journals now need to be sorted under the main themes and theories, highlighting agreements and disagreements among the authors and identifying the unanswered questions or gaps.</a:t>
            </a:r>
            <a:endParaRPr lang="en-US" dirty="0"/>
          </a:p>
        </p:txBody>
      </p:sp>
    </p:spTree>
    <p:extLst>
      <p:ext uri="{BB962C8B-B14F-4D97-AF65-F5344CB8AC3E}">
        <p14:creationId xmlns:p14="http://schemas.microsoft.com/office/powerpoint/2010/main" val="3640300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a Theoretical Framework (Contd.)</a:t>
            </a:r>
            <a:endParaRPr lang="en-US" dirty="0"/>
          </a:p>
        </p:txBody>
      </p:sp>
      <p:sp>
        <p:nvSpPr>
          <p:cNvPr id="3" name="Content Placeholder 2"/>
          <p:cNvSpPr>
            <a:spLocks noGrp="1"/>
          </p:cNvSpPr>
          <p:nvPr>
            <p:ph idx="1"/>
          </p:nvPr>
        </p:nvSpPr>
        <p:spPr/>
        <p:txBody>
          <a:bodyPr/>
          <a:lstStyle/>
          <a:p>
            <a:r>
              <a:rPr lang="en-US" dirty="0" smtClean="0"/>
              <a:t>You will also realize that the literature deals with a number of aspects that have a direct or indirect bearing on your research topic.</a:t>
            </a:r>
          </a:p>
          <a:p>
            <a:r>
              <a:rPr lang="en-US" dirty="0" smtClean="0"/>
              <a:t>Use these aspects as a basis for developing your theoretical framework.</a:t>
            </a:r>
            <a:endParaRPr lang="en-US" dirty="0"/>
          </a:p>
        </p:txBody>
      </p:sp>
    </p:spTree>
    <p:extLst>
      <p:ext uri="{BB962C8B-B14F-4D97-AF65-F5344CB8AC3E}">
        <p14:creationId xmlns:p14="http://schemas.microsoft.com/office/powerpoint/2010/main" val="950897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a Theoretical Framework (Contd.)</a:t>
            </a:r>
            <a:endParaRPr lang="en-US" dirty="0"/>
          </a:p>
        </p:txBody>
      </p:sp>
      <p:sp>
        <p:nvSpPr>
          <p:cNvPr id="3" name="Content Placeholder 2"/>
          <p:cNvSpPr>
            <a:spLocks noGrp="1"/>
          </p:cNvSpPr>
          <p:nvPr>
            <p:ph idx="1"/>
          </p:nvPr>
        </p:nvSpPr>
        <p:spPr/>
        <p:txBody>
          <a:bodyPr/>
          <a:lstStyle/>
          <a:p>
            <a:r>
              <a:rPr lang="en-US" dirty="0" smtClean="0"/>
              <a:t>Your review of literature should sort out the information, within this framework.</a:t>
            </a:r>
          </a:p>
        </p:txBody>
      </p:sp>
    </p:spTree>
    <p:extLst>
      <p:ext uri="{BB962C8B-B14F-4D97-AF65-F5344CB8AC3E}">
        <p14:creationId xmlns:p14="http://schemas.microsoft.com/office/powerpoint/2010/main" val="10536465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Developing a Theoretical Framework (Contd.)</a:t>
            </a:r>
            <a:endParaRPr lang="en-US" dirty="0"/>
          </a:p>
        </p:txBody>
      </p:sp>
      <p:sp>
        <p:nvSpPr>
          <p:cNvPr id="3" name="Content Placeholder 2"/>
          <p:cNvSpPr>
            <a:spLocks noGrp="1"/>
          </p:cNvSpPr>
          <p:nvPr>
            <p:ph idx="1"/>
          </p:nvPr>
        </p:nvSpPr>
        <p:spPr/>
        <p:txBody>
          <a:bodyPr/>
          <a:lstStyle/>
          <a:p>
            <a:r>
              <a:rPr lang="en-US" dirty="0" smtClean="0"/>
              <a:t>Literature pertinent to your study may deal with two types of information;</a:t>
            </a:r>
          </a:p>
          <a:p>
            <a:pPr marL="971550" lvl="1" indent="-514350">
              <a:buFont typeface="+mj-lt"/>
              <a:buAutoNum type="arabicPeriod"/>
            </a:pPr>
            <a:r>
              <a:rPr lang="en-US" dirty="0" smtClean="0"/>
              <a:t>Universal</a:t>
            </a:r>
          </a:p>
          <a:p>
            <a:pPr marL="971550" lvl="1" indent="-514350">
              <a:buFont typeface="+mj-lt"/>
              <a:buAutoNum type="arabicPeriod"/>
            </a:pPr>
            <a:r>
              <a:rPr lang="en-US" dirty="0" smtClean="0"/>
              <a:t>Specific</a:t>
            </a:r>
          </a:p>
          <a:p>
            <a:pPr marL="57150" indent="0">
              <a:buNone/>
            </a:pPr>
            <a:r>
              <a:rPr lang="en-US" dirty="0" smtClean="0"/>
              <a:t>In writing about such information you should start with the general information, gradually narrowing it down to the specific. </a:t>
            </a:r>
          </a:p>
          <a:p>
            <a:pPr marL="57150" indent="0">
              <a:buNone/>
            </a:pPr>
            <a:endParaRPr lang="en-US" dirty="0"/>
          </a:p>
        </p:txBody>
      </p:sp>
    </p:spTree>
    <p:extLst>
      <p:ext uri="{BB962C8B-B14F-4D97-AF65-F5344CB8AC3E}">
        <p14:creationId xmlns:p14="http://schemas.microsoft.com/office/powerpoint/2010/main" val="2850462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Conceptual Framework</a:t>
            </a:r>
            <a:endParaRPr lang="en-US" dirty="0"/>
          </a:p>
        </p:txBody>
      </p:sp>
      <p:sp>
        <p:nvSpPr>
          <p:cNvPr id="3" name="Content Placeholder 2"/>
          <p:cNvSpPr>
            <a:spLocks noGrp="1"/>
          </p:cNvSpPr>
          <p:nvPr>
            <p:ph idx="1"/>
          </p:nvPr>
        </p:nvSpPr>
        <p:spPr/>
        <p:txBody>
          <a:bodyPr/>
          <a:lstStyle/>
          <a:p>
            <a:r>
              <a:rPr lang="en-US" dirty="0" smtClean="0"/>
              <a:t>The conceptual framework stems from the theoretical framework and concentrates, usually, on one section of that theoretical framework which becomes the basis of your study.</a:t>
            </a:r>
            <a:endParaRPr lang="en-US" dirty="0"/>
          </a:p>
        </p:txBody>
      </p:sp>
    </p:spTree>
    <p:extLst>
      <p:ext uri="{BB962C8B-B14F-4D97-AF65-F5344CB8AC3E}">
        <p14:creationId xmlns:p14="http://schemas.microsoft.com/office/powerpoint/2010/main" val="15561962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up the Literature Reviewed</a:t>
            </a:r>
            <a:endParaRPr lang="en-US" dirty="0"/>
          </a:p>
        </p:txBody>
      </p:sp>
      <p:sp>
        <p:nvSpPr>
          <p:cNvPr id="3" name="Content Placeholder 2"/>
          <p:cNvSpPr>
            <a:spLocks noGrp="1"/>
          </p:cNvSpPr>
          <p:nvPr>
            <p:ph idx="1"/>
          </p:nvPr>
        </p:nvSpPr>
        <p:spPr/>
        <p:txBody>
          <a:bodyPr/>
          <a:lstStyle/>
          <a:p>
            <a:r>
              <a:rPr lang="en-US" dirty="0" smtClean="0"/>
              <a:t>Steps</a:t>
            </a:r>
          </a:p>
          <a:p>
            <a:pPr lvl="1"/>
            <a:r>
              <a:rPr lang="en-US" dirty="0" smtClean="0"/>
              <a:t>While reading the literature for theoretical background of your study, you will realize that certain themes have emerged. </a:t>
            </a:r>
          </a:p>
          <a:p>
            <a:pPr lvl="1"/>
            <a:r>
              <a:rPr lang="en-US" dirty="0" smtClean="0"/>
              <a:t>List the main ones, converting them into subheadings. </a:t>
            </a:r>
          </a:p>
          <a:p>
            <a:endParaRPr lang="en-US" dirty="0"/>
          </a:p>
        </p:txBody>
      </p:sp>
    </p:spTree>
    <p:extLst>
      <p:ext uri="{BB962C8B-B14F-4D97-AF65-F5344CB8AC3E}">
        <p14:creationId xmlns:p14="http://schemas.microsoft.com/office/powerpoint/2010/main" val="8597609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up the Literature Reviewed (Contd.)</a:t>
            </a:r>
            <a:endParaRPr lang="en-US" dirty="0"/>
          </a:p>
        </p:txBody>
      </p:sp>
      <p:sp>
        <p:nvSpPr>
          <p:cNvPr id="3" name="Content Placeholder 2"/>
          <p:cNvSpPr>
            <a:spLocks noGrp="1"/>
          </p:cNvSpPr>
          <p:nvPr>
            <p:ph idx="1"/>
          </p:nvPr>
        </p:nvSpPr>
        <p:spPr/>
        <p:txBody>
          <a:bodyPr/>
          <a:lstStyle/>
          <a:p>
            <a:r>
              <a:rPr lang="en-US" dirty="0" smtClean="0"/>
              <a:t>Steps (Contd.)</a:t>
            </a:r>
          </a:p>
          <a:p>
            <a:pPr lvl="1"/>
            <a:r>
              <a:rPr lang="en-US" dirty="0" smtClean="0"/>
              <a:t>These subheadings should be precise, descriptive of the theme in question, and follow a logical progression.</a:t>
            </a:r>
          </a:p>
          <a:p>
            <a:pPr lvl="1"/>
            <a:r>
              <a:rPr lang="en-US" dirty="0" smtClean="0"/>
              <a:t>Now under each subheadings, record the main findings with respect to the theme in question, highlighting the reason for and against an argument if they exist, and identifying gaps and issues.</a:t>
            </a:r>
            <a:endParaRPr lang="en-US" dirty="0"/>
          </a:p>
        </p:txBody>
      </p:sp>
    </p:spTree>
    <p:extLst>
      <p:ext uri="{BB962C8B-B14F-4D97-AF65-F5344CB8AC3E}">
        <p14:creationId xmlns:p14="http://schemas.microsoft.com/office/powerpoint/2010/main" val="1422094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735437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409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1.Formulating a Research problem</a:t>
            </a:r>
            <a:endParaRPr lang="en-US" dirty="0"/>
          </a:p>
        </p:txBody>
      </p:sp>
      <p:sp>
        <p:nvSpPr>
          <p:cNvPr id="3" name="Content Placeholder 2"/>
          <p:cNvSpPr>
            <a:spLocks noGrp="1"/>
          </p:cNvSpPr>
          <p:nvPr>
            <p:ph idx="1"/>
          </p:nvPr>
        </p:nvSpPr>
        <p:spPr/>
        <p:txBody>
          <a:bodyPr/>
          <a:lstStyle/>
          <a:p>
            <a:r>
              <a:rPr lang="en-US" dirty="0" smtClean="0"/>
              <a:t>Formulating a research problem is the first and most important step in the research process.</a:t>
            </a:r>
          </a:p>
          <a:p>
            <a:r>
              <a:rPr lang="en-US" dirty="0" smtClean="0"/>
              <a:t>A research problem identifies your destination;</a:t>
            </a:r>
          </a:p>
          <a:p>
            <a:pPr lvl="1"/>
            <a:r>
              <a:rPr lang="en-US" dirty="0" smtClean="0"/>
              <a:t>It should tell what you intend to research.</a:t>
            </a:r>
            <a:endParaRPr lang="en-US" dirty="0"/>
          </a:p>
        </p:txBody>
      </p:sp>
    </p:spTree>
    <p:extLst>
      <p:ext uri="{BB962C8B-B14F-4D97-AF65-F5344CB8AC3E}">
        <p14:creationId xmlns:p14="http://schemas.microsoft.com/office/powerpoint/2010/main" val="3683599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1.Formulating a Research problem (Contd.)</a:t>
            </a:r>
            <a:endParaRPr lang="en-US" dirty="0"/>
          </a:p>
        </p:txBody>
      </p:sp>
      <p:sp>
        <p:nvSpPr>
          <p:cNvPr id="3" name="Content Placeholder 2"/>
          <p:cNvSpPr>
            <a:spLocks noGrp="1"/>
          </p:cNvSpPr>
          <p:nvPr>
            <p:ph idx="1"/>
          </p:nvPr>
        </p:nvSpPr>
        <p:spPr/>
        <p:txBody>
          <a:bodyPr>
            <a:normAutofit fontScale="92500"/>
          </a:bodyPr>
          <a:lstStyle/>
          <a:p>
            <a:r>
              <a:rPr lang="en-US" dirty="0" smtClean="0"/>
              <a:t>The more specific and clear you are the better, as everything that follows in the research process---</a:t>
            </a:r>
          </a:p>
          <a:p>
            <a:pPr lvl="1"/>
            <a:r>
              <a:rPr lang="en-US" dirty="0" smtClean="0"/>
              <a:t>Study design</a:t>
            </a:r>
          </a:p>
          <a:p>
            <a:pPr lvl="1"/>
            <a:r>
              <a:rPr lang="en-US" dirty="0" smtClean="0"/>
              <a:t>Measurement procedures</a:t>
            </a:r>
          </a:p>
          <a:p>
            <a:pPr lvl="1"/>
            <a:r>
              <a:rPr lang="en-US" dirty="0" smtClean="0"/>
              <a:t>Sampling strategy</a:t>
            </a:r>
          </a:p>
          <a:p>
            <a:pPr lvl="1"/>
            <a:r>
              <a:rPr lang="en-US" dirty="0" smtClean="0"/>
              <a:t>Frame of analysis</a:t>
            </a:r>
          </a:p>
          <a:p>
            <a:pPr lvl="1"/>
            <a:r>
              <a:rPr lang="en-US" dirty="0" smtClean="0"/>
              <a:t>Style of writing of report</a:t>
            </a:r>
          </a:p>
          <a:p>
            <a:pPr marL="0" indent="0">
              <a:buNone/>
            </a:pPr>
            <a:r>
              <a:rPr lang="en-US" dirty="0" smtClean="0"/>
              <a:t>Is influenced by the way in which you formulate your research problem.</a:t>
            </a:r>
            <a:endParaRPr lang="en-US" dirty="0"/>
          </a:p>
        </p:txBody>
      </p:sp>
    </p:spTree>
    <p:extLst>
      <p:ext uri="{BB962C8B-B14F-4D97-AF65-F5344CB8AC3E}">
        <p14:creationId xmlns:p14="http://schemas.microsoft.com/office/powerpoint/2010/main" val="35528005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1.Formulating a Research problem (Contd.)</a:t>
            </a:r>
            <a:endParaRPr lang="en-US" dirty="0"/>
          </a:p>
        </p:txBody>
      </p:sp>
      <p:sp>
        <p:nvSpPr>
          <p:cNvPr id="3" name="Content Placeholder 2"/>
          <p:cNvSpPr>
            <a:spLocks noGrp="1"/>
          </p:cNvSpPr>
          <p:nvPr>
            <p:ph idx="1"/>
          </p:nvPr>
        </p:nvSpPr>
        <p:spPr/>
        <p:txBody>
          <a:bodyPr/>
          <a:lstStyle/>
          <a:p>
            <a:r>
              <a:rPr lang="en-US" dirty="0" smtClean="0"/>
              <a:t>Hence, you should give it considerable and careful thought at this stage.</a:t>
            </a:r>
          </a:p>
          <a:p>
            <a:r>
              <a:rPr lang="en-US" dirty="0" smtClean="0"/>
              <a:t>The main function of formulating a research problem is to decide what you want to find out about.</a:t>
            </a:r>
            <a:endParaRPr lang="en-US" dirty="0"/>
          </a:p>
        </p:txBody>
      </p:sp>
    </p:spTree>
    <p:extLst>
      <p:ext uri="{BB962C8B-B14F-4D97-AF65-F5344CB8AC3E}">
        <p14:creationId xmlns:p14="http://schemas.microsoft.com/office/powerpoint/2010/main" val="19671785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a:t>
            </a:r>
            <a:r>
              <a:rPr lang="en-US" dirty="0" smtClean="0"/>
              <a:t>Formulating a Research problem (Contd.)</a:t>
            </a:r>
            <a:endParaRPr lang="en-US" dirty="0"/>
          </a:p>
        </p:txBody>
      </p:sp>
      <p:sp>
        <p:nvSpPr>
          <p:cNvPr id="3" name="Content Placeholder 2"/>
          <p:cNvSpPr>
            <a:spLocks noGrp="1"/>
          </p:cNvSpPr>
          <p:nvPr>
            <p:ph idx="1"/>
          </p:nvPr>
        </p:nvSpPr>
        <p:spPr/>
        <p:txBody>
          <a:bodyPr/>
          <a:lstStyle/>
          <a:p>
            <a:r>
              <a:rPr lang="en-US" dirty="0" smtClean="0"/>
              <a:t>It is extremely important to evaluate the research problem in the light of the financial resources available, time available, your own research expertise and your research supervisor’s expertise and knowledge in the field of study.</a:t>
            </a:r>
            <a:endParaRPr lang="en-US" dirty="0"/>
          </a:p>
        </p:txBody>
      </p:sp>
    </p:spTree>
    <p:extLst>
      <p:ext uri="{BB962C8B-B14F-4D97-AF65-F5344CB8AC3E}">
        <p14:creationId xmlns:p14="http://schemas.microsoft.com/office/powerpoint/2010/main" val="12727637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2.Conceptualizing a Research design</a:t>
            </a:r>
            <a:endParaRPr lang="en-US" dirty="0"/>
          </a:p>
        </p:txBody>
      </p:sp>
      <p:sp>
        <p:nvSpPr>
          <p:cNvPr id="3" name="Content Placeholder 2"/>
          <p:cNvSpPr>
            <a:spLocks noGrp="1"/>
          </p:cNvSpPr>
          <p:nvPr>
            <p:ph idx="1"/>
          </p:nvPr>
        </p:nvSpPr>
        <p:spPr/>
        <p:txBody>
          <a:bodyPr/>
          <a:lstStyle/>
          <a:p>
            <a:r>
              <a:rPr lang="en-US" dirty="0" smtClean="0"/>
              <a:t>An extremely important feature of research is the use of appropriate methods.</a:t>
            </a:r>
          </a:p>
          <a:p>
            <a:r>
              <a:rPr lang="en-US" dirty="0" smtClean="0"/>
              <a:t>The main function of a research design is to explain how you will find answers to your research questions.</a:t>
            </a:r>
            <a:endParaRPr lang="en-US" dirty="0"/>
          </a:p>
        </p:txBody>
      </p:sp>
    </p:spTree>
    <p:extLst>
      <p:ext uri="{BB962C8B-B14F-4D97-AF65-F5344CB8AC3E}">
        <p14:creationId xmlns:p14="http://schemas.microsoft.com/office/powerpoint/2010/main" val="5739046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2.Conceptualizing a Research design (Contd.)</a:t>
            </a:r>
            <a:endParaRPr lang="en-US" dirty="0"/>
          </a:p>
        </p:txBody>
      </p:sp>
      <p:sp>
        <p:nvSpPr>
          <p:cNvPr id="3" name="Content Placeholder 2"/>
          <p:cNvSpPr>
            <a:spLocks noGrp="1"/>
          </p:cNvSpPr>
          <p:nvPr>
            <p:ph idx="1"/>
          </p:nvPr>
        </p:nvSpPr>
        <p:spPr/>
        <p:txBody>
          <a:bodyPr>
            <a:normAutofit fontScale="92500"/>
          </a:bodyPr>
          <a:lstStyle/>
          <a:p>
            <a:r>
              <a:rPr lang="en-US" dirty="0" smtClean="0"/>
              <a:t>The research design sets out the logic of your inquiry.</a:t>
            </a:r>
          </a:p>
          <a:p>
            <a:r>
              <a:rPr lang="en-US" dirty="0" smtClean="0"/>
              <a:t>A research design should include the following;</a:t>
            </a:r>
          </a:p>
          <a:p>
            <a:pPr lvl="1"/>
            <a:r>
              <a:rPr lang="en-US" dirty="0" smtClean="0"/>
              <a:t>The study design</a:t>
            </a:r>
          </a:p>
          <a:p>
            <a:pPr lvl="1"/>
            <a:r>
              <a:rPr lang="en-US" dirty="0" smtClean="0"/>
              <a:t>Logistical arrangement for measurement procedures</a:t>
            </a:r>
          </a:p>
          <a:p>
            <a:pPr lvl="1"/>
            <a:r>
              <a:rPr lang="en-US" dirty="0" smtClean="0"/>
              <a:t>Sampling strategy</a:t>
            </a:r>
          </a:p>
          <a:p>
            <a:pPr lvl="1"/>
            <a:r>
              <a:rPr lang="en-US" dirty="0" smtClean="0"/>
              <a:t>Frame of analysis</a:t>
            </a:r>
          </a:p>
          <a:p>
            <a:pPr lvl="1"/>
            <a:r>
              <a:rPr lang="en-US" dirty="0" smtClean="0"/>
              <a:t>Time frame</a:t>
            </a:r>
            <a:endParaRPr lang="en-US" dirty="0"/>
          </a:p>
        </p:txBody>
      </p:sp>
    </p:spTree>
    <p:extLst>
      <p:ext uri="{BB962C8B-B14F-4D97-AF65-F5344CB8AC3E}">
        <p14:creationId xmlns:p14="http://schemas.microsoft.com/office/powerpoint/2010/main" val="23992934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2.Conceptualizing a Research design (Contd.)</a:t>
            </a:r>
            <a:endParaRPr lang="en-US" dirty="0"/>
          </a:p>
        </p:txBody>
      </p:sp>
      <p:sp>
        <p:nvSpPr>
          <p:cNvPr id="3" name="Content Placeholder 2"/>
          <p:cNvSpPr>
            <a:spLocks noGrp="1"/>
          </p:cNvSpPr>
          <p:nvPr>
            <p:ph idx="1"/>
          </p:nvPr>
        </p:nvSpPr>
        <p:spPr/>
        <p:txBody>
          <a:bodyPr/>
          <a:lstStyle/>
          <a:p>
            <a:r>
              <a:rPr lang="en-US" dirty="0" smtClean="0"/>
              <a:t>Select or develop the design that is most suited to your study.</a:t>
            </a:r>
          </a:p>
          <a:p>
            <a:r>
              <a:rPr lang="en-US" dirty="0" smtClean="0"/>
              <a:t>Your must have strong reasons for selecting a particular design, </a:t>
            </a:r>
          </a:p>
          <a:p>
            <a:r>
              <a:rPr lang="en-US" dirty="0" smtClean="0"/>
              <a:t>You must be able to justify your selection,</a:t>
            </a:r>
          </a:p>
          <a:p>
            <a:r>
              <a:rPr lang="en-US" dirty="0" smtClean="0"/>
              <a:t>You should be aware of its strengths, weakness and limitations. </a:t>
            </a:r>
            <a:endParaRPr lang="en-US" dirty="0"/>
          </a:p>
        </p:txBody>
      </p:sp>
    </p:spTree>
    <p:extLst>
      <p:ext uri="{BB962C8B-B14F-4D97-AF65-F5344CB8AC3E}">
        <p14:creationId xmlns:p14="http://schemas.microsoft.com/office/powerpoint/2010/main" val="27849741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Constructing an Instrument for Data Collection</a:t>
            </a:r>
            <a:endParaRPr lang="en-US" dirty="0"/>
          </a:p>
        </p:txBody>
      </p:sp>
      <p:sp>
        <p:nvSpPr>
          <p:cNvPr id="3" name="Content Placeholder 2"/>
          <p:cNvSpPr>
            <a:spLocks noGrp="1"/>
          </p:cNvSpPr>
          <p:nvPr>
            <p:ph idx="1"/>
          </p:nvPr>
        </p:nvSpPr>
        <p:spPr/>
        <p:txBody>
          <a:bodyPr/>
          <a:lstStyle/>
          <a:p>
            <a:r>
              <a:rPr lang="en-US" dirty="0" smtClean="0"/>
              <a:t>Anything that becomes a means of collecting information for your study is called a research Tool or Instrument.</a:t>
            </a:r>
          </a:p>
          <a:p>
            <a:r>
              <a:rPr lang="en-US" dirty="0" smtClean="0"/>
              <a:t>Example;</a:t>
            </a:r>
          </a:p>
          <a:p>
            <a:pPr lvl="1"/>
            <a:r>
              <a:rPr lang="en-US" dirty="0" smtClean="0"/>
              <a:t>Observation forms</a:t>
            </a:r>
          </a:p>
          <a:p>
            <a:pPr lvl="1"/>
            <a:r>
              <a:rPr lang="en-US" dirty="0" smtClean="0"/>
              <a:t>Interviews</a:t>
            </a:r>
          </a:p>
          <a:p>
            <a:pPr lvl="1"/>
            <a:r>
              <a:rPr lang="en-US" dirty="0" smtClean="0"/>
              <a:t>Questionnaires</a:t>
            </a:r>
          </a:p>
          <a:p>
            <a:pPr marL="457200" lvl="1" indent="0">
              <a:buNone/>
            </a:pPr>
            <a:endParaRPr lang="en-US" dirty="0"/>
          </a:p>
        </p:txBody>
      </p:sp>
    </p:spTree>
    <p:extLst>
      <p:ext uri="{BB962C8B-B14F-4D97-AF65-F5344CB8AC3E}">
        <p14:creationId xmlns:p14="http://schemas.microsoft.com/office/powerpoint/2010/main" val="26253204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3.Constructing an Instrument for Data Collection (Contd.)</a:t>
            </a:r>
            <a:endParaRPr lang="en-US" dirty="0"/>
          </a:p>
        </p:txBody>
      </p:sp>
      <p:sp>
        <p:nvSpPr>
          <p:cNvPr id="3" name="Content Placeholder 2"/>
          <p:cNvSpPr>
            <a:spLocks noGrp="1"/>
          </p:cNvSpPr>
          <p:nvPr>
            <p:ph idx="1"/>
          </p:nvPr>
        </p:nvSpPr>
        <p:spPr/>
        <p:txBody>
          <a:bodyPr/>
          <a:lstStyle/>
          <a:p>
            <a:r>
              <a:rPr lang="en-US" dirty="0" smtClean="0"/>
              <a:t>It is the first practical step for carrying out a study.</a:t>
            </a:r>
          </a:p>
          <a:p>
            <a:r>
              <a:rPr lang="en-US" dirty="0" smtClean="0"/>
              <a:t>For primary data , either choose an existing instrument or develop a new one.</a:t>
            </a:r>
          </a:p>
          <a:p>
            <a:r>
              <a:rPr lang="en-US" dirty="0" smtClean="0"/>
              <a:t>For secondary data , develop a form to extract data.</a:t>
            </a:r>
            <a:endParaRPr lang="en-US" dirty="0"/>
          </a:p>
        </p:txBody>
      </p:sp>
    </p:spTree>
    <p:extLst>
      <p:ext uri="{BB962C8B-B14F-4D97-AF65-F5344CB8AC3E}">
        <p14:creationId xmlns:p14="http://schemas.microsoft.com/office/powerpoint/2010/main" val="7345443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3.Constructing an Instrument for Data Collection (Contd.)</a:t>
            </a:r>
            <a:endParaRPr lang="en-US" dirty="0"/>
          </a:p>
        </p:txBody>
      </p:sp>
      <p:sp>
        <p:nvSpPr>
          <p:cNvPr id="3" name="Content Placeholder 2"/>
          <p:cNvSpPr>
            <a:spLocks noGrp="1"/>
          </p:cNvSpPr>
          <p:nvPr>
            <p:ph idx="1"/>
          </p:nvPr>
        </p:nvSpPr>
        <p:spPr/>
        <p:txBody>
          <a:bodyPr/>
          <a:lstStyle/>
          <a:p>
            <a:r>
              <a:rPr lang="en-US" dirty="0" smtClean="0"/>
              <a:t>Field testing also known as pre testing is an integral part of instrument construction.</a:t>
            </a:r>
          </a:p>
          <a:p>
            <a:r>
              <a:rPr lang="en-US" dirty="0" smtClean="0"/>
              <a:t>As a rule, the field test should not be carried out on the sample of your study but on a similar population.</a:t>
            </a:r>
            <a:endParaRPr lang="en-US" dirty="0"/>
          </a:p>
        </p:txBody>
      </p:sp>
    </p:spTree>
    <p:extLst>
      <p:ext uri="{BB962C8B-B14F-4D97-AF65-F5344CB8AC3E}">
        <p14:creationId xmlns:p14="http://schemas.microsoft.com/office/powerpoint/2010/main" val="36382949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Selecting a sample</a:t>
            </a:r>
            <a:endParaRPr lang="en-US" dirty="0"/>
          </a:p>
        </p:txBody>
      </p:sp>
      <p:sp>
        <p:nvSpPr>
          <p:cNvPr id="3" name="Content Placeholder 2"/>
          <p:cNvSpPr>
            <a:spLocks noGrp="1"/>
          </p:cNvSpPr>
          <p:nvPr>
            <p:ph idx="1"/>
          </p:nvPr>
        </p:nvSpPr>
        <p:spPr/>
        <p:txBody>
          <a:bodyPr/>
          <a:lstStyle/>
          <a:p>
            <a:r>
              <a:rPr lang="en-US" dirty="0" smtClean="0"/>
              <a:t>The accuracy of your findings largely depends upon the way you select your sample.</a:t>
            </a:r>
          </a:p>
          <a:p>
            <a:r>
              <a:rPr lang="en-US" dirty="0" smtClean="0"/>
              <a:t>The basic objective of any sampling design is to minimize, within the limitation of cost, the gap between the values obtained from your sample and those prevalent in the population.</a:t>
            </a:r>
            <a:endParaRPr lang="en-US" dirty="0"/>
          </a:p>
        </p:txBody>
      </p:sp>
    </p:spTree>
    <p:extLst>
      <p:ext uri="{BB962C8B-B14F-4D97-AF65-F5344CB8AC3E}">
        <p14:creationId xmlns:p14="http://schemas.microsoft.com/office/powerpoint/2010/main" val="3013693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Selecting a sample (Contd.)</a:t>
            </a:r>
            <a:endParaRPr lang="en-US" dirty="0"/>
          </a:p>
        </p:txBody>
      </p:sp>
      <p:sp>
        <p:nvSpPr>
          <p:cNvPr id="3" name="Content Placeholder 2"/>
          <p:cNvSpPr>
            <a:spLocks noGrp="1"/>
          </p:cNvSpPr>
          <p:nvPr>
            <p:ph idx="1"/>
          </p:nvPr>
        </p:nvSpPr>
        <p:spPr/>
        <p:txBody>
          <a:bodyPr/>
          <a:lstStyle/>
          <a:p>
            <a:r>
              <a:rPr lang="en-US" dirty="0" smtClean="0"/>
              <a:t>Sampling theory is guided by two principles:</a:t>
            </a:r>
          </a:p>
          <a:p>
            <a:pPr marL="971550" lvl="1" indent="-514350">
              <a:buFont typeface="+mj-lt"/>
              <a:buAutoNum type="arabicPeriod"/>
            </a:pPr>
            <a:r>
              <a:rPr lang="en-US" dirty="0" smtClean="0"/>
              <a:t>The avoidance of bias in the selection of a sample</a:t>
            </a:r>
          </a:p>
          <a:p>
            <a:pPr marL="971550" lvl="1" indent="-514350">
              <a:buFont typeface="+mj-lt"/>
              <a:buAutoNum type="arabicPeriod"/>
            </a:pPr>
            <a:r>
              <a:rPr lang="en-US" dirty="0" smtClean="0"/>
              <a:t>The attainment of maximum precision for a given outlay resources.</a:t>
            </a:r>
            <a:endParaRPr lang="en-US" dirty="0"/>
          </a:p>
        </p:txBody>
      </p:sp>
    </p:spTree>
    <p:extLst>
      <p:ext uri="{BB962C8B-B14F-4D97-AF65-F5344CB8AC3E}">
        <p14:creationId xmlns:p14="http://schemas.microsoft.com/office/powerpoint/2010/main" val="19241517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Selecting a sample (Contd.)</a:t>
            </a:r>
            <a:endParaRPr lang="en-US" dirty="0"/>
          </a:p>
        </p:txBody>
      </p:sp>
      <p:sp>
        <p:nvSpPr>
          <p:cNvPr id="3" name="Content Placeholder 2"/>
          <p:cNvSpPr>
            <a:spLocks noGrp="1"/>
          </p:cNvSpPr>
          <p:nvPr>
            <p:ph idx="1"/>
          </p:nvPr>
        </p:nvSpPr>
        <p:spPr/>
        <p:txBody>
          <a:bodyPr/>
          <a:lstStyle/>
          <a:p>
            <a:r>
              <a:rPr lang="en-US" dirty="0" smtClean="0"/>
              <a:t>There are three categories of sampling design;</a:t>
            </a:r>
          </a:p>
          <a:p>
            <a:pPr marL="971550" lvl="1" indent="-514350">
              <a:buFont typeface="+mj-lt"/>
              <a:buAutoNum type="arabicPeriod"/>
            </a:pPr>
            <a:r>
              <a:rPr lang="en-US" dirty="0" smtClean="0"/>
              <a:t>Random / Probability sampling design</a:t>
            </a:r>
          </a:p>
          <a:p>
            <a:pPr marL="971550" lvl="1" indent="-514350">
              <a:buFont typeface="+mj-lt"/>
              <a:buAutoNum type="arabicPeriod"/>
            </a:pPr>
            <a:r>
              <a:rPr lang="en-US" dirty="0" smtClean="0"/>
              <a:t>Non random / </a:t>
            </a:r>
            <a:r>
              <a:rPr lang="en-US" dirty="0" smtClean="0"/>
              <a:t>Probability sampling design</a:t>
            </a:r>
          </a:p>
          <a:p>
            <a:pPr marL="971550" lvl="1" indent="-514350">
              <a:buFont typeface="+mj-lt"/>
              <a:buAutoNum type="arabicPeriod"/>
            </a:pPr>
            <a:r>
              <a:rPr lang="en-US" dirty="0" smtClean="0"/>
              <a:t>Mixed sampling design</a:t>
            </a:r>
            <a:endParaRPr lang="en-US" dirty="0"/>
          </a:p>
        </p:txBody>
      </p:sp>
    </p:spTree>
    <p:extLst>
      <p:ext uri="{BB962C8B-B14F-4D97-AF65-F5344CB8AC3E}">
        <p14:creationId xmlns:p14="http://schemas.microsoft.com/office/powerpoint/2010/main" val="6043270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Writing a Research Proposal</a:t>
            </a:r>
            <a:endParaRPr lang="en-US" dirty="0"/>
          </a:p>
        </p:txBody>
      </p:sp>
      <p:sp>
        <p:nvSpPr>
          <p:cNvPr id="3" name="Content Placeholder 2"/>
          <p:cNvSpPr>
            <a:spLocks noGrp="1"/>
          </p:cNvSpPr>
          <p:nvPr>
            <p:ph idx="1"/>
          </p:nvPr>
        </p:nvSpPr>
        <p:spPr/>
        <p:txBody>
          <a:bodyPr/>
          <a:lstStyle/>
          <a:p>
            <a:r>
              <a:rPr lang="en-US" dirty="0" smtClean="0"/>
              <a:t>Broadly a research proposal’s main function is to detail the operational plan for obtaining answers to your questions.</a:t>
            </a:r>
          </a:p>
          <a:p>
            <a:r>
              <a:rPr lang="en-US" dirty="0" smtClean="0"/>
              <a:t>This overall plan tells the reader about your research problem and how you are planning to investigate.</a:t>
            </a:r>
            <a:endParaRPr lang="en-US" dirty="0"/>
          </a:p>
        </p:txBody>
      </p:sp>
    </p:spTree>
    <p:extLst>
      <p:ext uri="{BB962C8B-B14F-4D97-AF65-F5344CB8AC3E}">
        <p14:creationId xmlns:p14="http://schemas.microsoft.com/office/powerpoint/2010/main" val="25670306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Writing a Research Proposal (Contd.)</a:t>
            </a:r>
            <a:endParaRPr lang="en-US" dirty="0"/>
          </a:p>
        </p:txBody>
      </p:sp>
      <p:sp>
        <p:nvSpPr>
          <p:cNvPr id="3" name="Content Placeholder 2"/>
          <p:cNvSpPr>
            <a:spLocks noGrp="1"/>
          </p:cNvSpPr>
          <p:nvPr>
            <p:ph idx="1"/>
          </p:nvPr>
        </p:nvSpPr>
        <p:spPr/>
        <p:txBody>
          <a:bodyPr/>
          <a:lstStyle/>
          <a:p>
            <a:r>
              <a:rPr lang="en-US" dirty="0" smtClean="0"/>
              <a:t>A research proposal must tell;</a:t>
            </a:r>
          </a:p>
          <a:p>
            <a:pPr lvl="1"/>
            <a:r>
              <a:rPr lang="en-US" dirty="0" smtClean="0"/>
              <a:t>What you are proposing to do</a:t>
            </a:r>
          </a:p>
          <a:p>
            <a:pPr lvl="1"/>
            <a:r>
              <a:rPr lang="en-US" dirty="0" smtClean="0"/>
              <a:t>How you plan to proceed</a:t>
            </a:r>
          </a:p>
          <a:p>
            <a:pPr lvl="1"/>
            <a:r>
              <a:rPr lang="en-US" dirty="0" smtClean="0"/>
              <a:t>Why you selected the proposed </a:t>
            </a:r>
            <a:r>
              <a:rPr lang="en-US" dirty="0" err="1" smtClean="0"/>
              <a:t>startegy</a:t>
            </a:r>
            <a:endParaRPr lang="en-US" dirty="0" smtClean="0"/>
          </a:p>
          <a:p>
            <a:pPr lvl="1"/>
            <a:endParaRPr lang="en-US" dirty="0"/>
          </a:p>
        </p:txBody>
      </p:sp>
    </p:spTree>
    <p:extLst>
      <p:ext uri="{BB962C8B-B14F-4D97-AF65-F5344CB8AC3E}">
        <p14:creationId xmlns:p14="http://schemas.microsoft.com/office/powerpoint/2010/main" val="40294544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Writing a Research Proposal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Therefore a Research proposal should contain;</a:t>
            </a:r>
          </a:p>
          <a:p>
            <a:pPr lvl="1"/>
            <a:r>
              <a:rPr lang="en-US" dirty="0" smtClean="0"/>
              <a:t>Statement of objective</a:t>
            </a:r>
          </a:p>
          <a:p>
            <a:pPr lvl="1"/>
            <a:r>
              <a:rPr lang="en-US" dirty="0" smtClean="0"/>
              <a:t>List of hypothesis</a:t>
            </a:r>
          </a:p>
          <a:p>
            <a:pPr lvl="1"/>
            <a:r>
              <a:rPr lang="en-US" dirty="0" smtClean="0"/>
              <a:t>Study design </a:t>
            </a:r>
          </a:p>
          <a:p>
            <a:pPr lvl="1"/>
            <a:r>
              <a:rPr lang="en-US" dirty="0" smtClean="0"/>
              <a:t>Research instrument</a:t>
            </a:r>
          </a:p>
          <a:p>
            <a:pPr lvl="1"/>
            <a:r>
              <a:rPr lang="en-US" dirty="0" smtClean="0"/>
              <a:t>Sampling design</a:t>
            </a:r>
          </a:p>
          <a:p>
            <a:pPr lvl="1"/>
            <a:r>
              <a:rPr lang="en-US" dirty="0" smtClean="0"/>
              <a:t>Data processing procedures</a:t>
            </a:r>
          </a:p>
          <a:p>
            <a:pPr lvl="1"/>
            <a:r>
              <a:rPr lang="en-US" dirty="0" smtClean="0"/>
              <a:t>Outline of proposed chapters for report</a:t>
            </a:r>
          </a:p>
          <a:p>
            <a:pPr lvl="1"/>
            <a:r>
              <a:rPr lang="en-US" dirty="0" smtClean="0"/>
              <a:t>Research problems and limitation</a:t>
            </a:r>
          </a:p>
          <a:p>
            <a:pPr lvl="1"/>
            <a:r>
              <a:rPr lang="en-US" dirty="0" smtClean="0"/>
              <a:t>Time frame</a:t>
            </a:r>
          </a:p>
          <a:p>
            <a:pPr lvl="1"/>
            <a:endParaRPr lang="en-US" dirty="0"/>
          </a:p>
        </p:txBody>
      </p:sp>
    </p:spTree>
    <p:extLst>
      <p:ext uri="{BB962C8B-B14F-4D97-AF65-F5344CB8AC3E}">
        <p14:creationId xmlns:p14="http://schemas.microsoft.com/office/powerpoint/2010/main" val="13165933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Collecting Data</a:t>
            </a:r>
            <a:endParaRPr lang="en-US" dirty="0"/>
          </a:p>
        </p:txBody>
      </p:sp>
      <p:sp>
        <p:nvSpPr>
          <p:cNvPr id="3" name="Content Placeholder 2"/>
          <p:cNvSpPr>
            <a:spLocks noGrp="1"/>
          </p:cNvSpPr>
          <p:nvPr>
            <p:ph idx="1"/>
          </p:nvPr>
        </p:nvSpPr>
        <p:spPr/>
        <p:txBody>
          <a:bodyPr/>
          <a:lstStyle/>
          <a:p>
            <a:r>
              <a:rPr lang="en-US" dirty="0" smtClean="0"/>
              <a:t>At this stage you actually collect the data but the question is how?</a:t>
            </a:r>
          </a:p>
          <a:p>
            <a:r>
              <a:rPr lang="en-US" dirty="0" smtClean="0"/>
              <a:t>Either through</a:t>
            </a:r>
          </a:p>
          <a:p>
            <a:pPr lvl="1"/>
            <a:r>
              <a:rPr lang="en-US" dirty="0" smtClean="0"/>
              <a:t>Interviews</a:t>
            </a:r>
          </a:p>
          <a:p>
            <a:pPr lvl="1"/>
            <a:r>
              <a:rPr lang="en-US" dirty="0" smtClean="0"/>
              <a:t>Questionnaires</a:t>
            </a:r>
          </a:p>
          <a:p>
            <a:pPr lvl="1"/>
            <a:r>
              <a:rPr lang="en-US" dirty="0" smtClean="0"/>
              <a:t>Focused group discussions</a:t>
            </a:r>
          </a:p>
          <a:p>
            <a:pPr marL="457200" lvl="1" indent="0">
              <a:buNone/>
            </a:pPr>
            <a:endParaRPr lang="en-US" dirty="0"/>
          </a:p>
        </p:txBody>
      </p:sp>
    </p:spTree>
    <p:extLst>
      <p:ext uri="{BB962C8B-B14F-4D97-AF65-F5344CB8AC3E}">
        <p14:creationId xmlns:p14="http://schemas.microsoft.com/office/powerpoint/2010/main" val="21618339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Processing data</a:t>
            </a:r>
            <a:endParaRPr lang="en-US" dirty="0"/>
          </a:p>
        </p:txBody>
      </p:sp>
      <p:sp>
        <p:nvSpPr>
          <p:cNvPr id="3" name="Content Placeholder 2"/>
          <p:cNvSpPr>
            <a:spLocks noGrp="1"/>
          </p:cNvSpPr>
          <p:nvPr>
            <p:ph idx="1"/>
          </p:nvPr>
        </p:nvSpPr>
        <p:spPr/>
        <p:txBody>
          <a:bodyPr/>
          <a:lstStyle/>
          <a:p>
            <a:r>
              <a:rPr lang="en-US" dirty="0" smtClean="0"/>
              <a:t>The way you analyze information you collected largely depends upon two things </a:t>
            </a:r>
          </a:p>
          <a:p>
            <a:pPr lvl="1"/>
            <a:r>
              <a:rPr lang="en-US" dirty="0" smtClean="0"/>
              <a:t>Type of Information</a:t>
            </a:r>
          </a:p>
          <a:p>
            <a:pPr lvl="2"/>
            <a:r>
              <a:rPr lang="en-US" dirty="0" smtClean="0"/>
              <a:t>Descriptive</a:t>
            </a:r>
          </a:p>
          <a:p>
            <a:pPr lvl="2"/>
            <a:r>
              <a:rPr lang="en-US" dirty="0" smtClean="0"/>
              <a:t>Quantitative</a:t>
            </a:r>
          </a:p>
          <a:p>
            <a:pPr lvl="2"/>
            <a:r>
              <a:rPr lang="en-US" dirty="0" smtClean="0"/>
              <a:t>Qualitative</a:t>
            </a:r>
          </a:p>
          <a:p>
            <a:pPr lvl="1"/>
            <a:r>
              <a:rPr lang="en-US" dirty="0" smtClean="0"/>
              <a:t>The way you want to communicate your findings to your readers</a:t>
            </a:r>
            <a:endParaRPr lang="en-US" dirty="0"/>
          </a:p>
        </p:txBody>
      </p:sp>
    </p:spTree>
    <p:extLst>
      <p:ext uri="{BB962C8B-B14F-4D97-AF65-F5344CB8AC3E}">
        <p14:creationId xmlns:p14="http://schemas.microsoft.com/office/powerpoint/2010/main" val="34092748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Processing data (Contd.)</a:t>
            </a:r>
            <a:endParaRPr lang="en-US" dirty="0"/>
          </a:p>
        </p:txBody>
      </p:sp>
      <p:sp>
        <p:nvSpPr>
          <p:cNvPr id="3" name="Content Placeholder 2"/>
          <p:cNvSpPr>
            <a:spLocks noGrp="1"/>
          </p:cNvSpPr>
          <p:nvPr>
            <p:ph idx="1"/>
          </p:nvPr>
        </p:nvSpPr>
        <p:spPr/>
        <p:txBody>
          <a:bodyPr/>
          <a:lstStyle/>
          <a:p>
            <a:r>
              <a:rPr lang="en-US" dirty="0" smtClean="0"/>
              <a:t>Qualitative data;</a:t>
            </a:r>
          </a:p>
          <a:p>
            <a:pPr lvl="1"/>
            <a:r>
              <a:rPr lang="en-US" dirty="0" smtClean="0"/>
              <a:t>A report can be written on the basis of field notes, or manual content analysis</a:t>
            </a:r>
          </a:p>
          <a:p>
            <a:r>
              <a:rPr lang="en-US" dirty="0" smtClean="0"/>
              <a:t>Quantitative data;</a:t>
            </a:r>
          </a:p>
          <a:p>
            <a:pPr lvl="1"/>
            <a:r>
              <a:rPr lang="en-US" dirty="0" smtClean="0"/>
              <a:t>Frequency distribution</a:t>
            </a:r>
          </a:p>
          <a:p>
            <a:pPr lvl="1"/>
            <a:r>
              <a:rPr lang="en-US" dirty="0" smtClean="0"/>
              <a:t>Cross tabulation</a:t>
            </a:r>
          </a:p>
          <a:p>
            <a:pPr lvl="1"/>
            <a:r>
              <a:rPr lang="en-US" dirty="0" smtClean="0"/>
              <a:t>Statistical procedures</a:t>
            </a:r>
          </a:p>
          <a:p>
            <a:pPr lvl="1"/>
            <a:endParaRPr lang="en-US" dirty="0"/>
          </a:p>
        </p:txBody>
      </p:sp>
    </p:spTree>
    <p:extLst>
      <p:ext uri="{BB962C8B-B14F-4D97-AF65-F5344CB8AC3E}">
        <p14:creationId xmlns:p14="http://schemas.microsoft.com/office/powerpoint/2010/main" val="9635608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Writing a Report</a:t>
            </a:r>
            <a:endParaRPr lang="en-US" dirty="0"/>
          </a:p>
        </p:txBody>
      </p:sp>
      <p:sp>
        <p:nvSpPr>
          <p:cNvPr id="3" name="Content Placeholder 2"/>
          <p:cNvSpPr>
            <a:spLocks noGrp="1"/>
          </p:cNvSpPr>
          <p:nvPr>
            <p:ph idx="1"/>
          </p:nvPr>
        </p:nvSpPr>
        <p:spPr/>
        <p:txBody>
          <a:bodyPr/>
          <a:lstStyle/>
          <a:p>
            <a:r>
              <a:rPr lang="en-US" dirty="0" smtClean="0"/>
              <a:t>It is the most difficult step of the research process.</a:t>
            </a:r>
          </a:p>
          <a:p>
            <a:r>
              <a:rPr lang="en-US" dirty="0" smtClean="0"/>
              <a:t>This report informs the world;</a:t>
            </a:r>
          </a:p>
          <a:p>
            <a:pPr lvl="1"/>
            <a:r>
              <a:rPr lang="en-US" dirty="0"/>
              <a:t>W</a:t>
            </a:r>
            <a:r>
              <a:rPr lang="en-US" dirty="0" smtClean="0"/>
              <a:t>hat you have done</a:t>
            </a:r>
          </a:p>
          <a:p>
            <a:pPr lvl="1"/>
            <a:r>
              <a:rPr lang="en-US" dirty="0" smtClean="0"/>
              <a:t>What you have discovered</a:t>
            </a:r>
          </a:p>
          <a:p>
            <a:pPr lvl="1"/>
            <a:r>
              <a:rPr lang="en-US" dirty="0" smtClean="0"/>
              <a:t>What conclusions you have drawn from your findings</a:t>
            </a:r>
            <a:endParaRPr lang="en-US" dirty="0"/>
          </a:p>
        </p:txBody>
      </p:sp>
    </p:spTree>
    <p:extLst>
      <p:ext uri="{BB962C8B-B14F-4D97-AF65-F5344CB8AC3E}">
        <p14:creationId xmlns:p14="http://schemas.microsoft.com/office/powerpoint/2010/main" val="32362323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Writing a Report (Contd.)</a:t>
            </a:r>
            <a:endParaRPr lang="en-US" dirty="0"/>
          </a:p>
        </p:txBody>
      </p:sp>
      <p:sp>
        <p:nvSpPr>
          <p:cNvPr id="3" name="Content Placeholder 2"/>
          <p:cNvSpPr>
            <a:spLocks noGrp="1"/>
          </p:cNvSpPr>
          <p:nvPr>
            <p:ph idx="1"/>
          </p:nvPr>
        </p:nvSpPr>
        <p:spPr/>
        <p:txBody>
          <a:bodyPr/>
          <a:lstStyle/>
          <a:p>
            <a:r>
              <a:rPr lang="en-US" dirty="0" smtClean="0"/>
              <a:t>If you are clear about the whole process, you will be clear about the way you want to write your report.</a:t>
            </a:r>
          </a:p>
          <a:p>
            <a:r>
              <a:rPr lang="en-US" dirty="0" smtClean="0"/>
              <a:t>Your report should be written in an academic style and be divided into different chapters and or selections based upon the main themes of your study.</a:t>
            </a:r>
            <a:endParaRPr lang="en-US" dirty="0"/>
          </a:p>
        </p:txBody>
      </p:sp>
    </p:spTree>
    <p:extLst>
      <p:ext uri="{BB962C8B-B14F-4D97-AF65-F5344CB8AC3E}">
        <p14:creationId xmlns:p14="http://schemas.microsoft.com/office/powerpoint/2010/main" val="6990410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smtClean="0"/>
              <a:t>Place of literature review in research</a:t>
            </a:r>
          </a:p>
          <a:p>
            <a:r>
              <a:rPr lang="en-US" dirty="0" smtClean="0"/>
              <a:t>Procedure for reviewing literature</a:t>
            </a:r>
          </a:p>
          <a:p>
            <a:pPr lvl="1"/>
            <a:r>
              <a:rPr lang="en-US" dirty="0" smtClean="0"/>
              <a:t>Search for existing literature</a:t>
            </a:r>
          </a:p>
          <a:p>
            <a:pPr lvl="1"/>
            <a:r>
              <a:rPr lang="en-US" dirty="0" smtClean="0"/>
              <a:t>Review the literature selected</a:t>
            </a:r>
          </a:p>
          <a:p>
            <a:pPr lvl="1"/>
            <a:r>
              <a:rPr lang="en-US" dirty="0" smtClean="0"/>
              <a:t>Develop a theoretical framework</a:t>
            </a:r>
          </a:p>
          <a:p>
            <a:pPr lvl="1"/>
            <a:r>
              <a:rPr lang="en-US" dirty="0" smtClean="0"/>
              <a:t>Develop a conceptual framework</a:t>
            </a:r>
          </a:p>
          <a:p>
            <a:pPr lvl="1"/>
            <a:r>
              <a:rPr lang="en-US" dirty="0" smtClean="0"/>
              <a:t>Writing up the literature reviewed</a:t>
            </a:r>
            <a:endParaRPr lang="en-US" dirty="0"/>
          </a:p>
        </p:txBody>
      </p:sp>
    </p:spTree>
    <p:extLst>
      <p:ext uri="{BB962C8B-B14F-4D97-AF65-F5344CB8AC3E}">
        <p14:creationId xmlns:p14="http://schemas.microsoft.com/office/powerpoint/2010/main" val="37114584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Todays Lecture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Research Process;- An Eight step MODEL</a:t>
            </a:r>
          </a:p>
          <a:p>
            <a:pPr marL="971550" lvl="1" indent="-514350">
              <a:buFont typeface="+mj-lt"/>
              <a:buAutoNum type="arabicPeriod"/>
            </a:pPr>
            <a:r>
              <a:rPr lang="en-US" dirty="0" smtClean="0"/>
              <a:t>Formulating a Research problem</a:t>
            </a:r>
          </a:p>
          <a:p>
            <a:pPr marL="971550" lvl="1" indent="-514350">
              <a:buFont typeface="+mj-lt"/>
              <a:buAutoNum type="arabicPeriod"/>
            </a:pPr>
            <a:r>
              <a:rPr lang="en-US" dirty="0" smtClean="0"/>
              <a:t>Conceptualizing a research design</a:t>
            </a:r>
          </a:p>
          <a:p>
            <a:pPr marL="971550" lvl="1" indent="-514350">
              <a:buFont typeface="+mj-lt"/>
              <a:buAutoNum type="arabicPeriod"/>
            </a:pPr>
            <a:r>
              <a:rPr lang="en-US" dirty="0" smtClean="0"/>
              <a:t>Constructing an instrument for data collection</a:t>
            </a:r>
          </a:p>
          <a:p>
            <a:pPr marL="971550" lvl="1" indent="-514350">
              <a:buFont typeface="+mj-lt"/>
              <a:buAutoNum type="arabicPeriod"/>
            </a:pPr>
            <a:r>
              <a:rPr lang="en-US" dirty="0" smtClean="0"/>
              <a:t>Selecting a sample</a:t>
            </a:r>
          </a:p>
          <a:p>
            <a:pPr marL="971550" lvl="1" indent="-514350">
              <a:buFont typeface="+mj-lt"/>
              <a:buAutoNum type="arabicPeriod"/>
            </a:pPr>
            <a:r>
              <a:rPr lang="en-US" dirty="0" smtClean="0"/>
              <a:t>Writing a research proposal</a:t>
            </a:r>
          </a:p>
          <a:p>
            <a:pPr marL="971550" lvl="1" indent="-514350">
              <a:buFont typeface="+mj-lt"/>
              <a:buAutoNum type="arabicPeriod"/>
            </a:pPr>
            <a:r>
              <a:rPr lang="en-US" dirty="0" smtClean="0"/>
              <a:t>Collecting data</a:t>
            </a:r>
          </a:p>
          <a:p>
            <a:pPr marL="971550" lvl="1" indent="-514350">
              <a:buFont typeface="+mj-lt"/>
              <a:buAutoNum type="arabicPeriod"/>
            </a:pPr>
            <a:r>
              <a:rPr lang="en-US" dirty="0" smtClean="0"/>
              <a:t>Processing data</a:t>
            </a:r>
          </a:p>
          <a:p>
            <a:pPr marL="971550" lvl="1" indent="-514350">
              <a:buFont typeface="+mj-lt"/>
              <a:buAutoNum type="arabicPeriod"/>
            </a:pPr>
            <a:r>
              <a:rPr lang="en-US" dirty="0" smtClean="0"/>
              <a:t>Writing a research report</a:t>
            </a:r>
          </a:p>
          <a:p>
            <a:pPr lvl="1"/>
            <a:endParaRPr lang="en-US" dirty="0" smtClean="0"/>
          </a:p>
          <a:p>
            <a:endParaRPr lang="en-US" dirty="0"/>
          </a:p>
        </p:txBody>
      </p:sp>
    </p:spTree>
    <p:extLst>
      <p:ext uri="{BB962C8B-B14F-4D97-AF65-F5344CB8AC3E}">
        <p14:creationId xmlns:p14="http://schemas.microsoft.com/office/powerpoint/2010/main" val="4331299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val="2739751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1711</Words>
  <Application>Microsoft Office PowerPoint</Application>
  <PresentationFormat>On-screen Show (4:3)</PresentationFormat>
  <Paragraphs>209</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MGT-491 QUANTITATIVE ANALYSIS AND RESEARCH FOR MANAGEMENT</vt:lpstr>
      <vt:lpstr>Summary of Yesterday’s Lecture</vt:lpstr>
      <vt:lpstr>Information based decision making</vt:lpstr>
      <vt:lpstr>Place of LITERATURE REVIEW (Contd.)</vt:lpstr>
      <vt:lpstr>Place of LITERATURE REVIEW (Contd.)</vt:lpstr>
      <vt:lpstr>Place of LITERATURE REVIEW (Contd.)</vt:lpstr>
      <vt:lpstr>Place of LITERATURE REVIEW (Contd.)</vt:lpstr>
      <vt:lpstr>Place of LITERATURE REVIEW (Contd.)</vt:lpstr>
      <vt:lpstr>Place of LITERATURE REVIEW (Contd.)</vt:lpstr>
      <vt:lpstr>Procedure for Reviewing Literature</vt:lpstr>
      <vt:lpstr>Search for existing literature in your area of study</vt:lpstr>
      <vt:lpstr>Review the Literature Selected</vt:lpstr>
      <vt:lpstr>Developing a Theoretical Framework</vt:lpstr>
      <vt:lpstr>Developing a Theoretical Framework (Contd.)</vt:lpstr>
      <vt:lpstr>Developing a Theoretical Framework (Contd.)</vt:lpstr>
      <vt:lpstr>Developing a Theoretical Framework (Contd.)</vt:lpstr>
      <vt:lpstr>Develop a Conceptual Framework</vt:lpstr>
      <vt:lpstr>Writing up the Literature Reviewed</vt:lpstr>
      <vt:lpstr>Writing up the Literature Reviewed (Contd.)</vt:lpstr>
      <vt:lpstr>The RESEARCH PROCESS</vt:lpstr>
      <vt:lpstr>1.Formulating a Research problem</vt:lpstr>
      <vt:lpstr>1.Formulating a Research problem (Contd.)</vt:lpstr>
      <vt:lpstr>1.Formulating a Research problem (Contd.)</vt:lpstr>
      <vt:lpstr>1.Formulating a Research problem (Contd.)</vt:lpstr>
      <vt:lpstr>2.Conceptualizing a Research design</vt:lpstr>
      <vt:lpstr>2.Conceptualizing a Research design (Contd.)</vt:lpstr>
      <vt:lpstr>2.Conceptualizing a Research design (Contd.)</vt:lpstr>
      <vt:lpstr>3. Constructing an Instrument for Data Collection</vt:lpstr>
      <vt:lpstr>3.Constructing an Instrument for Data Collection (Contd.)</vt:lpstr>
      <vt:lpstr>3.Constructing an Instrument for Data Collection (Contd.)</vt:lpstr>
      <vt:lpstr>4. Selecting a sample</vt:lpstr>
      <vt:lpstr>4. Selecting a sample (Contd.)</vt:lpstr>
      <vt:lpstr>4. Selecting a sample (Contd.)</vt:lpstr>
      <vt:lpstr>5. Writing a Research Proposal</vt:lpstr>
      <vt:lpstr>5. Writing a Research Proposal (Contd.)</vt:lpstr>
      <vt:lpstr>5. Writing a Research Proposal (Contd.)</vt:lpstr>
      <vt:lpstr>6. Collecting Data</vt:lpstr>
      <vt:lpstr>7. Processing data</vt:lpstr>
      <vt:lpstr>7. Processing data (Contd.)</vt:lpstr>
      <vt:lpstr>8. Writing a Report</vt:lpstr>
      <vt:lpstr>8. Writing a Report (Contd.)</vt:lpstr>
      <vt:lpstr>Summary of Todays Lecture</vt:lpstr>
      <vt:lpstr>Summary of Todays Lecture (Contd.)</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Osman</dc:creator>
  <cp:lastModifiedBy>Osman</cp:lastModifiedBy>
  <cp:revision>15</cp:revision>
  <dcterms:created xsi:type="dcterms:W3CDTF">2013-06-18T03:47:15Z</dcterms:created>
  <dcterms:modified xsi:type="dcterms:W3CDTF">2013-06-18T07:09:46Z</dcterms:modified>
</cp:coreProperties>
</file>