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39" r:id="rId2"/>
    <p:sldId id="340" r:id="rId3"/>
    <p:sldId id="292" r:id="rId4"/>
    <p:sldId id="293" r:id="rId5"/>
    <p:sldId id="294" r:id="rId6"/>
    <p:sldId id="295" r:id="rId7"/>
    <p:sldId id="296" r:id="rId8"/>
    <p:sldId id="297" r:id="rId9"/>
    <p:sldId id="343" r:id="rId10"/>
    <p:sldId id="298" r:id="rId11"/>
    <p:sldId id="344" r:id="rId12"/>
    <p:sldId id="346" r:id="rId13"/>
    <p:sldId id="299" r:id="rId14"/>
    <p:sldId id="300" r:id="rId15"/>
    <p:sldId id="301" r:id="rId16"/>
    <p:sldId id="302" r:id="rId17"/>
    <p:sldId id="303" r:id="rId18"/>
    <p:sldId id="304" r:id="rId19"/>
    <p:sldId id="345" r:id="rId20"/>
    <p:sldId id="305" r:id="rId21"/>
    <p:sldId id="306" r:id="rId22"/>
    <p:sldId id="307" r:id="rId23"/>
    <p:sldId id="347" r:id="rId24"/>
    <p:sldId id="308" r:id="rId25"/>
    <p:sldId id="348" r:id="rId26"/>
    <p:sldId id="309" r:id="rId27"/>
    <p:sldId id="349" r:id="rId28"/>
    <p:sldId id="310" r:id="rId29"/>
    <p:sldId id="311" r:id="rId30"/>
    <p:sldId id="312" r:id="rId31"/>
    <p:sldId id="313" r:id="rId32"/>
    <p:sldId id="350" r:id="rId33"/>
    <p:sldId id="314" r:id="rId34"/>
    <p:sldId id="351" r:id="rId35"/>
    <p:sldId id="352" r:id="rId36"/>
    <p:sldId id="353" r:id="rId37"/>
    <p:sldId id="315" r:id="rId38"/>
    <p:sldId id="354" r:id="rId39"/>
    <p:sldId id="355" r:id="rId40"/>
    <p:sldId id="356" r:id="rId41"/>
    <p:sldId id="316" r:id="rId42"/>
    <p:sldId id="357" r:id="rId43"/>
    <p:sldId id="358" r:id="rId44"/>
    <p:sldId id="317" r:id="rId45"/>
    <p:sldId id="341" r:id="rId46"/>
    <p:sldId id="342"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26F45E-843F-4304-9A5A-58C3DB964DB4}" type="datetimeFigureOut">
              <a:rPr lang="en-US" smtClean="0"/>
              <a:pPr/>
              <a:t>04-Jul-13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56EC7B-6D79-46AF-B55C-E315F207FE4A}" type="slidenum">
              <a:rPr lang="en-US" smtClean="0"/>
              <a:pPr/>
              <a:t>‹#›</a:t>
            </a:fld>
            <a:endParaRPr lang="en-US"/>
          </a:p>
        </p:txBody>
      </p:sp>
    </p:spTree>
    <p:extLst>
      <p:ext uri="{BB962C8B-B14F-4D97-AF65-F5344CB8AC3E}">
        <p14:creationId xmlns:p14="http://schemas.microsoft.com/office/powerpoint/2010/main" xmlns="" val="83999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2F0D340-051A-4EC0-8948-C19C0E708DB5}" type="slidenum">
              <a:rPr lang="en-GB" smtClean="0"/>
              <a:pPr/>
              <a:t>45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4986BA-587E-4304-826C-78E760A52A69}" type="datetimeFigureOut">
              <a:rPr lang="en-US" smtClean="0"/>
              <a:pPr/>
              <a:t>04-Jul-13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p14="http://schemas.microsoft.com/office/powerpoint/2010/main" xmlns="" val="3269589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4986BA-587E-4304-826C-78E760A52A69}" type="datetimeFigureOut">
              <a:rPr lang="en-US" smtClean="0"/>
              <a:pPr/>
              <a:t>04-Jul-13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p14="http://schemas.microsoft.com/office/powerpoint/2010/main" xmlns="" val="320397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4986BA-587E-4304-826C-78E760A52A69}" type="datetimeFigureOut">
              <a:rPr lang="en-US" smtClean="0"/>
              <a:pPr/>
              <a:t>04-Jul-13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p14="http://schemas.microsoft.com/office/powerpoint/2010/main" xmlns="" val="3288078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4986BA-587E-4304-826C-78E760A52A69}" type="datetimeFigureOut">
              <a:rPr lang="en-US" smtClean="0"/>
              <a:pPr/>
              <a:t>04-Jul-13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p14="http://schemas.microsoft.com/office/powerpoint/2010/main" xmlns="" val="1479489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4986BA-587E-4304-826C-78E760A52A69}" type="datetimeFigureOut">
              <a:rPr lang="en-US" smtClean="0"/>
              <a:pPr/>
              <a:t>04-Jul-13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p14="http://schemas.microsoft.com/office/powerpoint/2010/main" xmlns="" val="1147076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4986BA-587E-4304-826C-78E760A52A69}" type="datetimeFigureOut">
              <a:rPr lang="en-US" smtClean="0"/>
              <a:pPr/>
              <a:t>04-Jul-13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p14="http://schemas.microsoft.com/office/powerpoint/2010/main" xmlns="" val="2040072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4986BA-587E-4304-826C-78E760A52A69}" type="datetimeFigureOut">
              <a:rPr lang="en-US" smtClean="0"/>
              <a:pPr/>
              <a:t>04-Jul-13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p14="http://schemas.microsoft.com/office/powerpoint/2010/main" xmlns="" val="1113663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4986BA-587E-4304-826C-78E760A52A69}" type="datetimeFigureOut">
              <a:rPr lang="en-US" smtClean="0"/>
              <a:pPr/>
              <a:t>04-Jul-13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p14="http://schemas.microsoft.com/office/powerpoint/2010/main" xmlns="" val="2332944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4986BA-587E-4304-826C-78E760A52A69}" type="datetimeFigureOut">
              <a:rPr lang="en-US" smtClean="0"/>
              <a:pPr/>
              <a:t>04-Jul-13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p14="http://schemas.microsoft.com/office/powerpoint/2010/main" xmlns="" val="2651068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4986BA-587E-4304-826C-78E760A52A69}" type="datetimeFigureOut">
              <a:rPr lang="en-US" smtClean="0"/>
              <a:pPr/>
              <a:t>04-Jul-13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p14="http://schemas.microsoft.com/office/powerpoint/2010/main" xmlns="" val="3230690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4986BA-587E-4304-826C-78E760A52A69}" type="datetimeFigureOut">
              <a:rPr lang="en-US" smtClean="0"/>
              <a:pPr/>
              <a:t>04-Jul-13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4E0C50-69CC-4BE7-BB54-353F0F3EACAD}" type="slidenum">
              <a:rPr lang="en-US" smtClean="0"/>
              <a:pPr/>
              <a:t>‹#›</a:t>
            </a:fld>
            <a:endParaRPr lang="en-US" dirty="0"/>
          </a:p>
        </p:txBody>
      </p:sp>
    </p:spTree>
    <p:extLst>
      <p:ext uri="{BB962C8B-B14F-4D97-AF65-F5344CB8AC3E}">
        <p14:creationId xmlns:p14="http://schemas.microsoft.com/office/powerpoint/2010/main" xmlns="" val="2393665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4986BA-587E-4304-826C-78E760A52A69}" type="datetimeFigureOut">
              <a:rPr lang="en-US" smtClean="0"/>
              <a:pPr/>
              <a:t>04-Jul-13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4E0C50-69CC-4BE7-BB54-353F0F3EACAD}" type="slidenum">
              <a:rPr lang="en-US" smtClean="0"/>
              <a:pPr/>
              <a:t>‹#›</a:t>
            </a:fld>
            <a:endParaRPr lang="en-US" dirty="0"/>
          </a:p>
        </p:txBody>
      </p:sp>
    </p:spTree>
    <p:extLst>
      <p:ext uri="{BB962C8B-B14F-4D97-AF65-F5344CB8AC3E}">
        <p14:creationId xmlns:p14="http://schemas.microsoft.com/office/powerpoint/2010/main" xmlns="" val="37000845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a:t>
            </a:r>
            <a:r>
              <a:rPr lang="en-US" sz="2400" b="1" dirty="0" smtClean="0"/>
              <a:t>19</a:t>
            </a:r>
            <a:endParaRPr lang="en-US" sz="2400" b="1" dirty="0"/>
          </a:p>
        </p:txBody>
      </p:sp>
    </p:spTree>
    <p:extLst>
      <p:ext uri="{BB962C8B-B14F-4D97-AF65-F5344CB8AC3E}">
        <p14:creationId xmlns:p14="http://schemas.microsoft.com/office/powerpoint/2010/main" xmlns="" val="7001617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GB" dirty="0"/>
          </a:p>
        </p:txBody>
      </p:sp>
      <p:sp>
        <p:nvSpPr>
          <p:cNvPr id="3" name="Content Placeholder 2"/>
          <p:cNvSpPr>
            <a:spLocks noGrp="1"/>
          </p:cNvSpPr>
          <p:nvPr>
            <p:ph idx="1"/>
          </p:nvPr>
        </p:nvSpPr>
        <p:spPr/>
        <p:txBody>
          <a:bodyPr/>
          <a:lstStyle/>
          <a:p>
            <a:r>
              <a:rPr lang="en-US" dirty="0"/>
              <a:t>Comparing variables</a:t>
            </a:r>
          </a:p>
          <a:p>
            <a:r>
              <a:rPr lang="en-US" dirty="0"/>
              <a:t>Measures of Location</a:t>
            </a:r>
          </a:p>
          <a:p>
            <a:r>
              <a:rPr lang="en-US" dirty="0"/>
              <a:t>Measures of Variability</a:t>
            </a:r>
          </a:p>
          <a:p>
            <a:r>
              <a:rPr lang="en-US" dirty="0"/>
              <a:t>Measures of Shape</a:t>
            </a:r>
          </a:p>
        </p:txBody>
      </p:sp>
    </p:spTree>
    <p:extLst>
      <p:ext uri="{BB962C8B-B14F-4D97-AF65-F5344CB8AC3E}">
        <p14:creationId xmlns:p14="http://schemas.microsoft.com/office/powerpoint/2010/main" xmlns="" val="12449662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 TO HYPOTHESIS TESTING</a:t>
            </a:r>
            <a:endParaRPr lang="en-US" dirty="0"/>
          </a:p>
        </p:txBody>
      </p:sp>
      <p:sp>
        <p:nvSpPr>
          <p:cNvPr id="3" name="Content Placeholder 2"/>
          <p:cNvSpPr>
            <a:spLocks noGrp="1"/>
          </p:cNvSpPr>
          <p:nvPr>
            <p:ph idx="1"/>
          </p:nvPr>
        </p:nvSpPr>
        <p:spPr/>
        <p:txBody>
          <a:bodyPr/>
          <a:lstStyle/>
          <a:p>
            <a:r>
              <a:rPr lang="en-US" dirty="0" smtClean="0"/>
              <a:t>Basic analysis invariably involves some hypothesis testing. </a:t>
            </a:r>
          </a:p>
          <a:p>
            <a:r>
              <a:rPr lang="en-US" dirty="0" smtClean="0"/>
              <a:t>Examples of hypothesis generated in marketing research </a:t>
            </a:r>
            <a:r>
              <a:rPr lang="en-US" dirty="0" smtClean="0"/>
              <a:t>are:</a:t>
            </a:r>
            <a:endParaRPr lang="en-US" dirty="0" smtClean="0"/>
          </a:p>
          <a:p>
            <a:pPr lvl="1"/>
            <a:r>
              <a:rPr lang="en-US" dirty="0" smtClean="0"/>
              <a:t>The department store is being patronized by more than 10 percent of the household.</a:t>
            </a:r>
          </a:p>
          <a:p>
            <a:pPr lvl="1"/>
            <a:r>
              <a:rPr lang="en-US" smtClean="0"/>
              <a:t>The </a:t>
            </a:r>
            <a:r>
              <a:rPr lang="en-US" dirty="0" smtClean="0"/>
              <a:t>heavy and light users of a brand differ in terms of psychographic characteristics.</a:t>
            </a:r>
            <a:endParaRPr lang="en-US" dirty="0"/>
          </a:p>
        </p:txBody>
      </p:sp>
    </p:spTree>
    <p:extLst>
      <p:ext uri="{BB962C8B-B14F-4D97-AF65-F5344CB8AC3E}">
        <p14:creationId xmlns:p14="http://schemas.microsoft.com/office/powerpoint/2010/main" xmlns="" val="19090501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 TO HYPOTHESIS TESTING(contd.)</a:t>
            </a:r>
            <a:endParaRPr lang="en-US" dirty="0"/>
          </a:p>
        </p:txBody>
      </p:sp>
      <p:sp>
        <p:nvSpPr>
          <p:cNvPr id="3" name="Content Placeholder 2"/>
          <p:cNvSpPr>
            <a:spLocks noGrp="1"/>
          </p:cNvSpPr>
          <p:nvPr>
            <p:ph idx="1"/>
          </p:nvPr>
        </p:nvSpPr>
        <p:spPr/>
        <p:txBody>
          <a:bodyPr/>
          <a:lstStyle/>
          <a:p>
            <a:r>
              <a:rPr lang="en-US" dirty="0" smtClean="0"/>
              <a:t>Further Examples;</a:t>
            </a:r>
          </a:p>
          <a:p>
            <a:pPr lvl="1"/>
            <a:r>
              <a:rPr lang="en-US" dirty="0" smtClean="0"/>
              <a:t>One hotel has a more upscale image than its close competitor.</a:t>
            </a:r>
          </a:p>
          <a:p>
            <a:pPr lvl="1"/>
            <a:r>
              <a:rPr lang="en-US" dirty="0" smtClean="0"/>
              <a:t>Familiarity with a restaurant results in greater preference for that restaurant.</a:t>
            </a:r>
            <a:endParaRPr lang="en-US" dirty="0"/>
          </a:p>
        </p:txBody>
      </p:sp>
    </p:spTree>
    <p:extLst>
      <p:ext uri="{BB962C8B-B14F-4D97-AF65-F5344CB8AC3E}">
        <p14:creationId xmlns:p14="http://schemas.microsoft.com/office/powerpoint/2010/main" xmlns="" val="10915629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 TO HYPOTHESIS TESTING(contd.)</a:t>
            </a:r>
            <a:endParaRPr lang="en-US" dirty="0"/>
          </a:p>
        </p:txBody>
      </p:sp>
      <p:sp>
        <p:nvSpPr>
          <p:cNvPr id="3" name="Content Placeholder 2"/>
          <p:cNvSpPr>
            <a:spLocks noGrp="1"/>
          </p:cNvSpPr>
          <p:nvPr>
            <p:ph idx="1"/>
          </p:nvPr>
        </p:nvSpPr>
        <p:spPr/>
        <p:txBody>
          <a:bodyPr/>
          <a:lstStyle/>
          <a:p>
            <a:pPr marL="0" indent="0">
              <a:buNone/>
            </a:pPr>
            <a:r>
              <a:rPr lang="en-US" dirty="0" smtClean="0"/>
              <a:t>Null hypothesis </a:t>
            </a:r>
          </a:p>
          <a:p>
            <a:r>
              <a:rPr lang="en-US" dirty="0" smtClean="0"/>
              <a:t>A statement in which no difference or effect is expected.</a:t>
            </a:r>
          </a:p>
          <a:p>
            <a:r>
              <a:rPr lang="en-US" dirty="0" smtClean="0"/>
              <a:t>If the null hypothesis is not rejected, no change will be made. </a:t>
            </a:r>
            <a:endParaRPr lang="en-US" dirty="0"/>
          </a:p>
        </p:txBody>
      </p:sp>
    </p:spTree>
    <p:extLst>
      <p:ext uri="{BB962C8B-B14F-4D97-AF65-F5344CB8AC3E}">
        <p14:creationId xmlns:p14="http://schemas.microsoft.com/office/powerpoint/2010/main" xmlns="" val="35233083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 TO HYPOTHESIS TESTING(contd.)</a:t>
            </a:r>
            <a:endParaRPr lang="en-US" dirty="0"/>
          </a:p>
        </p:txBody>
      </p:sp>
      <p:sp>
        <p:nvSpPr>
          <p:cNvPr id="3" name="Content Placeholder 2"/>
          <p:cNvSpPr>
            <a:spLocks noGrp="1"/>
          </p:cNvSpPr>
          <p:nvPr>
            <p:ph idx="1"/>
          </p:nvPr>
        </p:nvSpPr>
        <p:spPr/>
        <p:txBody>
          <a:bodyPr/>
          <a:lstStyle/>
          <a:p>
            <a:pPr marL="0" indent="0">
              <a:buNone/>
            </a:pPr>
            <a:r>
              <a:rPr lang="en-US" dirty="0" smtClean="0"/>
              <a:t>Alternative hypothesis</a:t>
            </a:r>
          </a:p>
          <a:p>
            <a:r>
              <a:rPr lang="en-US" dirty="0" smtClean="0"/>
              <a:t>A statement that some difference or effect is expected.</a:t>
            </a:r>
          </a:p>
          <a:p>
            <a:r>
              <a:rPr lang="en-US" dirty="0" smtClean="0"/>
              <a:t>Accepting the alternate hypothesis will lead to changes in opinions or actions. </a:t>
            </a:r>
            <a:endParaRPr lang="en-US" dirty="0"/>
          </a:p>
        </p:txBody>
      </p:sp>
    </p:spTree>
    <p:extLst>
      <p:ext uri="{BB962C8B-B14F-4D97-AF65-F5344CB8AC3E}">
        <p14:creationId xmlns:p14="http://schemas.microsoft.com/office/powerpoint/2010/main" xmlns="" val="15111072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a:t>
            </a:r>
            <a:endParaRPr lang="en-US" dirty="0"/>
          </a:p>
        </p:txBody>
      </p:sp>
      <p:sp>
        <p:nvSpPr>
          <p:cNvPr id="3" name="Content Placeholder 2"/>
          <p:cNvSpPr>
            <a:spLocks noGrp="1"/>
          </p:cNvSpPr>
          <p:nvPr>
            <p:ph idx="1"/>
          </p:nvPr>
        </p:nvSpPr>
        <p:spPr/>
        <p:txBody>
          <a:bodyPr/>
          <a:lstStyle/>
          <a:p>
            <a:r>
              <a:rPr lang="en-US" dirty="0" smtClean="0"/>
              <a:t>The following steps are involved in hypothesis testing.</a:t>
            </a:r>
          </a:p>
          <a:p>
            <a:pPr lvl="1"/>
            <a:r>
              <a:rPr lang="en-US" dirty="0" smtClean="0"/>
              <a:t>Formulate the null hypothesis and alternate hypothesis.</a:t>
            </a:r>
          </a:p>
          <a:p>
            <a:pPr lvl="1"/>
            <a:r>
              <a:rPr lang="en-US" dirty="0" smtClean="0"/>
              <a:t>Select an appropriate statistical technique and corresponding test statistic. </a:t>
            </a:r>
            <a:endParaRPr lang="en-US" dirty="0"/>
          </a:p>
        </p:txBody>
      </p:sp>
    </p:spTree>
    <p:extLst>
      <p:ext uri="{BB962C8B-B14F-4D97-AF65-F5344CB8AC3E}">
        <p14:creationId xmlns:p14="http://schemas.microsoft.com/office/powerpoint/2010/main" xmlns="" val="4076437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normAutofit/>
          </a:bodyPr>
          <a:lstStyle/>
          <a:p>
            <a:pPr lvl="1"/>
            <a:r>
              <a:rPr lang="en-US" dirty="0" smtClean="0"/>
              <a:t>Choose the level of significance.</a:t>
            </a:r>
          </a:p>
          <a:p>
            <a:pPr lvl="1"/>
            <a:r>
              <a:rPr lang="en-US" dirty="0" smtClean="0"/>
              <a:t>Determine the sample size and collect the data. Calculate value of test statistic.</a:t>
            </a:r>
          </a:p>
        </p:txBody>
      </p:sp>
    </p:spTree>
    <p:extLst>
      <p:ext uri="{BB962C8B-B14F-4D97-AF65-F5344CB8AC3E}">
        <p14:creationId xmlns:p14="http://schemas.microsoft.com/office/powerpoint/2010/main" xmlns="" val="22709222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PROCEDURE FOR HYPOTHESIS TESTING(contd.)</a:t>
            </a:r>
          </a:p>
        </p:txBody>
      </p:sp>
      <p:sp>
        <p:nvSpPr>
          <p:cNvPr id="3" name="Content Placeholder 2"/>
          <p:cNvSpPr>
            <a:spLocks noGrp="1"/>
          </p:cNvSpPr>
          <p:nvPr>
            <p:ph idx="1"/>
          </p:nvPr>
        </p:nvSpPr>
        <p:spPr/>
        <p:txBody>
          <a:bodyPr/>
          <a:lstStyle/>
          <a:p>
            <a:pPr marL="342900" lvl="1" indent="-342900"/>
            <a:r>
              <a:rPr lang="en-US" dirty="0"/>
              <a:t>Determine the probability associated with test statistic under the null hypothesis, using the sampling distribution of the test statistic. Alternatively, determine the critical values associated with test statistic that divide rejection and non rejection regions.  </a:t>
            </a:r>
          </a:p>
          <a:p>
            <a:endParaRPr lang="en-US" dirty="0"/>
          </a:p>
        </p:txBody>
      </p:sp>
    </p:spTree>
    <p:extLst>
      <p:ext uri="{BB962C8B-B14F-4D97-AF65-F5344CB8AC3E}">
        <p14:creationId xmlns:p14="http://schemas.microsoft.com/office/powerpoint/2010/main" xmlns="" val="3608226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normAutofit/>
          </a:bodyPr>
          <a:lstStyle/>
          <a:p>
            <a:pPr lvl="1"/>
            <a:r>
              <a:rPr lang="en-US" dirty="0" smtClean="0"/>
              <a:t>Compare the probability associated with the test statistic with the level of significance specified. Alternatively, determine whether the test statistic has fallen into rejection or non rejection region.</a:t>
            </a:r>
          </a:p>
        </p:txBody>
      </p:sp>
    </p:spTree>
    <p:extLst>
      <p:ext uri="{BB962C8B-B14F-4D97-AF65-F5344CB8AC3E}">
        <p14:creationId xmlns:p14="http://schemas.microsoft.com/office/powerpoint/2010/main" xmlns="" val="42414312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PROCEDURE FOR HYPOTHESIS TESTING(contd.)</a:t>
            </a:r>
          </a:p>
        </p:txBody>
      </p:sp>
      <p:sp>
        <p:nvSpPr>
          <p:cNvPr id="3" name="Content Placeholder 2"/>
          <p:cNvSpPr>
            <a:spLocks noGrp="1"/>
          </p:cNvSpPr>
          <p:nvPr>
            <p:ph idx="1"/>
          </p:nvPr>
        </p:nvSpPr>
        <p:spPr/>
        <p:txBody>
          <a:bodyPr/>
          <a:lstStyle/>
          <a:p>
            <a:pPr lvl="1"/>
            <a:r>
              <a:rPr lang="en-US" dirty="0"/>
              <a:t>Make the statistical decision to reject or not reject the null hypothesis.</a:t>
            </a:r>
          </a:p>
          <a:p>
            <a:pPr lvl="1"/>
            <a:r>
              <a:rPr lang="en-US" dirty="0"/>
              <a:t>Express the statistical decision in terms of marketing research problem.</a:t>
            </a:r>
          </a:p>
          <a:p>
            <a:endParaRPr lang="en-US" dirty="0"/>
          </a:p>
        </p:txBody>
      </p:sp>
    </p:spTree>
    <p:extLst>
      <p:ext uri="{BB962C8B-B14F-4D97-AF65-F5344CB8AC3E}">
        <p14:creationId xmlns:p14="http://schemas.microsoft.com/office/powerpoint/2010/main" xmlns="" val="3202165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Pictures\My Scans\scan004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1839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lstStyle/>
          <a:p>
            <a:pPr marL="0" indent="0">
              <a:buNone/>
            </a:pPr>
            <a:r>
              <a:rPr lang="en-US" dirty="0" smtClean="0"/>
              <a:t>Step 1:Formulate the hypothesis</a:t>
            </a:r>
          </a:p>
          <a:p>
            <a:pPr lvl="1"/>
            <a:r>
              <a:rPr lang="en-US" dirty="0" smtClean="0"/>
              <a:t>The first step is to formulate null and alternative hypothesis.</a:t>
            </a:r>
          </a:p>
          <a:p>
            <a:pPr lvl="1"/>
            <a:r>
              <a:rPr lang="en-US" dirty="0" smtClean="0"/>
              <a:t>A null hypothesis is a statement of the status quo, one of no difference or no effect.</a:t>
            </a:r>
          </a:p>
          <a:p>
            <a:pPr lvl="1"/>
            <a:r>
              <a:rPr lang="en-US" dirty="0" smtClean="0"/>
              <a:t>If the null hypothesis is not rejected no changes will be made. </a:t>
            </a:r>
            <a:endParaRPr lang="en-US" dirty="0"/>
          </a:p>
        </p:txBody>
      </p:sp>
    </p:spTree>
    <p:extLst>
      <p:ext uri="{BB962C8B-B14F-4D97-AF65-F5344CB8AC3E}">
        <p14:creationId xmlns:p14="http://schemas.microsoft.com/office/powerpoint/2010/main" xmlns="" val="5131100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lstStyle/>
          <a:p>
            <a:pPr lvl="1"/>
            <a:r>
              <a:rPr lang="en-US" dirty="0" smtClean="0"/>
              <a:t>An alternative hypothesis is one in which some difference or effect is expected.</a:t>
            </a:r>
          </a:p>
          <a:p>
            <a:pPr lvl="1"/>
            <a:r>
              <a:rPr lang="en-US" dirty="0" smtClean="0"/>
              <a:t>Accepting the alternative hypothesis will lead to changes in opinions or actions. Thus, the alternative hypothesis is the opposite of null hypothesis. </a:t>
            </a:r>
            <a:endParaRPr lang="en-US" dirty="0"/>
          </a:p>
        </p:txBody>
      </p:sp>
    </p:spTree>
    <p:extLst>
      <p:ext uri="{BB962C8B-B14F-4D97-AF65-F5344CB8AC3E}">
        <p14:creationId xmlns:p14="http://schemas.microsoft.com/office/powerpoint/2010/main" xmlns="" val="18493900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lstStyle/>
          <a:p>
            <a:pPr lvl="1"/>
            <a:r>
              <a:rPr lang="en-US" dirty="0" smtClean="0"/>
              <a:t>The null hypothesis is always the hypothesis that is tested.</a:t>
            </a:r>
          </a:p>
          <a:p>
            <a:pPr lvl="1"/>
            <a:r>
              <a:rPr lang="en-US" dirty="0" smtClean="0"/>
              <a:t>The null hypothesis refers to a specified value of the population parameter, not a sample statistic.</a:t>
            </a:r>
          </a:p>
        </p:txBody>
      </p:sp>
    </p:spTree>
    <p:extLst>
      <p:ext uri="{BB962C8B-B14F-4D97-AF65-F5344CB8AC3E}">
        <p14:creationId xmlns:p14="http://schemas.microsoft.com/office/powerpoint/2010/main" xmlns="" val="25865388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lstStyle/>
          <a:p>
            <a:pPr lvl="1"/>
            <a:r>
              <a:rPr lang="en-US" dirty="0" smtClean="0"/>
              <a:t>A statistical test can have one or two outcomes.</a:t>
            </a:r>
          </a:p>
          <a:p>
            <a:pPr lvl="1"/>
            <a:r>
              <a:rPr lang="en-US" dirty="0" smtClean="0"/>
              <a:t>One is that null hypothesis is rejected and alternative hypothesis is accepted.</a:t>
            </a:r>
          </a:p>
          <a:p>
            <a:pPr lvl="1"/>
            <a:r>
              <a:rPr lang="en-US" dirty="0" smtClean="0"/>
              <a:t>The other outcome is that null hypothesis is not rejected based on evidence.</a:t>
            </a:r>
          </a:p>
          <a:p>
            <a:endParaRPr lang="en-US" dirty="0"/>
          </a:p>
        </p:txBody>
      </p:sp>
    </p:spTree>
    <p:extLst>
      <p:ext uri="{BB962C8B-B14F-4D97-AF65-F5344CB8AC3E}">
        <p14:creationId xmlns:p14="http://schemas.microsoft.com/office/powerpoint/2010/main" xmlns="" val="31185726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lstStyle/>
          <a:p>
            <a:pPr lvl="1"/>
            <a:r>
              <a:rPr lang="en-US" dirty="0" smtClean="0"/>
              <a:t>However, it would be incorrect to conclude that because the null hypothesis is not rejected, it can be accepted as valid.</a:t>
            </a:r>
          </a:p>
          <a:p>
            <a:pPr lvl="1"/>
            <a:r>
              <a:rPr lang="en-US" dirty="0" smtClean="0"/>
              <a:t>In classical hypothesis testing, there is no way to determine whether the null hypothesis is true. </a:t>
            </a:r>
            <a:endParaRPr lang="en-US" dirty="0"/>
          </a:p>
        </p:txBody>
      </p:sp>
    </p:spTree>
    <p:extLst>
      <p:ext uri="{BB962C8B-B14F-4D97-AF65-F5344CB8AC3E}">
        <p14:creationId xmlns:p14="http://schemas.microsoft.com/office/powerpoint/2010/main" xmlns="" val="40908898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lstStyle/>
          <a:p>
            <a:pPr lvl="1"/>
            <a:r>
              <a:rPr lang="en-US" dirty="0" smtClean="0"/>
              <a:t>In marketing research, the null hypothesis is formulated in such of a way that is rejection leads to acceptance of desired conclusion.</a:t>
            </a:r>
          </a:p>
          <a:p>
            <a:pPr lvl="1"/>
            <a:r>
              <a:rPr lang="en-US" dirty="0" smtClean="0"/>
              <a:t>The alternate hypothesis represents the conclusion for which evidence is sought.</a:t>
            </a:r>
          </a:p>
        </p:txBody>
      </p:sp>
    </p:spTree>
    <p:extLst>
      <p:ext uri="{BB962C8B-B14F-4D97-AF65-F5344CB8AC3E}">
        <p14:creationId xmlns:p14="http://schemas.microsoft.com/office/powerpoint/2010/main" xmlns="" val="23814826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lstStyle/>
          <a:p>
            <a:pPr lvl="1"/>
            <a:r>
              <a:rPr lang="en-US" dirty="0" smtClean="0"/>
              <a:t>For example a major department store is considering the introduction of an Internet shopping service.  </a:t>
            </a:r>
            <a:endParaRPr lang="en-US" dirty="0"/>
          </a:p>
        </p:txBody>
      </p:sp>
    </p:spTree>
    <p:extLst>
      <p:ext uri="{BB962C8B-B14F-4D97-AF65-F5344CB8AC3E}">
        <p14:creationId xmlns:p14="http://schemas.microsoft.com/office/powerpoint/2010/main" xmlns="" val="3691910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lstStyle/>
          <a:p>
            <a:pPr lvl="1"/>
            <a:r>
              <a:rPr lang="en-US" dirty="0" smtClean="0"/>
              <a:t>The new service will be introduced if more than 40 percent of the Internet users shop via the internet.</a:t>
            </a:r>
          </a:p>
          <a:p>
            <a:pPr lvl="1"/>
            <a:r>
              <a:rPr lang="en-US" dirty="0" smtClean="0"/>
              <a:t>The appropriate way to formulate the hypothesis is</a:t>
            </a:r>
          </a:p>
          <a:p>
            <a:pPr marL="0" indent="0">
              <a:buNone/>
            </a:pPr>
            <a:r>
              <a:rPr lang="en-US" dirty="0"/>
              <a:t> </a:t>
            </a:r>
            <a:r>
              <a:rPr lang="en-US" dirty="0" smtClean="0"/>
              <a:t>                   </a:t>
            </a:r>
            <a:endParaRPr lang="en-US" dirty="0"/>
          </a:p>
        </p:txBody>
      </p:sp>
      <p:pic>
        <p:nvPicPr>
          <p:cNvPr id="2050" name="Picture 2" descr="C:\Users\usman\Pictures\My Scans\scan004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05000" y="4191000"/>
            <a:ext cx="4953000" cy="1905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208840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lstStyle/>
          <a:p>
            <a:pPr lvl="1"/>
            <a:r>
              <a:rPr lang="en-US" dirty="0" smtClean="0"/>
              <a:t>If the null hypothesis H</a:t>
            </a:r>
            <a:r>
              <a:rPr lang="en-US" sz="1200" dirty="0" smtClean="0"/>
              <a:t>o</a:t>
            </a:r>
            <a:r>
              <a:rPr lang="en-US" dirty="0" smtClean="0"/>
              <a:t> is rejected ,then the alternate hypothesis h</a:t>
            </a:r>
            <a:r>
              <a:rPr lang="en-US" sz="1200" dirty="0" smtClean="0"/>
              <a:t>1</a:t>
            </a:r>
            <a:r>
              <a:rPr lang="en-US" dirty="0" smtClean="0"/>
              <a:t> is accepted and new Internet shopping service will be introduced.</a:t>
            </a:r>
          </a:p>
          <a:p>
            <a:pPr lvl="1"/>
            <a:r>
              <a:rPr lang="en-US" dirty="0" smtClean="0"/>
              <a:t>On the other hand if H</a:t>
            </a:r>
            <a:r>
              <a:rPr lang="en-US" sz="1200" dirty="0" smtClean="0"/>
              <a:t>o </a:t>
            </a:r>
            <a:r>
              <a:rPr lang="en-US" dirty="0" smtClean="0"/>
              <a:t> is not rejected, then the </a:t>
            </a:r>
            <a:r>
              <a:rPr lang="en-US" sz="1200" dirty="0" smtClean="0"/>
              <a:t> </a:t>
            </a:r>
            <a:r>
              <a:rPr lang="en-US" dirty="0" smtClean="0"/>
              <a:t>new service should not be introduced unless additional evidence is obtained.</a:t>
            </a:r>
            <a:endParaRPr lang="en-US" dirty="0"/>
          </a:p>
        </p:txBody>
      </p:sp>
    </p:spTree>
    <p:extLst>
      <p:ext uri="{BB962C8B-B14F-4D97-AF65-F5344CB8AC3E}">
        <p14:creationId xmlns:p14="http://schemas.microsoft.com/office/powerpoint/2010/main" xmlns="" val="22526347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normAutofit/>
          </a:bodyPr>
          <a:lstStyle/>
          <a:p>
            <a:pPr lvl="1"/>
            <a:r>
              <a:rPr lang="en-US" dirty="0" smtClean="0"/>
              <a:t>The test of null hypothesis is one tailed test, because the alternative hypothesis is expressed directionally: the proportion of internet users who use internet for shopping is greater than .04.</a:t>
            </a:r>
          </a:p>
        </p:txBody>
      </p:sp>
    </p:spTree>
    <p:extLst>
      <p:ext uri="{BB962C8B-B14F-4D97-AF65-F5344CB8AC3E}">
        <p14:creationId xmlns:p14="http://schemas.microsoft.com/office/powerpoint/2010/main" xmlns="" val="34764659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normAutofit/>
          </a:bodyPr>
          <a:lstStyle/>
          <a:p>
            <a:pPr lvl="1"/>
            <a:r>
              <a:rPr lang="en-US" dirty="0" smtClean="0"/>
              <a:t>On the other hand, suppose the researcher wanted to determine whether the proportion of internet users who shop via the internet is different from 40 percent. Then a two tailed test would be required, and hypothesis would be </a:t>
            </a:r>
            <a:r>
              <a:rPr lang="en-US" dirty="0" err="1" smtClean="0"/>
              <a:t>expresed</a:t>
            </a:r>
            <a:r>
              <a:rPr lang="en-US" dirty="0" smtClean="0"/>
              <a:t> as;</a:t>
            </a:r>
          </a:p>
          <a:p>
            <a:pPr lvl="1"/>
            <a:endParaRPr lang="en-US" dirty="0" smtClean="0"/>
          </a:p>
        </p:txBody>
      </p:sp>
      <p:pic>
        <p:nvPicPr>
          <p:cNvPr id="3074" name="Picture 2" descr="C:\Users\usman\Pictures\My Scans\scan0048.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90800" y="4191000"/>
            <a:ext cx="4038600" cy="198913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9868245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lstStyle/>
          <a:p>
            <a:pPr marL="0" indent="0">
              <a:buNone/>
            </a:pPr>
            <a:r>
              <a:rPr lang="en-US" dirty="0" smtClean="0"/>
              <a:t>One tailed test</a:t>
            </a:r>
          </a:p>
          <a:p>
            <a:pPr lvl="1"/>
            <a:r>
              <a:rPr lang="en-US" dirty="0" smtClean="0"/>
              <a:t>A test of null hypothesis where alternative hypothesis is expressed directionally.</a:t>
            </a:r>
          </a:p>
          <a:p>
            <a:pPr marL="0" indent="0">
              <a:buNone/>
            </a:pPr>
            <a:r>
              <a:rPr lang="en-US" dirty="0" smtClean="0"/>
              <a:t>Two tailed test</a:t>
            </a:r>
          </a:p>
          <a:p>
            <a:pPr lvl="1"/>
            <a:r>
              <a:rPr lang="en-US" dirty="0" smtClean="0"/>
              <a:t>A test of null hypothesis where the alternate hypothesis is not expressed directionally.</a:t>
            </a:r>
          </a:p>
        </p:txBody>
      </p:sp>
    </p:spTree>
    <p:extLst>
      <p:ext uri="{BB962C8B-B14F-4D97-AF65-F5344CB8AC3E}">
        <p14:creationId xmlns:p14="http://schemas.microsoft.com/office/powerpoint/2010/main" xmlns="" val="33752473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PROCEDURE FOR HYPOTHESIS TESTING(contd.)</a:t>
            </a:r>
          </a:p>
        </p:txBody>
      </p:sp>
      <p:sp>
        <p:nvSpPr>
          <p:cNvPr id="3" name="Content Placeholder 2"/>
          <p:cNvSpPr>
            <a:spLocks noGrp="1"/>
          </p:cNvSpPr>
          <p:nvPr>
            <p:ph idx="1"/>
          </p:nvPr>
        </p:nvSpPr>
        <p:spPr/>
        <p:txBody>
          <a:bodyPr>
            <a:normAutofit/>
          </a:bodyPr>
          <a:lstStyle/>
          <a:p>
            <a:pPr lvl="1"/>
            <a:r>
              <a:rPr lang="en-US" dirty="0" smtClean="0"/>
              <a:t>In commercial marketing research, the one tailed test is used more often than a two tailed test. Typically, there is some preferred direction for the conclusion for which evidence is sought.</a:t>
            </a:r>
          </a:p>
          <a:p>
            <a:r>
              <a:rPr lang="en-US" dirty="0" smtClean="0"/>
              <a:t>For Example;</a:t>
            </a:r>
          </a:p>
          <a:p>
            <a:pPr lvl="1"/>
            <a:r>
              <a:rPr lang="en-US" dirty="0" smtClean="0"/>
              <a:t>The higher the profits, sales and the product quality, the better.</a:t>
            </a:r>
          </a:p>
          <a:p>
            <a:pPr lvl="1"/>
            <a:r>
              <a:rPr lang="en-US" dirty="0" smtClean="0"/>
              <a:t>One tailed test is more powerful than a two tailed test.</a:t>
            </a:r>
            <a:endParaRPr lang="en-US" dirty="0"/>
          </a:p>
        </p:txBody>
      </p:sp>
    </p:spTree>
    <p:extLst>
      <p:ext uri="{BB962C8B-B14F-4D97-AF65-F5344CB8AC3E}">
        <p14:creationId xmlns:p14="http://schemas.microsoft.com/office/powerpoint/2010/main" xmlns="" val="368995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Step 2:Select an appropriate test</a:t>
            </a:r>
          </a:p>
          <a:p>
            <a:pPr marL="0" indent="0">
              <a:buNone/>
            </a:pPr>
            <a:r>
              <a:rPr lang="en-US" dirty="0" smtClean="0"/>
              <a:t>Test statistic</a:t>
            </a:r>
          </a:p>
          <a:p>
            <a:pPr lvl="1"/>
            <a:r>
              <a:rPr lang="en-US" dirty="0" smtClean="0"/>
              <a:t>A measure of how close the sample has come to the null hypothesis. It often follows a well-known distribution, such as the normal, t, or chi square distribution.</a:t>
            </a:r>
          </a:p>
        </p:txBody>
      </p:sp>
    </p:spTree>
    <p:extLst>
      <p:ext uri="{BB962C8B-B14F-4D97-AF65-F5344CB8AC3E}">
        <p14:creationId xmlns:p14="http://schemas.microsoft.com/office/powerpoint/2010/main" xmlns="" val="16904159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Step 2:Select an appropriate test</a:t>
            </a:r>
          </a:p>
          <a:p>
            <a:pPr lvl="1"/>
            <a:r>
              <a:rPr lang="en-US" dirty="0" smtClean="0"/>
              <a:t>The researchers should take into consideration how the test statistic is computed and sampling distribution that the sample statistic follows.</a:t>
            </a:r>
          </a:p>
          <a:p>
            <a:pPr lvl="1"/>
            <a:r>
              <a:rPr lang="en-US" dirty="0" smtClean="0"/>
              <a:t>To test the null hypothesis, it is necessary to select an appropriate statistical technique.</a:t>
            </a:r>
            <a:endParaRPr lang="en-US" dirty="0"/>
          </a:p>
        </p:txBody>
      </p:sp>
    </p:spTree>
    <p:extLst>
      <p:ext uri="{BB962C8B-B14F-4D97-AF65-F5344CB8AC3E}">
        <p14:creationId xmlns:p14="http://schemas.microsoft.com/office/powerpoint/2010/main" xmlns="" val="9640461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lstStyle/>
          <a:p>
            <a:pPr marL="0" indent="0">
              <a:buNone/>
            </a:pPr>
            <a:r>
              <a:rPr lang="en-US" dirty="0" smtClean="0"/>
              <a:t>Step 3: Choose levels of Significance </a:t>
            </a:r>
          </a:p>
          <a:p>
            <a:pPr marL="400050" lvl="1" indent="0">
              <a:buNone/>
            </a:pPr>
            <a:r>
              <a:rPr lang="en-US" dirty="0" smtClean="0"/>
              <a:t>What ever we draw inference about a population, there is a risk that an incorrect conclusion will be reached. Two types of error can occur.</a:t>
            </a:r>
          </a:p>
          <a:p>
            <a:pPr lvl="1"/>
            <a:r>
              <a:rPr lang="en-US" dirty="0" smtClean="0"/>
              <a:t>Type</a:t>
            </a:r>
            <a:r>
              <a:rPr lang="en-US" sz="2400" dirty="0"/>
              <a:t> </a:t>
            </a:r>
            <a:r>
              <a:rPr lang="en-US" sz="2400" dirty="0" smtClean="0"/>
              <a:t>1</a:t>
            </a:r>
            <a:r>
              <a:rPr lang="en-US" dirty="0" smtClean="0"/>
              <a:t> error</a:t>
            </a:r>
          </a:p>
          <a:p>
            <a:pPr lvl="1"/>
            <a:r>
              <a:rPr lang="en-US" dirty="0" smtClean="0"/>
              <a:t>Type 2 error</a:t>
            </a:r>
            <a:endParaRPr lang="en-US" dirty="0"/>
          </a:p>
        </p:txBody>
      </p:sp>
    </p:spTree>
    <p:extLst>
      <p:ext uri="{BB962C8B-B14F-4D97-AF65-F5344CB8AC3E}">
        <p14:creationId xmlns:p14="http://schemas.microsoft.com/office/powerpoint/2010/main" xmlns="" val="40955601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Type 1 error</a:t>
            </a:r>
          </a:p>
          <a:p>
            <a:pPr lvl="1"/>
            <a:r>
              <a:rPr lang="en-US" dirty="0" smtClean="0"/>
              <a:t>Also known as alpha error, it occurs when the sample results lead to the rejection of a null hypothesis that is in fact true.</a:t>
            </a:r>
          </a:p>
          <a:p>
            <a:pPr lvl="1"/>
            <a:r>
              <a:rPr lang="en-US" dirty="0" smtClean="0"/>
              <a:t>Type 1 error would occur if we concluded, based on sample data, that the proportion of customers preferring new service plan was greater than .04, when in fact it was less than or equal to .04. </a:t>
            </a:r>
            <a:endParaRPr lang="en-US" dirty="0"/>
          </a:p>
        </p:txBody>
      </p:sp>
    </p:spTree>
    <p:extLst>
      <p:ext uri="{BB962C8B-B14F-4D97-AF65-F5344CB8AC3E}">
        <p14:creationId xmlns:p14="http://schemas.microsoft.com/office/powerpoint/2010/main" xmlns="" val="26086123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Type 2 error</a:t>
            </a:r>
          </a:p>
          <a:p>
            <a:pPr lvl="1"/>
            <a:r>
              <a:rPr lang="en-US" dirty="0" smtClean="0"/>
              <a:t>Also known as beta error, it occurs when the sample results leads to the non rejection of a null hypothesis that is in fact false.</a:t>
            </a:r>
          </a:p>
          <a:p>
            <a:pPr lvl="1"/>
            <a:r>
              <a:rPr lang="en-US" dirty="0" smtClean="0"/>
              <a:t>It would occur if we concluded, based on sample data, that the proportion of customers preferring the new service plan was less than or equal to .04 when in fact, it was greater than .04 </a:t>
            </a:r>
            <a:endParaRPr lang="en-US" dirty="0"/>
          </a:p>
        </p:txBody>
      </p:sp>
    </p:spTree>
    <p:extLst>
      <p:ext uri="{BB962C8B-B14F-4D97-AF65-F5344CB8AC3E}">
        <p14:creationId xmlns:p14="http://schemas.microsoft.com/office/powerpoint/2010/main" xmlns="" val="372202222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GENERAL PROCEDURE FOR HYPOTHESIS TESTING(contd.)</a:t>
            </a:r>
            <a:endParaRPr lang="en-US" dirty="0"/>
          </a:p>
        </p:txBody>
      </p:sp>
      <p:sp>
        <p:nvSpPr>
          <p:cNvPr id="3" name="Content Placeholder 2"/>
          <p:cNvSpPr>
            <a:spLocks noGrp="1"/>
          </p:cNvSpPr>
          <p:nvPr>
            <p:ph idx="1"/>
          </p:nvPr>
        </p:nvSpPr>
        <p:spPr/>
        <p:txBody>
          <a:bodyPr/>
          <a:lstStyle/>
          <a:p>
            <a:pPr marL="0" indent="0">
              <a:buNone/>
            </a:pPr>
            <a:r>
              <a:rPr lang="en-US" dirty="0" smtClean="0"/>
              <a:t>Power of a test</a:t>
            </a:r>
          </a:p>
          <a:p>
            <a:pPr lvl="1"/>
            <a:r>
              <a:rPr lang="en-US" dirty="0" smtClean="0"/>
              <a:t>The probability of rejecting the null hypothesis when it is in fact false and should be rejected.</a:t>
            </a:r>
          </a:p>
          <a:p>
            <a:pPr lvl="1"/>
            <a:r>
              <a:rPr lang="en-US" dirty="0" smtClean="0"/>
              <a:t>The risk of both alpha and beta can be controlled by increasing the sample size.</a:t>
            </a:r>
          </a:p>
          <a:p>
            <a:pPr lvl="1"/>
            <a:r>
              <a:rPr lang="en-US" dirty="0" smtClean="0"/>
              <a:t>For a given sample of alpha, increasing the sample size will decrease beta, thereby increasing the power of test.</a:t>
            </a:r>
            <a:endParaRPr lang="en-US" dirty="0"/>
          </a:p>
        </p:txBody>
      </p:sp>
    </p:spTree>
    <p:extLst>
      <p:ext uri="{BB962C8B-B14F-4D97-AF65-F5344CB8AC3E}">
        <p14:creationId xmlns:p14="http://schemas.microsoft.com/office/powerpoint/2010/main" xmlns="" val="10554502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usman\Pictures\My Scans\scan0050.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8379894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PROCEDURE FOR HYPOTHESIS TESTING(contd.)</a:t>
            </a:r>
          </a:p>
        </p:txBody>
      </p:sp>
      <p:sp>
        <p:nvSpPr>
          <p:cNvPr id="3" name="Content Placeholder 2"/>
          <p:cNvSpPr>
            <a:spLocks noGrp="1"/>
          </p:cNvSpPr>
          <p:nvPr>
            <p:ph idx="1"/>
          </p:nvPr>
        </p:nvSpPr>
        <p:spPr/>
        <p:txBody>
          <a:bodyPr/>
          <a:lstStyle/>
          <a:p>
            <a:pPr marL="0" indent="0">
              <a:buNone/>
            </a:pPr>
            <a:r>
              <a:rPr lang="en-US" dirty="0" smtClean="0"/>
              <a:t>Step 4:Collect data and Calculate Test Statistic</a:t>
            </a:r>
          </a:p>
          <a:p>
            <a:pPr lvl="1"/>
            <a:r>
              <a:rPr lang="en-US" dirty="0" smtClean="0"/>
              <a:t>Sample size is determined after taking into account the desired alpha and beta errors and other qualitative considerations, such as budget constraints.</a:t>
            </a:r>
          </a:p>
          <a:p>
            <a:pPr lvl="1"/>
            <a:r>
              <a:rPr lang="en-US" dirty="0" smtClean="0"/>
              <a:t>Then the required data is collected and the value of test statistic computed.</a:t>
            </a:r>
            <a:endParaRPr lang="en-US" dirty="0"/>
          </a:p>
        </p:txBody>
      </p:sp>
    </p:spTree>
    <p:extLst>
      <p:ext uri="{BB962C8B-B14F-4D97-AF65-F5344CB8AC3E}">
        <p14:creationId xmlns:p14="http://schemas.microsoft.com/office/powerpoint/2010/main" xmlns="" val="5569665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PROCEDURE FOR HYPOTHESIS TESTING(contd.)</a:t>
            </a:r>
          </a:p>
        </p:txBody>
      </p:sp>
      <p:sp>
        <p:nvSpPr>
          <p:cNvPr id="3" name="Content Placeholder 2"/>
          <p:cNvSpPr>
            <a:spLocks noGrp="1"/>
          </p:cNvSpPr>
          <p:nvPr>
            <p:ph idx="1"/>
          </p:nvPr>
        </p:nvSpPr>
        <p:spPr/>
        <p:txBody>
          <a:bodyPr/>
          <a:lstStyle/>
          <a:p>
            <a:pPr marL="0" indent="0">
              <a:buNone/>
            </a:pPr>
            <a:r>
              <a:rPr lang="en-US" dirty="0" smtClean="0"/>
              <a:t>Step 4:Collect data and Calculate Test Statistic</a:t>
            </a:r>
          </a:p>
          <a:p>
            <a:pPr lvl="1"/>
            <a:r>
              <a:rPr lang="en-US" dirty="0" smtClean="0"/>
              <a:t>In our example, 30 users were surveyed and 17 indicated that they used the internet for shopping. Thus the vale of sample proportion is p=17/30=0.567</a:t>
            </a:r>
          </a:p>
        </p:txBody>
      </p:sp>
    </p:spTree>
    <p:extLst>
      <p:ext uri="{BB962C8B-B14F-4D97-AF65-F5344CB8AC3E}">
        <p14:creationId xmlns:p14="http://schemas.microsoft.com/office/powerpoint/2010/main" xmlns="" val="2050377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man\Pictures\My Scans\scan005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71600" y="1676400"/>
            <a:ext cx="6781800" cy="33813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438581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Pictures\My Scans\scan005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43000" y="1219200"/>
            <a:ext cx="6781799" cy="4495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211412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PROCEDURE FOR HYPOTHESIS TESTING(contd.)</a:t>
            </a:r>
          </a:p>
        </p:txBody>
      </p:sp>
      <p:sp>
        <p:nvSpPr>
          <p:cNvPr id="3" name="Content Placeholder 2"/>
          <p:cNvSpPr>
            <a:spLocks noGrp="1"/>
          </p:cNvSpPr>
          <p:nvPr>
            <p:ph idx="1"/>
          </p:nvPr>
        </p:nvSpPr>
        <p:spPr/>
        <p:txBody>
          <a:bodyPr/>
          <a:lstStyle/>
          <a:p>
            <a:pPr marL="0" indent="0">
              <a:buNone/>
            </a:pPr>
            <a:r>
              <a:rPr lang="en-US" dirty="0" smtClean="0"/>
              <a:t>Step 5:Determine the Probability(or Critical Value)</a:t>
            </a:r>
          </a:p>
          <a:p>
            <a:pPr marL="0" indent="0">
              <a:buNone/>
            </a:pPr>
            <a:r>
              <a:rPr lang="en-US" dirty="0" smtClean="0"/>
              <a:t>p value</a:t>
            </a:r>
          </a:p>
          <a:p>
            <a:pPr lvl="1"/>
            <a:r>
              <a:rPr lang="en-US" dirty="0" smtClean="0"/>
              <a:t>This is the probability of observing a value of test statistic as extreme as, or more extreme than, </a:t>
            </a:r>
            <a:r>
              <a:rPr lang="en-US" dirty="0"/>
              <a:t>t</a:t>
            </a:r>
            <a:r>
              <a:rPr lang="en-US" dirty="0" smtClean="0"/>
              <a:t>he value actually observed, assuming the null hypothesis is true.</a:t>
            </a:r>
            <a:endParaRPr lang="en-US" dirty="0"/>
          </a:p>
        </p:txBody>
      </p:sp>
    </p:spTree>
    <p:extLst>
      <p:ext uri="{BB962C8B-B14F-4D97-AF65-F5344CB8AC3E}">
        <p14:creationId xmlns:p14="http://schemas.microsoft.com/office/powerpoint/2010/main" xmlns="" val="1630148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PROCEDURE FOR HYPOTHESIS TESTING(contd.)</a:t>
            </a:r>
          </a:p>
        </p:txBody>
      </p:sp>
      <p:sp>
        <p:nvSpPr>
          <p:cNvPr id="3" name="Content Placeholder 2"/>
          <p:cNvSpPr>
            <a:spLocks noGrp="1"/>
          </p:cNvSpPr>
          <p:nvPr>
            <p:ph idx="1"/>
          </p:nvPr>
        </p:nvSpPr>
        <p:spPr/>
        <p:txBody>
          <a:bodyPr/>
          <a:lstStyle/>
          <a:p>
            <a:pPr marL="0" indent="0">
              <a:buNone/>
            </a:pPr>
            <a:r>
              <a:rPr lang="en-US" dirty="0" smtClean="0"/>
              <a:t>Step 5:Determine the Probability(or Critical Value)</a:t>
            </a:r>
          </a:p>
          <a:p>
            <a:pPr marL="0" indent="0">
              <a:buNone/>
            </a:pPr>
            <a:r>
              <a:rPr lang="en-US" dirty="0" smtClean="0"/>
              <a:t>p value</a:t>
            </a:r>
          </a:p>
          <a:p>
            <a:pPr lvl="1"/>
            <a:r>
              <a:rPr lang="en-US" dirty="0" smtClean="0"/>
              <a:t>Using standard normal statistical tables, the probability of obtaining a z value of 1.88 can be calculated.</a:t>
            </a:r>
          </a:p>
          <a:p>
            <a:pPr lvl="1"/>
            <a:r>
              <a:rPr lang="en-US" dirty="0" smtClean="0"/>
              <a:t>The shaded area between infinity and 1.88 is 0.9699.</a:t>
            </a:r>
          </a:p>
        </p:txBody>
      </p:sp>
    </p:spTree>
    <p:extLst>
      <p:ext uri="{BB962C8B-B14F-4D97-AF65-F5344CB8AC3E}">
        <p14:creationId xmlns:p14="http://schemas.microsoft.com/office/powerpoint/2010/main" xmlns="" val="39560236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PROCEDURE FOR HYPOTHESIS TESTING(contd.)</a:t>
            </a:r>
          </a:p>
        </p:txBody>
      </p:sp>
      <p:sp>
        <p:nvSpPr>
          <p:cNvPr id="3" name="Content Placeholder 2"/>
          <p:cNvSpPr>
            <a:spLocks noGrp="1"/>
          </p:cNvSpPr>
          <p:nvPr>
            <p:ph idx="1"/>
          </p:nvPr>
        </p:nvSpPr>
        <p:spPr/>
        <p:txBody>
          <a:bodyPr/>
          <a:lstStyle/>
          <a:p>
            <a:pPr marL="0" indent="0">
              <a:buNone/>
            </a:pPr>
            <a:r>
              <a:rPr lang="en-US" dirty="0" smtClean="0"/>
              <a:t>Step 5:Determine the Probability(or Critical Value)</a:t>
            </a:r>
          </a:p>
          <a:p>
            <a:pPr marL="0" indent="0">
              <a:buNone/>
            </a:pPr>
            <a:r>
              <a:rPr lang="en-US" dirty="0" smtClean="0"/>
              <a:t>p value</a:t>
            </a:r>
          </a:p>
          <a:p>
            <a:pPr lvl="1"/>
            <a:r>
              <a:rPr lang="en-US" dirty="0" smtClean="0"/>
              <a:t>Therefore, the area to the right of z=1.88 is 1.0000-0.9699=0.0301 which is also called the p-value.</a:t>
            </a:r>
          </a:p>
        </p:txBody>
      </p:sp>
    </p:spTree>
    <p:extLst>
      <p:ext uri="{BB962C8B-B14F-4D97-AF65-F5344CB8AC3E}">
        <p14:creationId xmlns:p14="http://schemas.microsoft.com/office/powerpoint/2010/main" xmlns="" val="38741371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Pictures\My Scans\scan005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90600" y="1447800"/>
            <a:ext cx="7239000" cy="37211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162253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PROCEDURE FOR HYPOTHESIS TESTING(contd.)</a:t>
            </a:r>
          </a:p>
        </p:txBody>
      </p:sp>
      <p:sp>
        <p:nvSpPr>
          <p:cNvPr id="3" name="Content Placeholder 2"/>
          <p:cNvSpPr>
            <a:spLocks noGrp="1"/>
          </p:cNvSpPr>
          <p:nvPr>
            <p:ph idx="1"/>
          </p:nvPr>
        </p:nvSpPr>
        <p:spPr/>
        <p:txBody>
          <a:bodyPr>
            <a:normAutofit lnSpcReduction="10000"/>
          </a:bodyPr>
          <a:lstStyle/>
          <a:p>
            <a:pPr marL="0" indent="0">
              <a:buNone/>
            </a:pPr>
            <a:r>
              <a:rPr lang="en-US" dirty="0" smtClean="0"/>
              <a:t>Step 6 and 7:Compare the Probability(or Critical Value) and Make the Decision.</a:t>
            </a:r>
          </a:p>
          <a:p>
            <a:pPr lvl="1"/>
            <a:r>
              <a:rPr lang="en-US" dirty="0" smtClean="0"/>
              <a:t>If the probability associated with the calculated or observed value of test statistic is less than </a:t>
            </a:r>
            <a:r>
              <a:rPr lang="en-US" dirty="0"/>
              <a:t>t</a:t>
            </a:r>
            <a:r>
              <a:rPr lang="en-US" dirty="0" smtClean="0"/>
              <a:t>he level of significance (0.05) ,the null hypothesis is rejected.</a:t>
            </a:r>
          </a:p>
          <a:p>
            <a:pPr lvl="1"/>
            <a:r>
              <a:rPr lang="en-US" dirty="0" smtClean="0"/>
              <a:t>However, if the absolute value of the calculated value of test statistic is greater than the absolute value of the critical value of the test statistic, the null hypothesis is rejected.</a:t>
            </a:r>
            <a:endParaRPr lang="en-US" dirty="0"/>
          </a:p>
        </p:txBody>
      </p:sp>
    </p:spTree>
    <p:extLst>
      <p:ext uri="{BB962C8B-B14F-4D97-AF65-F5344CB8AC3E}">
        <p14:creationId xmlns:p14="http://schemas.microsoft.com/office/powerpoint/2010/main" xmlns="" val="38487249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Pictures\My Scans\scan005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90600" y="1447800"/>
            <a:ext cx="7086599" cy="350519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2491282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Pictures\My Scans\scan005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52400"/>
            <a:ext cx="9144000" cy="6705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427230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PROCEDURE FOR HYPOTHESIS TESTING(contd.)</a:t>
            </a:r>
          </a:p>
        </p:txBody>
      </p:sp>
      <p:sp>
        <p:nvSpPr>
          <p:cNvPr id="3" name="Content Placeholder 2"/>
          <p:cNvSpPr>
            <a:spLocks noGrp="1"/>
          </p:cNvSpPr>
          <p:nvPr>
            <p:ph idx="1"/>
          </p:nvPr>
        </p:nvSpPr>
        <p:spPr/>
        <p:txBody>
          <a:bodyPr>
            <a:normAutofit fontScale="92500"/>
          </a:bodyPr>
          <a:lstStyle/>
          <a:p>
            <a:pPr marL="0" indent="0">
              <a:buNone/>
            </a:pPr>
            <a:r>
              <a:rPr lang="en-US" dirty="0" smtClean="0"/>
              <a:t>Step 8:Marketing research conclusion</a:t>
            </a:r>
          </a:p>
          <a:p>
            <a:pPr lvl="1"/>
            <a:r>
              <a:rPr lang="en-US" dirty="0" smtClean="0"/>
              <a:t>The conclusion reached by hypothesis testing must be expressed in terms of marketing research problem.</a:t>
            </a:r>
          </a:p>
          <a:p>
            <a:pPr lvl="1"/>
            <a:r>
              <a:rPr lang="en-US" dirty="0" smtClean="0"/>
              <a:t>In our example, we conclude that there is evidence that the proportion of Internet users who shop via the internet is significantly greater than 0.40.</a:t>
            </a:r>
          </a:p>
          <a:p>
            <a:pPr lvl="1"/>
            <a:r>
              <a:rPr lang="en-US" dirty="0" smtClean="0"/>
              <a:t>Hence, the recommendation to the department store would be to introduce the new internet shopping service.</a:t>
            </a:r>
            <a:endParaRPr lang="en-US" dirty="0"/>
          </a:p>
        </p:txBody>
      </p:sp>
    </p:spTree>
    <p:extLst>
      <p:ext uri="{BB962C8B-B14F-4D97-AF65-F5344CB8AC3E}">
        <p14:creationId xmlns:p14="http://schemas.microsoft.com/office/powerpoint/2010/main" xmlns="" val="37650730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GB" dirty="0"/>
          </a:p>
        </p:txBody>
      </p:sp>
      <p:sp>
        <p:nvSpPr>
          <p:cNvPr id="3" name="Content Placeholder 2"/>
          <p:cNvSpPr>
            <a:spLocks noGrp="1"/>
          </p:cNvSpPr>
          <p:nvPr>
            <p:ph idx="1"/>
          </p:nvPr>
        </p:nvSpPr>
        <p:spPr/>
        <p:txBody>
          <a:bodyPr/>
          <a:lstStyle/>
          <a:p>
            <a:r>
              <a:rPr lang="en-GB" dirty="0" smtClean="0"/>
              <a:t>Hypothesis testing</a:t>
            </a:r>
          </a:p>
          <a:p>
            <a:pPr lvl="1"/>
            <a:r>
              <a:rPr lang="en-GB" dirty="0" smtClean="0"/>
              <a:t>Introduction</a:t>
            </a:r>
          </a:p>
          <a:p>
            <a:pPr lvl="1"/>
            <a:r>
              <a:rPr lang="en-GB" dirty="0" smtClean="0"/>
              <a:t>General Procedure</a:t>
            </a:r>
          </a:p>
          <a:p>
            <a:pPr lvl="1"/>
            <a:r>
              <a:rPr lang="en-GB" dirty="0" smtClean="0"/>
              <a:t>Significance</a:t>
            </a:r>
            <a:endParaRPr lang="en-GB" dirty="0"/>
          </a:p>
        </p:txBody>
      </p:sp>
    </p:spTree>
    <p:extLst>
      <p:ext uri="{BB962C8B-B14F-4D97-AF65-F5344CB8AC3E}">
        <p14:creationId xmlns:p14="http://schemas.microsoft.com/office/powerpoint/2010/main" xmlns="" val="20473843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dirty="0" smtClean="0"/>
              <a:t>Thank You</a:t>
            </a:r>
            <a:endParaRPr lang="en-US" dirty="0"/>
          </a:p>
        </p:txBody>
      </p:sp>
      <p:sp>
        <p:nvSpPr>
          <p:cNvPr id="4" name="Slide Number Placeholder 3"/>
          <p:cNvSpPr>
            <a:spLocks noGrp="1"/>
          </p:cNvSpPr>
          <p:nvPr>
            <p:ph type="sldNum" sz="quarter" idx="12"/>
          </p:nvPr>
        </p:nvSpPr>
        <p:spPr/>
        <p:txBody>
          <a:bodyPr/>
          <a:lstStyle/>
          <a:p>
            <a:fld id="{7081BBC8-659F-4DA0-B25A-CBCDB2326114}" type="slidenum">
              <a:rPr lang="en-US" smtClean="0"/>
              <a:pPr/>
              <a:t>46</a:t>
            </a:fld>
            <a:endParaRPr lang="en-US"/>
          </a:p>
        </p:txBody>
      </p:sp>
    </p:spTree>
    <p:extLst>
      <p:ext uri="{BB962C8B-B14F-4D97-AF65-F5344CB8AC3E}">
        <p14:creationId xmlns:p14="http://schemas.microsoft.com/office/powerpoint/2010/main" xmlns="" val="11544599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1156</TotalTime>
  <Words>1656</Words>
  <Application>Microsoft Office PowerPoint</Application>
  <PresentationFormat>On-screen Show (4:3)</PresentationFormat>
  <Paragraphs>146</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MGT-491 QUANTITATIVE ANALYSIS AND RESEARCH FOR MANAGEMENT</vt:lpstr>
      <vt:lpstr>Summary of Last Session</vt:lpstr>
      <vt:lpstr>INTRODUCTION TO HYPOTHESIS TESTING</vt:lpstr>
      <vt:lpstr>INTRODUCTION TO HYPOTHESIS TESTING(contd.)</vt:lpstr>
      <vt:lpstr>INTRODUCTION TO HYPOTHESIS TESTING(contd.)</vt:lpstr>
      <vt:lpstr>INTRODUCTION TO HYPOTHESIS TESTING(contd.)</vt:lpstr>
      <vt:lpstr>GENERAL PROCEDURE FOR HYPOTHESIS TESTING</vt:lpstr>
      <vt:lpstr>GENERAL PROCEDURE FOR HYPOTHESIS TESTING(contd.)</vt:lpstr>
      <vt:lpstr>GENERAL PROCEDURE FOR HYPOTHESIS TESTING(contd.)</vt:lpstr>
      <vt:lpstr>GENERAL PROCEDURE FOR HYPOTHESIS TESTING(contd.)</vt:lpstr>
      <vt:lpstr>GENERAL PROCEDURE FOR HYPOTHESIS TESTING(contd.)</vt:lpstr>
      <vt:lpstr>Slide 12</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GENERAL PROCEDURE FOR HYPOTHESIS TESTING(contd.)</vt:lpstr>
      <vt:lpstr>Slide 32</vt:lpstr>
      <vt:lpstr>GENERAL PROCEDURE FOR HYPOTHESIS TESTING(contd.)</vt:lpstr>
      <vt:lpstr>GENERAL PROCEDURE FOR HYPOTHESIS TESTING(contd.)</vt:lpstr>
      <vt:lpstr>Slide 35</vt:lpstr>
      <vt:lpstr>Slide 36</vt:lpstr>
      <vt:lpstr>GENERAL PROCEDURE FOR HYPOTHESIS TESTING(contd.)</vt:lpstr>
      <vt:lpstr>GENERAL PROCEDURE FOR HYPOTHESIS TESTING(contd.)</vt:lpstr>
      <vt:lpstr>GENERAL PROCEDURE FOR HYPOTHESIS TESTING(contd.)</vt:lpstr>
      <vt:lpstr>Slide 40</vt:lpstr>
      <vt:lpstr>GENERAL PROCEDURE FOR HYPOTHESIS TESTING(contd.)</vt:lpstr>
      <vt:lpstr>Slide 42</vt:lpstr>
      <vt:lpstr>Slide 43</vt:lpstr>
      <vt:lpstr>GENERAL PROCEDURE FOR HYPOTHESIS TESTING(contd.)</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FREQUENCY DISTRIBUTION</dc:title>
  <dc:creator>Usman</dc:creator>
  <cp:lastModifiedBy>vcomsats</cp:lastModifiedBy>
  <cp:revision>59</cp:revision>
  <dcterms:created xsi:type="dcterms:W3CDTF">2013-07-02T20:23:18Z</dcterms:created>
  <dcterms:modified xsi:type="dcterms:W3CDTF">2013-07-04T10:54:02Z</dcterms:modified>
</cp:coreProperties>
</file>