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15" r:id="rId2"/>
    <p:sldId id="314" r:id="rId3"/>
    <p:sldId id="322" r:id="rId4"/>
    <p:sldId id="323" r:id="rId5"/>
    <p:sldId id="324" r:id="rId6"/>
    <p:sldId id="325" r:id="rId7"/>
    <p:sldId id="326" r:id="rId8"/>
    <p:sldId id="316" r:id="rId9"/>
    <p:sldId id="317" r:id="rId10"/>
    <p:sldId id="318" r:id="rId11"/>
    <p:sldId id="327" r:id="rId12"/>
    <p:sldId id="328" r:id="rId13"/>
    <p:sldId id="319" r:id="rId14"/>
    <p:sldId id="320" r:id="rId15"/>
    <p:sldId id="329" r:id="rId16"/>
    <p:sldId id="330" r:id="rId17"/>
    <p:sldId id="331" r:id="rId18"/>
    <p:sldId id="321" r:id="rId19"/>
    <p:sldId id="274" r:id="rId20"/>
    <p:sldId id="276" r:id="rId21"/>
    <p:sldId id="332" r:id="rId22"/>
    <p:sldId id="278" r:id="rId23"/>
    <p:sldId id="279" r:id="rId24"/>
    <p:sldId id="280" r:id="rId25"/>
    <p:sldId id="281" r:id="rId26"/>
    <p:sldId id="282" r:id="rId27"/>
    <p:sldId id="333" r:id="rId28"/>
    <p:sldId id="283" r:id="rId29"/>
    <p:sldId id="285" r:id="rId30"/>
    <p:sldId id="334" r:id="rId31"/>
    <p:sldId id="335" r:id="rId32"/>
    <p:sldId id="336" r:id="rId33"/>
    <p:sldId id="287" r:id="rId34"/>
    <p:sldId id="337" r:id="rId35"/>
    <p:sldId id="288" r:id="rId36"/>
    <p:sldId id="289" r:id="rId37"/>
    <p:sldId id="338" r:id="rId38"/>
    <p:sldId id="290" r:id="rId39"/>
    <p:sldId id="291" r:id="rId40"/>
    <p:sldId id="339" r:id="rId41"/>
    <p:sldId id="340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35BFC-E2D3-4FB6-93ED-E7BAB2107655}" type="datetimeFigureOut">
              <a:rPr lang="en-GB" smtClean="0"/>
              <a:t>03/07/2013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91DF6-B245-4B27-B063-AA7970A1885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0D340-051A-4EC0-8948-C19C0E708DB5}" type="slidenum">
              <a:rPr lang="en-GB" smtClean="0"/>
              <a:pPr/>
              <a:t>40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9589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39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807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9489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7076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007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366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2944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106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069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366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86BA-587E-4304-826C-78E760A52A69}" type="datetimeFigureOut">
              <a:rPr lang="en-US" smtClean="0"/>
              <a:pPr/>
              <a:t>7/3/2013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E0C50-69CC-4BE7-BB54-353F0F3EA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008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18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46858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Session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Frequency Distribution</a:t>
            </a:r>
          </a:p>
          <a:p>
            <a:r>
              <a:rPr lang="en-US" dirty="0" smtClean="0"/>
              <a:t>Graphical presentation of data</a:t>
            </a:r>
          </a:p>
          <a:p>
            <a:r>
              <a:rPr lang="en-US" dirty="0" smtClean="0"/>
              <a:t>Exploring and Presenting Individual </a:t>
            </a:r>
            <a:r>
              <a:rPr lang="en-US" dirty="0" smtClean="0"/>
              <a:t>Variables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COMPAIRING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show specific values;</a:t>
            </a:r>
          </a:p>
          <a:p>
            <a:pPr lvl="1"/>
            <a:r>
              <a:rPr lang="en-US" dirty="0" smtClean="0"/>
              <a:t>As with individual variables the best method of finding specific data values is a table.</a:t>
            </a:r>
          </a:p>
          <a:p>
            <a:pPr lvl="1"/>
            <a:r>
              <a:rPr lang="en-US" dirty="0" smtClean="0"/>
              <a:t>This is known as contingency table or cross-tabulation.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MADEEHA OSMAN\Desktop\New folder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890588"/>
            <a:ext cx="9144001" cy="5076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To compare highest and lowest values.</a:t>
            </a:r>
          </a:p>
          <a:p>
            <a:r>
              <a:rPr lang="en-US" dirty="0" smtClean="0"/>
              <a:t>Comparisons of variables that emphasize the highest and lowest rather than precise values are best explored using a multiple bar charts, also known as compound bar chart.</a:t>
            </a:r>
          </a:p>
          <a:p>
            <a:r>
              <a:rPr lang="en-US" dirty="0" smtClean="0"/>
              <a:t>As with a bar chart, continuous data- or data where there are many values or categories-need to be grouped.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32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COMPAIRING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compare proportions;</a:t>
            </a:r>
          </a:p>
          <a:p>
            <a:pPr lvl="1"/>
            <a:r>
              <a:rPr lang="en-US" dirty="0" smtClean="0"/>
              <a:t>Comparison of proportions between variables uses either a percentage component bar chart or two or more pie charts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MADEEHA OSMAN\Desktop\New folder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COMPAIRING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compare trends and conjunctions;</a:t>
            </a:r>
          </a:p>
          <a:p>
            <a:pPr lvl="1"/>
            <a:r>
              <a:rPr lang="en-US" dirty="0" smtClean="0"/>
              <a:t>The most suitable diagram to compare trends for two or more quantifiable variables is a multiple line graph.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COMPAIRING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compare totals;</a:t>
            </a:r>
          </a:p>
          <a:p>
            <a:pPr lvl="1"/>
            <a:r>
              <a:rPr lang="en-US" dirty="0" smtClean="0"/>
              <a:t>Comparison of  totals between </a:t>
            </a:r>
            <a:r>
              <a:rPr lang="en-US" dirty="0" smtClean="0"/>
              <a:t>variables </a:t>
            </a:r>
            <a:r>
              <a:rPr lang="en-US" dirty="0" smtClean="0"/>
              <a:t>uses a variation of the bar chart.</a:t>
            </a:r>
          </a:p>
          <a:p>
            <a:pPr lvl="1"/>
            <a:r>
              <a:rPr lang="en-US" dirty="0" smtClean="0"/>
              <a:t>A stacked bar chart can be used for all types.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COMPAIRING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compare proportions and totals;</a:t>
            </a:r>
          </a:p>
          <a:p>
            <a:pPr lvl="1"/>
            <a:r>
              <a:rPr lang="en-US" dirty="0" smtClean="0"/>
              <a:t>To compare both proportions of each category or value and the totals for two or more variables, it is best to use comparative proportional pie charts.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DEEHA OSMAN\Desktop\New folder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DEEHA OSMAN\Desktop\New folder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COMPAIRING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compare the distribution of values;</a:t>
            </a:r>
          </a:p>
          <a:p>
            <a:pPr lvl="1"/>
            <a:r>
              <a:rPr lang="en-US" dirty="0" smtClean="0"/>
              <a:t>Often it is useful to compare the distribution of values for two or more variables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COMPAIRING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show the relationship between cases for variables;</a:t>
            </a:r>
          </a:p>
          <a:p>
            <a:pPr lvl="1"/>
            <a:r>
              <a:rPr lang="en-US" dirty="0" smtClean="0"/>
              <a:t>You can explore possible relationships between ranked and quantifiable data variables by plotting one variable against another.</a:t>
            </a:r>
          </a:p>
          <a:p>
            <a:pPr lvl="1"/>
            <a:r>
              <a:rPr lang="en-US" dirty="0" smtClean="0"/>
              <a:t>This is called scatter graph or scatter plot.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DEEHA OSMAN\Desktop\New folder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76238"/>
            <a:ext cx="9144001" cy="6105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DEEHA OSMAN\Desktop\New folder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DEEHA OSMAN\Desktop\New folder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00038"/>
            <a:ext cx="9144001" cy="6257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Statistics associated with frequency distributions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commonly used statistics associated with frequencies are;</a:t>
            </a:r>
          </a:p>
          <a:p>
            <a:pPr lvl="1"/>
            <a:r>
              <a:rPr lang="en-US" dirty="0" smtClean="0"/>
              <a:t>Measures of location</a:t>
            </a:r>
          </a:p>
          <a:p>
            <a:pPr lvl="2"/>
            <a:r>
              <a:rPr lang="en-US" dirty="0" smtClean="0"/>
              <a:t>Mean, mode and median</a:t>
            </a:r>
          </a:p>
          <a:p>
            <a:pPr lvl="1"/>
            <a:r>
              <a:rPr lang="en-US" dirty="0" smtClean="0"/>
              <a:t>Measures of variability</a:t>
            </a:r>
          </a:p>
          <a:p>
            <a:pPr lvl="2"/>
            <a:r>
              <a:rPr lang="en-US" dirty="0" smtClean="0"/>
              <a:t>Range, </a:t>
            </a:r>
            <a:r>
              <a:rPr lang="en-US" dirty="0" err="1" smtClean="0"/>
              <a:t>interquartile</a:t>
            </a:r>
            <a:r>
              <a:rPr lang="en-US" dirty="0" smtClean="0"/>
              <a:t> range, standard deviation, and coefficient of variation</a:t>
            </a:r>
          </a:p>
          <a:p>
            <a:pPr lvl="1"/>
            <a:r>
              <a:rPr lang="en-US" dirty="0" smtClean="0"/>
              <a:t>Measures of shape</a:t>
            </a:r>
          </a:p>
          <a:p>
            <a:pPr lvl="2"/>
            <a:r>
              <a:rPr lang="en-US" dirty="0" err="1" smtClean="0"/>
              <a:t>Skewnesss</a:t>
            </a:r>
            <a:r>
              <a:rPr lang="en-US" dirty="0" smtClean="0"/>
              <a:t> and kurtosis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statistic that describes a location within a data set.</a:t>
            </a:r>
          </a:p>
          <a:p>
            <a:r>
              <a:rPr lang="en-US" dirty="0" smtClean="0"/>
              <a:t>Measure of central tendency describes the center of the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751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LOCATION(contd.)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Mean</a:t>
            </a:r>
          </a:p>
          <a:p>
            <a:r>
              <a:rPr lang="en-US" dirty="0" smtClean="0"/>
              <a:t>The average; that value obtained by summing all elements in a set and dividing by number of elements.</a:t>
            </a:r>
          </a:p>
          <a:p>
            <a:r>
              <a:rPr lang="en-US" dirty="0" smtClean="0"/>
              <a:t>The mean, or average value, is the most commonly used measure of central tendency.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1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DEEHA OSMAN\Desktop\New folder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76288"/>
            <a:ext cx="9143999" cy="5305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MEASURES OF LOCATION(contd.)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Mode </a:t>
            </a:r>
          </a:p>
          <a:p>
            <a:r>
              <a:rPr lang="en-US" dirty="0" smtClean="0"/>
              <a:t>A measure of central tendency given as the value that occurs the most in a sample distribution.</a:t>
            </a:r>
          </a:p>
          <a:p>
            <a:r>
              <a:rPr lang="en-US" dirty="0" smtClean="0"/>
              <a:t>The mode is the value that occurs most frequently.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155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LOCATION(contd.)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represents the highest peak of the distribution.</a:t>
            </a:r>
          </a:p>
          <a:p>
            <a:r>
              <a:rPr lang="en-US" dirty="0" smtClean="0"/>
              <a:t>The mode is a good measure of location when the variable is inherently categorical or has otherwise been grouped into categories.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778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229600" cy="1143000"/>
          </a:xfrm>
        </p:spPr>
        <p:txBody>
          <a:bodyPr/>
          <a:lstStyle/>
          <a:p>
            <a:r>
              <a:rPr lang="en-US" dirty="0" smtClean="0"/>
              <a:t>MEASURES OF LOCATION(contd.)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Median</a:t>
            </a:r>
          </a:p>
          <a:p>
            <a:r>
              <a:rPr lang="en-US" dirty="0" smtClean="0"/>
              <a:t>A measure of central tendency given as the value above which half of the values fall and below which half of values fall.</a:t>
            </a:r>
          </a:p>
          <a:p>
            <a:r>
              <a:rPr lang="en-US" dirty="0" smtClean="0"/>
              <a:t>The median of sample is the middle value when the data are arranged an ascending or descending order.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229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LOCATION(contd.)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number of data is even, the median is usually estimated as the midpoint between the two middle values-by adding two middle values and dividing their sum by 2.</a:t>
            </a:r>
          </a:p>
          <a:p>
            <a:r>
              <a:rPr lang="en-US" dirty="0" smtClean="0"/>
              <a:t>The median is the 50</a:t>
            </a:r>
            <a:r>
              <a:rPr lang="en-US" baseline="30000" dirty="0" smtClean="0"/>
              <a:t>th</a:t>
            </a:r>
            <a:r>
              <a:rPr lang="en-US" dirty="0" smtClean="0"/>
              <a:t> percentile.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785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 OF VARIABILITY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Range </a:t>
            </a:r>
          </a:p>
          <a:p>
            <a:r>
              <a:rPr lang="en-US" dirty="0" smtClean="0"/>
              <a:t>The difference between the largest and smallest values of a distribution.</a:t>
            </a:r>
          </a:p>
          <a:p>
            <a:r>
              <a:rPr lang="en-US" dirty="0" smtClean="0"/>
              <a:t>The range measures the spread of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329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DEEHA OSMAN\Desktop\New folder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133600"/>
            <a:ext cx="4071938" cy="1995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 OF VARIABILITY(contd.)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Interquartile range</a:t>
            </a:r>
          </a:p>
          <a:p>
            <a:r>
              <a:rPr lang="en-US" dirty="0" smtClean="0"/>
              <a:t>The range of distribution encompassing the middle 50 percent of the observation.</a:t>
            </a:r>
          </a:p>
          <a:p>
            <a:r>
              <a:rPr lang="en-US" dirty="0" smtClean="0"/>
              <a:t>The interquartile range is the difference between the 75</a:t>
            </a:r>
            <a:r>
              <a:rPr lang="en-US" baseline="30000" dirty="0" smtClean="0"/>
              <a:t>th</a:t>
            </a:r>
            <a:r>
              <a:rPr lang="en-US" dirty="0" smtClean="0"/>
              <a:t> and 25</a:t>
            </a:r>
            <a:r>
              <a:rPr lang="en-US" baseline="30000" dirty="0" smtClean="0"/>
              <a:t>th</a:t>
            </a:r>
            <a:r>
              <a:rPr lang="en-US" dirty="0" smtClean="0"/>
              <a:t> percentile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256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 OF VARIABILITY(contd.)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Variance and standard deviation</a:t>
            </a:r>
          </a:p>
          <a:p>
            <a:pPr marL="0" indent="0">
              <a:buNone/>
            </a:pPr>
            <a:r>
              <a:rPr lang="en-US" dirty="0" smtClean="0"/>
              <a:t>Variance</a:t>
            </a:r>
          </a:p>
          <a:p>
            <a:pPr lvl="1"/>
            <a:r>
              <a:rPr lang="en-US" dirty="0" smtClean="0"/>
              <a:t>The mean square deviation of all the values from the mean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Standard deviation</a:t>
            </a:r>
          </a:p>
          <a:p>
            <a:pPr lvl="1"/>
            <a:r>
              <a:rPr lang="en-US" dirty="0" smtClean="0"/>
              <a:t>The square root of variance is standard deviation.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55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ADEEHA OSMAN\Desktop\New folder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133600"/>
            <a:ext cx="5562599" cy="2424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ADEEHA OSMAN\Desktop\New folder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423988"/>
            <a:ext cx="9144001" cy="4010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ADEEHA OSMAN\Desktop\New folder\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681038"/>
            <a:ext cx="9144001" cy="5495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 OF VARIABILITY(contd.)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Coefficient of variation</a:t>
            </a:r>
          </a:p>
          <a:p>
            <a:r>
              <a:rPr lang="en-US" dirty="0" smtClean="0"/>
              <a:t>A useful expression in sampling theory for standard deviation as a percentage of the mean.</a:t>
            </a:r>
          </a:p>
          <a:p>
            <a:r>
              <a:rPr lang="en-US" dirty="0" smtClean="0"/>
              <a:t>It is the ratio of standard deviation to the mean, expressed as a percentage, and it is unit less measure of relative variability.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21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ADEEHA OSMAN\Desktop\New folder\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362200"/>
            <a:ext cx="5943599" cy="2062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SHAPE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Skewnesss</a:t>
            </a:r>
            <a:endParaRPr lang="en-US" dirty="0" smtClean="0"/>
          </a:p>
          <a:p>
            <a:r>
              <a:rPr lang="en-US" dirty="0" smtClean="0"/>
              <a:t>kurtosis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29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SHAPE(contd.)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Skewness</a:t>
            </a:r>
            <a:endParaRPr lang="en-US" dirty="0" smtClean="0"/>
          </a:p>
          <a:p>
            <a:r>
              <a:rPr lang="en-US" dirty="0" smtClean="0"/>
              <a:t>Distribution can either be symmetrical or skewed.</a:t>
            </a:r>
          </a:p>
          <a:p>
            <a:r>
              <a:rPr lang="en-US" dirty="0" smtClean="0"/>
              <a:t>It is the tendency of the deviation from the mean to be larger in one direction than in other direction.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32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ADEEHA OSMAN\Desktop\New folder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28688"/>
            <a:ext cx="9144001" cy="5000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SHAPE(contd.)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Kurtosis</a:t>
            </a:r>
          </a:p>
          <a:p>
            <a:r>
              <a:rPr lang="en-US" dirty="0" smtClean="0"/>
              <a:t>It is the measure of relative </a:t>
            </a:r>
            <a:r>
              <a:rPr lang="en-US" dirty="0" err="1" smtClean="0"/>
              <a:t>peakdness</a:t>
            </a:r>
            <a:r>
              <a:rPr lang="en-US" dirty="0" smtClean="0"/>
              <a:t> </a:t>
            </a:r>
            <a:r>
              <a:rPr lang="en-US" dirty="0" smtClean="0"/>
              <a:t>or flatness of the curve defined by frequency distribution.</a:t>
            </a:r>
          </a:p>
          <a:p>
            <a:r>
              <a:rPr lang="en-US" dirty="0" smtClean="0"/>
              <a:t>The kurtosis of a normal distribution is zero.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797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MEASURES OF SHAPE(contd.)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kurtosis is  positive than the distribution is more peaked than a normal distribution.</a:t>
            </a:r>
          </a:p>
          <a:p>
            <a:r>
              <a:rPr lang="en-US" dirty="0" smtClean="0"/>
              <a:t>A negative value means that distribution is flatter than a normal distribution.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745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Comparing variables</a:t>
            </a:r>
          </a:p>
          <a:p>
            <a:r>
              <a:rPr lang="en-US" dirty="0" smtClean="0"/>
              <a:t>Measures of Location</a:t>
            </a:r>
          </a:p>
          <a:p>
            <a:r>
              <a:rPr lang="en-US" dirty="0" smtClean="0"/>
              <a:t>Measures of Variability</a:t>
            </a:r>
          </a:p>
          <a:p>
            <a:r>
              <a:rPr lang="en-US" dirty="0" smtClean="0"/>
              <a:t>Measures of Shape</a:t>
            </a:r>
            <a:endParaRPr lang="en-US" dirty="0" smtClean="0"/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1BBC8-659F-4DA0-B25A-CBCDB2326114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1696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820</Words>
  <Application>Microsoft Office PowerPoint</Application>
  <PresentationFormat>On-screen Show (4:3)</PresentationFormat>
  <Paragraphs>104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MGT-491 QUANTITATIVE ANALYSIS AND RESEARCH FOR MANAGEMENT</vt:lpstr>
      <vt:lpstr>Summary of Last Session</vt:lpstr>
      <vt:lpstr>COMPAIRING VARIABLES</vt:lpstr>
      <vt:lpstr>Slide 4</vt:lpstr>
      <vt:lpstr>COMPARING VARIABLES</vt:lpstr>
      <vt:lpstr>COMPAIRING VARIABLES</vt:lpstr>
      <vt:lpstr>Slide 7</vt:lpstr>
      <vt:lpstr>COMPAIRING VARIABLES</vt:lpstr>
      <vt:lpstr>COMPAIRING VARIABLES</vt:lpstr>
      <vt:lpstr>COMPAIRING VARIABLES</vt:lpstr>
      <vt:lpstr>Slide 11</vt:lpstr>
      <vt:lpstr>Slide 12</vt:lpstr>
      <vt:lpstr>COMPAIRING VARIABLES</vt:lpstr>
      <vt:lpstr>COMPAIRING VARIABLES</vt:lpstr>
      <vt:lpstr>Slide 15</vt:lpstr>
      <vt:lpstr>Slide 16</vt:lpstr>
      <vt:lpstr>Slide 17</vt:lpstr>
      <vt:lpstr>Statistics associated with frequency distributions</vt:lpstr>
      <vt:lpstr>MEASURES OF LOCATION</vt:lpstr>
      <vt:lpstr>MEASURES OF LOCATION(contd.)</vt:lpstr>
      <vt:lpstr>Slide 21</vt:lpstr>
      <vt:lpstr> MEASURES OF LOCATION(contd.)</vt:lpstr>
      <vt:lpstr>MEASURES OF LOCATION(contd.)</vt:lpstr>
      <vt:lpstr>MEASURES OF LOCATION(contd.)</vt:lpstr>
      <vt:lpstr>MEASURES OF LOCATION(contd.)</vt:lpstr>
      <vt:lpstr>MEASURE OF VARIABILITY</vt:lpstr>
      <vt:lpstr>Slide 27</vt:lpstr>
      <vt:lpstr>MEASURE OF VARIABILITY(contd.)</vt:lpstr>
      <vt:lpstr>MEASURE OF VARIABILITY(contd.)</vt:lpstr>
      <vt:lpstr>Slide 30</vt:lpstr>
      <vt:lpstr>Slide 31</vt:lpstr>
      <vt:lpstr>Slide 32</vt:lpstr>
      <vt:lpstr>MEASURE OF VARIABILITY(contd.)</vt:lpstr>
      <vt:lpstr>Slide 34</vt:lpstr>
      <vt:lpstr>MEASURES OF SHAPE</vt:lpstr>
      <vt:lpstr>MEASURES OF SHAPE(contd.)</vt:lpstr>
      <vt:lpstr>Slide 37</vt:lpstr>
      <vt:lpstr>MEASURES OF SHAPE(contd.)</vt:lpstr>
      <vt:lpstr>MEASURES OF SHAPE(contd.)</vt:lpstr>
      <vt:lpstr>Summary of This Session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FREQUENCY DISTRIBUTION</dc:title>
  <dc:creator>Usman</dc:creator>
  <cp:lastModifiedBy>MADEEHA OSMAN</cp:lastModifiedBy>
  <cp:revision>56</cp:revision>
  <dcterms:created xsi:type="dcterms:W3CDTF">2013-07-02T20:23:18Z</dcterms:created>
  <dcterms:modified xsi:type="dcterms:W3CDTF">2013-07-03T12:23:12Z</dcterms:modified>
</cp:coreProperties>
</file>