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98"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5" r:id="rId32"/>
    <p:sldId id="287" r:id="rId33"/>
    <p:sldId id="288" r:id="rId34"/>
    <p:sldId id="289" r:id="rId35"/>
    <p:sldId id="290" r:id="rId36"/>
    <p:sldId id="299" r:id="rId37"/>
    <p:sldId id="300"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1043ED-6DB4-44C4-A65D-B53C77269233}" type="datetimeFigureOut">
              <a:rPr lang="en-GB" smtClean="0"/>
              <a:pPr/>
              <a:t>03/07/2013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F0D340-051A-4EC0-8948-C19C0E708DB5}"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F0D340-051A-4EC0-8948-C19C0E708DB5}" type="slidenum">
              <a:rPr lang="en-GB" smtClean="0"/>
              <a:pPr/>
              <a:t>36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E0014B-1AD6-485B-9943-DA78BD809D27}" type="datetimeFigureOut">
              <a:rPr lang="en-GB" smtClean="0"/>
              <a:pPr/>
              <a:t>03/07/2013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89E22A-C1A7-441C-A6E7-D6E12377D3B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E0014B-1AD6-485B-9943-DA78BD809D27}" type="datetimeFigureOut">
              <a:rPr lang="en-GB" smtClean="0"/>
              <a:pPr/>
              <a:t>03/07/2013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9E22A-C1A7-441C-A6E7-D6E12377D3B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17</a:t>
            </a:r>
            <a:endParaRPr lang="en-US" sz="2400" b="1" dirty="0"/>
          </a:p>
        </p:txBody>
      </p:sp>
    </p:spTree>
    <p:extLst>
      <p:ext uri="{BB962C8B-B14F-4D97-AF65-F5344CB8AC3E}">
        <p14:creationId xmlns="" xmlns:p14="http://schemas.microsoft.com/office/powerpoint/2010/main" val="4685828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Treatment of missing response</a:t>
            </a:r>
          </a:p>
          <a:p>
            <a:r>
              <a:rPr lang="en-US" dirty="0" smtClean="0"/>
              <a:t>Substitute a neutral value</a:t>
            </a:r>
          </a:p>
          <a:p>
            <a:r>
              <a:rPr lang="en-US" dirty="0" smtClean="0"/>
              <a:t>Case wise deletion</a:t>
            </a:r>
          </a:p>
          <a:p>
            <a:r>
              <a:rPr lang="en-US" dirty="0" smtClean="0"/>
              <a:t>Pair wise deletion</a:t>
            </a:r>
          </a:p>
          <a:p>
            <a:r>
              <a:rPr lang="en-US" dirty="0" smtClean="0"/>
              <a:t>Weighting</a:t>
            </a:r>
          </a:p>
          <a:p>
            <a:r>
              <a:rPr lang="en-US" dirty="0" smtClean="0"/>
              <a:t>Standardization</a:t>
            </a:r>
          </a:p>
          <a:p>
            <a:r>
              <a:rPr lang="en-US" dirty="0" smtClean="0"/>
              <a:t>Statistical Techniques</a:t>
            </a:r>
            <a:endParaRPr lang="en-US" dirty="0"/>
          </a:p>
        </p:txBody>
      </p:sp>
      <p:sp>
        <p:nvSpPr>
          <p:cNvPr id="4" name="Slide Number Placeholder 3"/>
          <p:cNvSpPr>
            <a:spLocks noGrp="1"/>
          </p:cNvSpPr>
          <p:nvPr>
            <p:ph type="sldNum" sz="quarter" idx="12"/>
          </p:nvPr>
        </p:nvSpPr>
        <p:spPr/>
        <p:txBody>
          <a:bodyPr/>
          <a:lstStyle/>
          <a:p>
            <a:fld id="{BA74F482-048A-428F-90BD-CE4776307B7C}" type="slidenum">
              <a:rPr lang="en-US" smtClean="0"/>
              <a:pPr/>
              <a:t>2</a:t>
            </a:fld>
            <a:endParaRPr lang="en-US"/>
          </a:p>
        </p:txBody>
      </p:sp>
    </p:spTree>
    <p:extLst>
      <p:ext uri="{BB962C8B-B14F-4D97-AF65-F5344CB8AC3E}">
        <p14:creationId xmlns="" xmlns:p14="http://schemas.microsoft.com/office/powerpoint/2010/main" val="14596156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a:t>
            </a:r>
            <a:endParaRPr lang="en-GB" dirty="0"/>
          </a:p>
        </p:txBody>
      </p:sp>
      <p:sp>
        <p:nvSpPr>
          <p:cNvPr id="3" name="Content Placeholder 2"/>
          <p:cNvSpPr>
            <a:spLocks noGrp="1"/>
          </p:cNvSpPr>
          <p:nvPr>
            <p:ph idx="1"/>
          </p:nvPr>
        </p:nvSpPr>
        <p:spPr/>
        <p:txBody>
          <a:bodyPr/>
          <a:lstStyle/>
          <a:p>
            <a:pPr marL="457200" indent="-457200"/>
            <a:r>
              <a:rPr lang="en-US" dirty="0" smtClean="0"/>
              <a:t>Marketing researchers often need to answer questions about a single variable.</a:t>
            </a:r>
          </a:p>
          <a:p>
            <a:pPr marL="457200" indent="-457200"/>
            <a:r>
              <a:rPr lang="en-US" dirty="0" smtClean="0"/>
              <a:t>For example:</a:t>
            </a:r>
          </a:p>
          <a:p>
            <a:pPr marL="857250" lvl="1" indent="-457200"/>
            <a:r>
              <a:rPr lang="en-US" dirty="0" smtClean="0"/>
              <a:t>How many users of this brand may be characterized as brand loyal?</a:t>
            </a:r>
          </a:p>
          <a:p>
            <a:pPr marL="857250" lvl="1" indent="-457200"/>
            <a:r>
              <a:rPr lang="en-US" dirty="0" smtClean="0"/>
              <a:t>What percentage of market consist of heavy users, medium users, light users, and nonusers?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DISTRIBUTION(contd.)</a:t>
            </a:r>
            <a:endParaRPr lang="en-US" dirty="0"/>
          </a:p>
        </p:txBody>
      </p:sp>
      <p:sp>
        <p:nvSpPr>
          <p:cNvPr id="3" name="Content Placeholder 2"/>
          <p:cNvSpPr>
            <a:spLocks noGrp="1"/>
          </p:cNvSpPr>
          <p:nvPr>
            <p:ph idx="1"/>
          </p:nvPr>
        </p:nvSpPr>
        <p:spPr/>
        <p:txBody>
          <a:bodyPr/>
          <a:lstStyle/>
          <a:p>
            <a:r>
              <a:rPr lang="en-US" dirty="0" smtClean="0"/>
              <a:t>Example (Contd.)</a:t>
            </a:r>
          </a:p>
          <a:p>
            <a:pPr lvl="1"/>
            <a:r>
              <a:rPr lang="en-US" dirty="0" smtClean="0"/>
              <a:t>How many customers are very familiar with a new product offering?</a:t>
            </a:r>
          </a:p>
          <a:p>
            <a:pPr lvl="1"/>
            <a:r>
              <a:rPr lang="en-US" dirty="0" smtClean="0"/>
              <a:t>How many are familiar, somewhat familiar, and unfamiliar with the brand?</a:t>
            </a:r>
          </a:p>
        </p:txBody>
      </p:sp>
    </p:spTree>
    <p:extLst>
      <p:ext uri="{BB962C8B-B14F-4D97-AF65-F5344CB8AC3E}">
        <p14:creationId xmlns="" xmlns:p14="http://schemas.microsoft.com/office/powerpoint/2010/main" val="2261463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DISTRIBTION(contd.)</a:t>
            </a:r>
            <a:endParaRPr lang="en-US" dirty="0"/>
          </a:p>
        </p:txBody>
      </p:sp>
      <p:sp>
        <p:nvSpPr>
          <p:cNvPr id="3" name="Content Placeholder 2"/>
          <p:cNvSpPr>
            <a:spLocks noGrp="1"/>
          </p:cNvSpPr>
          <p:nvPr>
            <p:ph idx="1"/>
          </p:nvPr>
        </p:nvSpPr>
        <p:spPr/>
        <p:txBody>
          <a:bodyPr/>
          <a:lstStyle/>
          <a:p>
            <a:pPr lvl="1"/>
            <a:r>
              <a:rPr lang="en-US" dirty="0" smtClean="0"/>
              <a:t>What is the mean familiarity rating?</a:t>
            </a:r>
          </a:p>
          <a:p>
            <a:pPr lvl="1"/>
            <a:r>
              <a:rPr lang="en-US" dirty="0" smtClean="0"/>
              <a:t>Is there much variance in the extent to which customers are familiar with the new product?</a:t>
            </a:r>
          </a:p>
          <a:p>
            <a:pPr lvl="1"/>
            <a:r>
              <a:rPr lang="en-US" dirty="0" smtClean="0"/>
              <a:t>What is the income distribution of brand users?</a:t>
            </a:r>
            <a:endParaRPr lang="en-US" dirty="0"/>
          </a:p>
        </p:txBody>
      </p:sp>
    </p:spTree>
    <p:extLst>
      <p:ext uri="{BB962C8B-B14F-4D97-AF65-F5344CB8AC3E}">
        <p14:creationId xmlns="" xmlns:p14="http://schemas.microsoft.com/office/powerpoint/2010/main" val="1395748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DISTRIBUTION(contd.)</a:t>
            </a:r>
            <a:endParaRPr lang="en-US" dirty="0"/>
          </a:p>
        </p:txBody>
      </p:sp>
      <p:sp>
        <p:nvSpPr>
          <p:cNvPr id="3" name="Content Placeholder 2"/>
          <p:cNvSpPr>
            <a:spLocks noGrp="1"/>
          </p:cNvSpPr>
          <p:nvPr>
            <p:ph idx="1"/>
          </p:nvPr>
        </p:nvSpPr>
        <p:spPr/>
        <p:txBody>
          <a:bodyPr/>
          <a:lstStyle/>
          <a:p>
            <a:r>
              <a:rPr lang="en-US" dirty="0" smtClean="0"/>
              <a:t>The answer to these type of questions can be determined by examining frequency distribution.</a:t>
            </a:r>
          </a:p>
          <a:p>
            <a:r>
              <a:rPr lang="en-US" dirty="0" smtClean="0"/>
              <a:t>In a frequency distribution, one variable is considered at a time.</a:t>
            </a:r>
          </a:p>
          <a:p>
            <a:r>
              <a:rPr lang="en-US" dirty="0" smtClean="0"/>
              <a:t>The objective is to obtain a count of the numbers of responses associated with different values of the variable.</a:t>
            </a:r>
            <a:endParaRPr lang="en-US" dirty="0"/>
          </a:p>
        </p:txBody>
      </p:sp>
    </p:spTree>
    <p:extLst>
      <p:ext uri="{BB962C8B-B14F-4D97-AF65-F5344CB8AC3E}">
        <p14:creationId xmlns="" xmlns:p14="http://schemas.microsoft.com/office/powerpoint/2010/main" val="173710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DISTRIBUTION(contd.)</a:t>
            </a:r>
            <a:endParaRPr lang="en-US" dirty="0"/>
          </a:p>
        </p:txBody>
      </p:sp>
      <p:sp>
        <p:nvSpPr>
          <p:cNvPr id="3" name="Content Placeholder 2"/>
          <p:cNvSpPr>
            <a:spLocks noGrp="1"/>
          </p:cNvSpPr>
          <p:nvPr>
            <p:ph idx="1"/>
          </p:nvPr>
        </p:nvSpPr>
        <p:spPr/>
        <p:txBody>
          <a:bodyPr/>
          <a:lstStyle/>
          <a:p>
            <a:r>
              <a:rPr lang="en-US" dirty="0" smtClean="0"/>
              <a:t>The relative occurrence, or frequency, of different values of this variable is then expressed in percentages.</a:t>
            </a:r>
          </a:p>
          <a:p>
            <a:r>
              <a:rPr lang="en-US" dirty="0" smtClean="0"/>
              <a:t>A frequency  distribution for a variable produces a table of frequency counts, percentages, and cumulative percentages for all the values associated with that variable.</a:t>
            </a:r>
            <a:endParaRPr lang="en-US" dirty="0"/>
          </a:p>
        </p:txBody>
      </p:sp>
    </p:spTree>
    <p:extLst>
      <p:ext uri="{BB962C8B-B14F-4D97-AF65-F5344CB8AC3E}">
        <p14:creationId xmlns="" xmlns:p14="http://schemas.microsoft.com/office/powerpoint/2010/main" val="41538954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DISTRIBUTION(contd.)</a:t>
            </a:r>
            <a:endParaRPr lang="en-US" dirty="0"/>
          </a:p>
        </p:txBody>
      </p:sp>
      <p:sp>
        <p:nvSpPr>
          <p:cNvPr id="3" name="Content Placeholder 2"/>
          <p:cNvSpPr>
            <a:spLocks noGrp="1"/>
          </p:cNvSpPr>
          <p:nvPr>
            <p:ph idx="1"/>
          </p:nvPr>
        </p:nvSpPr>
        <p:spPr/>
        <p:txBody>
          <a:bodyPr/>
          <a:lstStyle/>
          <a:p>
            <a:r>
              <a:rPr lang="en-US" dirty="0" smtClean="0"/>
              <a:t>A mathematical distribution whose objective is to obtain a count of number of responses associated with different values of one variable and to express these counts in percentage terms.</a:t>
            </a:r>
            <a:endParaRPr lang="en-US" dirty="0"/>
          </a:p>
        </p:txBody>
      </p:sp>
    </p:spTree>
    <p:extLst>
      <p:ext uri="{BB962C8B-B14F-4D97-AF65-F5344CB8AC3E}">
        <p14:creationId xmlns="" xmlns:p14="http://schemas.microsoft.com/office/powerpoint/2010/main" val="64887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DISTRIBUTION(contd.)</a:t>
            </a:r>
            <a:endParaRPr lang="en-GB" dirty="0"/>
          </a:p>
        </p:txBody>
      </p:sp>
      <p:sp>
        <p:nvSpPr>
          <p:cNvPr id="3" name="Content Placeholder 2"/>
          <p:cNvSpPr>
            <a:spLocks noGrp="1"/>
          </p:cNvSpPr>
          <p:nvPr>
            <p:ph idx="1"/>
          </p:nvPr>
        </p:nvSpPr>
        <p:spPr/>
        <p:txBody>
          <a:bodyPr/>
          <a:lstStyle/>
          <a:p>
            <a:r>
              <a:rPr lang="en-US" dirty="0" smtClean="0"/>
              <a:t>A frequency distribution helps determine the extent of item non-response;</a:t>
            </a:r>
          </a:p>
          <a:p>
            <a:pPr lvl="1"/>
            <a:r>
              <a:rPr lang="en-US" dirty="0" smtClean="0"/>
              <a:t>1 respondent out of 30</a:t>
            </a:r>
          </a:p>
          <a:p>
            <a:r>
              <a:rPr lang="en-US" dirty="0" smtClean="0"/>
              <a:t>It also indicates the extent of illegitimate responses.</a:t>
            </a:r>
          </a:p>
          <a:p>
            <a:pPr lvl="1"/>
            <a:r>
              <a:rPr lang="en-US" dirty="0" smtClean="0"/>
              <a:t>Values of 0 and 8 would be illegitimate responses or errors.</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FREQUENCY DISTRIBUTION(contd.)</a:t>
            </a:r>
            <a:endParaRPr lang="en-GB" dirty="0"/>
          </a:p>
        </p:txBody>
      </p:sp>
      <p:sp>
        <p:nvSpPr>
          <p:cNvPr id="3" name="Content Placeholder 2"/>
          <p:cNvSpPr>
            <a:spLocks noGrp="1"/>
          </p:cNvSpPr>
          <p:nvPr>
            <p:ph idx="1"/>
          </p:nvPr>
        </p:nvSpPr>
        <p:spPr/>
        <p:txBody>
          <a:bodyPr/>
          <a:lstStyle/>
          <a:p>
            <a:r>
              <a:rPr lang="en-US" dirty="0" smtClean="0"/>
              <a:t>The presence of outliers or cases with extreme values can also be detected.</a:t>
            </a:r>
          </a:p>
          <a:p>
            <a:r>
              <a:rPr lang="en-US" dirty="0" smtClean="0"/>
              <a:t>The frequency data may be used to construct a histogram, or a vertical bar chart.</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ADEEHA OSMAN\Desktop\New folder\1.jpg"/>
          <p:cNvPicPr>
            <a:picLocks noChangeAspect="1" noChangeArrowheads="1"/>
          </p:cNvPicPr>
          <p:nvPr/>
        </p:nvPicPr>
        <p:blipFill>
          <a:blip r:embed="rId2" cstate="print"/>
          <a:srcRect/>
          <a:stretch>
            <a:fillRect/>
          </a:stretch>
        </p:blipFill>
        <p:spPr bwMode="auto">
          <a:xfrm>
            <a:off x="-1" y="1423988"/>
            <a:ext cx="9144001" cy="4010025"/>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MADEEHA OSMAN\Desktop\New folder\2.jpg"/>
          <p:cNvPicPr>
            <a:picLocks noChangeAspect="1" noChangeArrowheads="1"/>
          </p:cNvPicPr>
          <p:nvPr/>
        </p:nvPicPr>
        <p:blipFill>
          <a:blip r:embed="rId2" cstate="print"/>
          <a:srcRect/>
          <a:stretch>
            <a:fillRect/>
          </a:stretch>
        </p:blipFill>
        <p:spPr bwMode="auto">
          <a:xfrm>
            <a:off x="-1" y="471488"/>
            <a:ext cx="9144001" cy="59150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MADEEHA OSMAN\Desktop\New folder\3.jpg"/>
          <p:cNvPicPr>
            <a:picLocks noChangeAspect="1" noChangeArrowheads="1"/>
          </p:cNvPicPr>
          <p:nvPr/>
        </p:nvPicPr>
        <p:blipFill>
          <a:blip r:embed="rId2" cstate="print"/>
          <a:srcRect/>
          <a:stretch>
            <a:fillRect/>
          </a:stretch>
        </p:blipFill>
        <p:spPr bwMode="auto">
          <a:xfrm>
            <a:off x="-1" y="1714500"/>
            <a:ext cx="9144001" cy="34290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MADEEHA OSMAN\Desktop\New folder\4.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
            </a:r>
            <a:r>
              <a:rPr lang="en-US" dirty="0" smtClean="0"/>
              <a:t>RAPHICAL PRESENTATION OF DATA</a:t>
            </a:r>
            <a:endParaRPr lang="en-US" dirty="0"/>
          </a:p>
        </p:txBody>
      </p:sp>
      <p:sp>
        <p:nvSpPr>
          <p:cNvPr id="3" name="Content Placeholder 2"/>
          <p:cNvSpPr>
            <a:spLocks noGrp="1"/>
          </p:cNvSpPr>
          <p:nvPr>
            <p:ph idx="1"/>
          </p:nvPr>
        </p:nvSpPr>
        <p:spPr/>
        <p:txBody>
          <a:bodyPr/>
          <a:lstStyle/>
          <a:p>
            <a:r>
              <a:rPr lang="en-US" dirty="0" smtClean="0"/>
              <a:t>Once your data has been entered and checked for errors, you are ready to start your analysis.</a:t>
            </a:r>
          </a:p>
          <a:p>
            <a:r>
              <a:rPr lang="en-US" dirty="0" smtClean="0"/>
              <a:t>Exploratory data analysis approach is useful in these initial stages.</a:t>
            </a:r>
          </a:p>
          <a:p>
            <a:r>
              <a:rPr lang="en-US" dirty="0" smtClean="0"/>
              <a:t>This approach emphasis the use of diagrams to explore and understand your data.</a:t>
            </a:r>
            <a:endParaRPr lang="en-US" dirty="0"/>
          </a:p>
        </p:txBody>
      </p:sp>
    </p:spTree>
    <p:extLst>
      <p:ext uri="{BB962C8B-B14F-4D97-AF65-F5344CB8AC3E}">
        <p14:creationId xmlns="" xmlns:p14="http://schemas.microsoft.com/office/powerpoint/2010/main" val="28013634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GRAPHICAL PRESENTATION OF DATA(contd.)</a:t>
            </a:r>
            <a:endParaRPr lang="en-US" dirty="0"/>
          </a:p>
        </p:txBody>
      </p:sp>
      <p:sp>
        <p:nvSpPr>
          <p:cNvPr id="3" name="Content Placeholder 2"/>
          <p:cNvSpPr>
            <a:spLocks noGrp="1"/>
          </p:cNvSpPr>
          <p:nvPr>
            <p:ph idx="1"/>
          </p:nvPr>
        </p:nvSpPr>
        <p:spPr/>
        <p:txBody>
          <a:bodyPr/>
          <a:lstStyle/>
          <a:p>
            <a:r>
              <a:rPr lang="en-US" dirty="0" smtClean="0"/>
              <a:t>We have found it best to begin explanatory analysis by looking at individual variables and their components.</a:t>
            </a:r>
          </a:p>
          <a:p>
            <a:r>
              <a:rPr lang="en-US" dirty="0" smtClean="0"/>
              <a:t>The key aspects you may need to consider will be guided by your research </a:t>
            </a:r>
            <a:r>
              <a:rPr lang="en-US" dirty="0"/>
              <a:t>q</a:t>
            </a:r>
            <a:r>
              <a:rPr lang="en-US" dirty="0" smtClean="0"/>
              <a:t>uestion(s) and objectives, and are likely to include:</a:t>
            </a:r>
          </a:p>
          <a:p>
            <a:pPr lvl="1"/>
            <a:r>
              <a:rPr lang="en-US" dirty="0" smtClean="0"/>
              <a:t>Specific values;</a:t>
            </a:r>
          </a:p>
          <a:p>
            <a:pPr lvl="1"/>
            <a:r>
              <a:rPr lang="en-US" dirty="0" smtClean="0"/>
              <a:t>Highest and lowest values;</a:t>
            </a:r>
          </a:p>
          <a:p>
            <a:pPr lvl="2"/>
            <a:endParaRPr lang="en-US" dirty="0" smtClean="0"/>
          </a:p>
        </p:txBody>
      </p:sp>
    </p:spTree>
    <p:extLst>
      <p:ext uri="{BB962C8B-B14F-4D97-AF65-F5344CB8AC3E}">
        <p14:creationId xmlns="" xmlns:p14="http://schemas.microsoft.com/office/powerpoint/2010/main" val="22727654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GRAPHICAL PRESENTATION OF DATA(contd.)</a:t>
            </a:r>
            <a:endParaRPr lang="en-US" dirty="0"/>
          </a:p>
        </p:txBody>
      </p:sp>
      <p:sp>
        <p:nvSpPr>
          <p:cNvPr id="3" name="Content Placeholder 2"/>
          <p:cNvSpPr>
            <a:spLocks noGrp="1"/>
          </p:cNvSpPr>
          <p:nvPr>
            <p:ph idx="1"/>
          </p:nvPr>
        </p:nvSpPr>
        <p:spPr/>
        <p:txBody>
          <a:bodyPr/>
          <a:lstStyle/>
          <a:p>
            <a:r>
              <a:rPr lang="en-US" dirty="0" smtClean="0"/>
              <a:t>Key aspects (Contd.)</a:t>
            </a:r>
          </a:p>
          <a:p>
            <a:pPr lvl="1"/>
            <a:r>
              <a:rPr lang="en-US" dirty="0" smtClean="0"/>
              <a:t>Trends over time;</a:t>
            </a:r>
          </a:p>
          <a:p>
            <a:pPr lvl="1"/>
            <a:r>
              <a:rPr lang="en-US" dirty="0" smtClean="0"/>
              <a:t>Proportions;</a:t>
            </a:r>
          </a:p>
          <a:p>
            <a:pPr lvl="1"/>
            <a:r>
              <a:rPr lang="en-US" dirty="0" smtClean="0"/>
              <a:t>Distribution;</a:t>
            </a:r>
            <a:endParaRPr lang="en-US" dirty="0"/>
          </a:p>
        </p:txBody>
      </p:sp>
    </p:spTree>
    <p:extLst>
      <p:ext uri="{BB962C8B-B14F-4D97-AF65-F5344CB8AC3E}">
        <p14:creationId xmlns="" xmlns:p14="http://schemas.microsoft.com/office/powerpoint/2010/main" val="2341574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MADEEHA OSMAN\Desktop\New folder\5.jpg"/>
          <p:cNvPicPr>
            <a:picLocks noChangeAspect="1" noChangeArrowheads="1"/>
          </p:cNvPicPr>
          <p:nvPr/>
        </p:nvPicPr>
        <p:blipFill>
          <a:blip r:embed="rId2" cstate="print"/>
          <a:srcRect/>
          <a:stretch>
            <a:fillRect/>
          </a:stretch>
        </p:blipFill>
        <p:spPr bwMode="auto">
          <a:xfrm>
            <a:off x="-1" y="966788"/>
            <a:ext cx="9144001" cy="4924425"/>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GRAPHICAL PRESENTATION OF DATA(contd.)</a:t>
            </a:r>
            <a:endParaRPr lang="en-US" dirty="0"/>
          </a:p>
        </p:txBody>
      </p:sp>
      <p:sp>
        <p:nvSpPr>
          <p:cNvPr id="3" name="Content Placeholder 2"/>
          <p:cNvSpPr>
            <a:spLocks noGrp="1"/>
          </p:cNvSpPr>
          <p:nvPr>
            <p:ph idx="1"/>
          </p:nvPr>
        </p:nvSpPr>
        <p:spPr/>
        <p:txBody>
          <a:bodyPr/>
          <a:lstStyle/>
          <a:p>
            <a:r>
              <a:rPr lang="en-US" dirty="0" smtClean="0"/>
              <a:t>Once you have explored these you can then begin to compare and look for relationships between variables, considering in addition:</a:t>
            </a:r>
          </a:p>
          <a:p>
            <a:pPr lvl="1"/>
            <a:r>
              <a:rPr lang="en-US" dirty="0" smtClean="0"/>
              <a:t>Conjunctions(the point where value of two more variables intersect);</a:t>
            </a:r>
          </a:p>
          <a:p>
            <a:pPr lvl="1"/>
            <a:r>
              <a:rPr lang="en-US" dirty="0" smtClean="0"/>
              <a:t>totals;</a:t>
            </a:r>
          </a:p>
          <a:p>
            <a:pPr lvl="1"/>
            <a:r>
              <a:rPr lang="en-US" dirty="0" smtClean="0"/>
              <a:t>Interdependence and relationships.</a:t>
            </a:r>
          </a:p>
        </p:txBody>
      </p:sp>
    </p:spTree>
    <p:extLst>
      <p:ext uri="{BB962C8B-B14F-4D97-AF65-F5344CB8AC3E}">
        <p14:creationId xmlns="" xmlns:p14="http://schemas.microsoft.com/office/powerpoint/2010/main" val="808342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a:t>
            </a:r>
            <a:endParaRPr lang="en-US" dirty="0"/>
          </a:p>
        </p:txBody>
      </p:sp>
      <p:sp>
        <p:nvSpPr>
          <p:cNvPr id="3" name="Content Placeholder 2"/>
          <p:cNvSpPr>
            <a:spLocks noGrp="1"/>
          </p:cNvSpPr>
          <p:nvPr>
            <p:ph idx="1"/>
          </p:nvPr>
        </p:nvSpPr>
        <p:spPr/>
        <p:txBody>
          <a:bodyPr/>
          <a:lstStyle/>
          <a:p>
            <a:r>
              <a:rPr lang="en-US" dirty="0" smtClean="0"/>
              <a:t>To show specific values</a:t>
            </a:r>
          </a:p>
          <a:p>
            <a:r>
              <a:rPr lang="en-US" dirty="0" smtClean="0"/>
              <a:t>To show highest and lowest values</a:t>
            </a:r>
          </a:p>
          <a:p>
            <a:r>
              <a:rPr lang="en-US" dirty="0" smtClean="0"/>
              <a:t>To show proportions</a:t>
            </a:r>
          </a:p>
          <a:p>
            <a:r>
              <a:rPr lang="en-US" dirty="0" smtClean="0"/>
              <a:t>To show the distribution of values</a:t>
            </a:r>
            <a:endParaRPr lang="en-US" dirty="0"/>
          </a:p>
        </p:txBody>
      </p:sp>
    </p:spTree>
    <p:extLst>
      <p:ext uri="{BB962C8B-B14F-4D97-AF65-F5344CB8AC3E}">
        <p14:creationId xmlns="" xmlns:p14="http://schemas.microsoft.com/office/powerpoint/2010/main" val="25536763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US" dirty="0"/>
          </a:p>
        </p:txBody>
      </p:sp>
      <p:sp>
        <p:nvSpPr>
          <p:cNvPr id="3" name="Content Placeholder 2"/>
          <p:cNvSpPr>
            <a:spLocks noGrp="1"/>
          </p:cNvSpPr>
          <p:nvPr>
            <p:ph idx="1"/>
          </p:nvPr>
        </p:nvSpPr>
        <p:spPr/>
        <p:txBody>
          <a:bodyPr/>
          <a:lstStyle/>
          <a:p>
            <a:pPr marL="0" indent="0">
              <a:buNone/>
            </a:pPr>
            <a:r>
              <a:rPr lang="en-US" dirty="0" smtClean="0"/>
              <a:t>To show specific values</a:t>
            </a:r>
          </a:p>
          <a:p>
            <a:r>
              <a:rPr lang="en-US" dirty="0" smtClean="0"/>
              <a:t>The simplest way of summarizing data for individual variables is to use a table(frequency distribution).</a:t>
            </a:r>
          </a:p>
          <a:p>
            <a:r>
              <a:rPr lang="en-US" dirty="0" smtClean="0"/>
              <a:t>For descriptive data, the table summarizes the number of cases (frequency) in each category.</a:t>
            </a:r>
          </a:p>
        </p:txBody>
      </p:sp>
    </p:spTree>
    <p:extLst>
      <p:ext uri="{BB962C8B-B14F-4D97-AF65-F5344CB8AC3E}">
        <p14:creationId xmlns="" xmlns:p14="http://schemas.microsoft.com/office/powerpoint/2010/main" val="42707557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US" dirty="0"/>
          </a:p>
        </p:txBody>
      </p:sp>
      <p:sp>
        <p:nvSpPr>
          <p:cNvPr id="3" name="Content Placeholder 2"/>
          <p:cNvSpPr>
            <a:spLocks noGrp="1"/>
          </p:cNvSpPr>
          <p:nvPr>
            <p:ph idx="1"/>
          </p:nvPr>
        </p:nvSpPr>
        <p:spPr/>
        <p:txBody>
          <a:bodyPr/>
          <a:lstStyle/>
          <a:p>
            <a:pPr marL="0" indent="0">
              <a:buNone/>
            </a:pPr>
            <a:r>
              <a:rPr lang="en-US" dirty="0" smtClean="0"/>
              <a:t>To show specific data</a:t>
            </a:r>
          </a:p>
          <a:p>
            <a:r>
              <a:rPr lang="en-US" dirty="0" smtClean="0"/>
              <a:t>For variables where there are likely to be a large number of categories (or values for quantifiable data),you will need to group the data into categories that reflect your research question(s) and objectives.</a:t>
            </a:r>
            <a:endParaRPr lang="en-US" dirty="0"/>
          </a:p>
        </p:txBody>
      </p:sp>
    </p:spTree>
    <p:extLst>
      <p:ext uri="{BB962C8B-B14F-4D97-AF65-F5344CB8AC3E}">
        <p14:creationId xmlns="" xmlns:p14="http://schemas.microsoft.com/office/powerpoint/2010/main" val="36667093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To show highest and lowest values</a:t>
            </a:r>
          </a:p>
          <a:p>
            <a:r>
              <a:rPr lang="en-US" dirty="0" smtClean="0"/>
              <a:t>Diagrams can provide visual clues, although both categorical and quantifiable data may need grouping.</a:t>
            </a:r>
          </a:p>
          <a:p>
            <a:r>
              <a:rPr lang="en-US" dirty="0" smtClean="0"/>
              <a:t>For categorical and discrete data, bar charts and pictograms are both suitable.</a:t>
            </a:r>
          </a:p>
          <a:p>
            <a:r>
              <a:rPr lang="en-US" dirty="0" smtClean="0"/>
              <a:t>Most researchers use a histogram for continuous data. Prior to being drawn, data will be need to be grouped into class intervals.</a:t>
            </a:r>
            <a:endParaRPr lang="en-US" dirty="0"/>
          </a:p>
        </p:txBody>
      </p:sp>
    </p:spTree>
    <p:extLst>
      <p:ext uri="{BB962C8B-B14F-4D97-AF65-F5344CB8AC3E}">
        <p14:creationId xmlns="" xmlns:p14="http://schemas.microsoft.com/office/powerpoint/2010/main" val="19900562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MADEEHA OSMAN\Desktop\New folder\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MADEEHA OSMAN\Desktop\New folder\7.jpg"/>
          <p:cNvPicPr>
            <a:picLocks noChangeAspect="1" noChangeArrowheads="1"/>
          </p:cNvPicPr>
          <p:nvPr/>
        </p:nvPicPr>
        <p:blipFill>
          <a:blip r:embed="rId2" cstate="print"/>
          <a:srcRect/>
          <a:stretch>
            <a:fillRect/>
          </a:stretch>
        </p:blipFill>
        <p:spPr bwMode="auto">
          <a:xfrm>
            <a:off x="1" y="0"/>
            <a:ext cx="9143999" cy="6858000"/>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GB" dirty="0"/>
          </a:p>
        </p:txBody>
      </p:sp>
      <p:sp>
        <p:nvSpPr>
          <p:cNvPr id="3" name="Content Placeholder 2"/>
          <p:cNvSpPr>
            <a:spLocks noGrp="1"/>
          </p:cNvSpPr>
          <p:nvPr>
            <p:ph idx="1"/>
          </p:nvPr>
        </p:nvSpPr>
        <p:spPr/>
        <p:txBody>
          <a:bodyPr/>
          <a:lstStyle/>
          <a:p>
            <a:r>
              <a:rPr lang="en-US" dirty="0" smtClean="0"/>
              <a:t>To show trends</a:t>
            </a:r>
          </a:p>
          <a:p>
            <a:pPr lvl="1"/>
            <a:r>
              <a:rPr lang="en-US" dirty="0" smtClean="0"/>
              <a:t>Trends can be presented only for variables containing quantifiable longitudinal data. </a:t>
            </a:r>
          </a:p>
          <a:p>
            <a:pPr lvl="1"/>
            <a:r>
              <a:rPr lang="en-US" dirty="0" smtClean="0"/>
              <a:t>The most suitable diagram for exploring trends is a line graph.</a:t>
            </a:r>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MADEEHA OSMAN\Desktop\New folder\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US" dirty="0"/>
          </a:p>
        </p:txBody>
      </p:sp>
      <p:sp>
        <p:nvSpPr>
          <p:cNvPr id="3" name="Content Placeholder 2"/>
          <p:cNvSpPr>
            <a:spLocks noGrp="1"/>
          </p:cNvSpPr>
          <p:nvPr>
            <p:ph idx="1"/>
          </p:nvPr>
        </p:nvSpPr>
        <p:spPr/>
        <p:txBody>
          <a:bodyPr/>
          <a:lstStyle/>
          <a:p>
            <a:pPr marL="0" indent="0">
              <a:buNone/>
            </a:pPr>
            <a:r>
              <a:rPr lang="en-US" dirty="0" smtClean="0"/>
              <a:t>To show proportions</a:t>
            </a:r>
          </a:p>
          <a:p>
            <a:r>
              <a:rPr lang="en-US" dirty="0" smtClean="0"/>
              <a:t>Research has shown that most frequently used diagram to emphasize the proportions or share of occurrence is the pie chart.</a:t>
            </a:r>
          </a:p>
          <a:p>
            <a:r>
              <a:rPr lang="en-US" dirty="0" smtClean="0"/>
              <a:t>Although bar charts have been shown to give equally good results.</a:t>
            </a:r>
          </a:p>
          <a:p>
            <a:endParaRPr lang="en-US" dirty="0"/>
          </a:p>
        </p:txBody>
      </p:sp>
    </p:spTree>
    <p:extLst>
      <p:ext uri="{BB962C8B-B14F-4D97-AF65-F5344CB8AC3E}">
        <p14:creationId xmlns="" xmlns:p14="http://schemas.microsoft.com/office/powerpoint/2010/main" val="16028099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To show proportions</a:t>
            </a:r>
          </a:p>
          <a:p>
            <a:r>
              <a:rPr lang="en-US" dirty="0" smtClean="0"/>
              <a:t>A pie chart is divided into proportional segments according to the share each has of the total value.</a:t>
            </a:r>
          </a:p>
          <a:p>
            <a:r>
              <a:rPr lang="en-US" dirty="0" smtClean="0"/>
              <a:t>For continuous and some discrete and categorical data you will need to group data prior to drawing the pie chart, as it is difficult to interpret pie charts with more than six segments.</a:t>
            </a:r>
            <a:endParaRPr lang="en-US" dirty="0"/>
          </a:p>
        </p:txBody>
      </p:sp>
    </p:spTree>
    <p:extLst>
      <p:ext uri="{BB962C8B-B14F-4D97-AF65-F5344CB8AC3E}">
        <p14:creationId xmlns="" xmlns:p14="http://schemas.microsoft.com/office/powerpoint/2010/main" val="40177741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MADEEHA OSMAN\Desktop\New folder\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EXPLORING AND PRESENTING INDIVIDUAL VARIABLES(contd.)</a:t>
            </a:r>
            <a:endParaRPr lang="en-US" dirty="0"/>
          </a:p>
        </p:txBody>
      </p:sp>
      <p:sp>
        <p:nvSpPr>
          <p:cNvPr id="3" name="Content Placeholder 2"/>
          <p:cNvSpPr>
            <a:spLocks noGrp="1"/>
          </p:cNvSpPr>
          <p:nvPr>
            <p:ph idx="1"/>
          </p:nvPr>
        </p:nvSpPr>
        <p:spPr/>
        <p:txBody>
          <a:bodyPr/>
          <a:lstStyle/>
          <a:p>
            <a:pPr marL="0" indent="0">
              <a:buNone/>
            </a:pPr>
            <a:r>
              <a:rPr lang="en-US" dirty="0" smtClean="0"/>
              <a:t>To show the distribution of values</a:t>
            </a:r>
          </a:p>
          <a:p>
            <a:r>
              <a:rPr lang="en-US" dirty="0" smtClean="0"/>
              <a:t>This can be seen by plotting either a frequency polygon or a histogram for continuous data or a frequency polygon or bar charts for discrete data.</a:t>
            </a:r>
          </a:p>
          <a:p>
            <a:endParaRPr lang="en-US" dirty="0"/>
          </a:p>
        </p:txBody>
      </p:sp>
    </p:spTree>
    <p:extLst>
      <p:ext uri="{BB962C8B-B14F-4D97-AF65-F5344CB8AC3E}">
        <p14:creationId xmlns="" xmlns:p14="http://schemas.microsoft.com/office/powerpoint/2010/main" val="5011946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MADEEHA OSMAN\Desktop\New folder\10.jpg"/>
          <p:cNvPicPr>
            <a:picLocks noChangeAspect="1" noChangeArrowheads="1"/>
          </p:cNvPicPr>
          <p:nvPr/>
        </p:nvPicPr>
        <p:blipFill>
          <a:blip r:embed="rId2" cstate="print"/>
          <a:srcRect/>
          <a:stretch>
            <a:fillRect/>
          </a:stretch>
        </p:blipFill>
        <p:spPr bwMode="auto">
          <a:xfrm>
            <a:off x="1" y="1"/>
            <a:ext cx="9143999" cy="6857999"/>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MADEEHA OSMAN\Desktop\New folder\11.jpg"/>
          <p:cNvPicPr>
            <a:picLocks noChangeAspect="1" noChangeArrowheads="1"/>
          </p:cNvPicPr>
          <p:nvPr/>
        </p:nvPicPr>
        <p:blipFill>
          <a:blip r:embed="rId2" cstate="print"/>
          <a:srcRect/>
          <a:stretch>
            <a:fillRect/>
          </a:stretch>
        </p:blipFill>
        <p:spPr bwMode="auto">
          <a:xfrm>
            <a:off x="0" y="1"/>
            <a:ext cx="9144000" cy="6857999"/>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Users\MADEEHA OSMAN\Desktop\New folder\1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MADEEHA OSMAN\Desktop\New folder\13.jpg"/>
          <p:cNvPicPr>
            <a:picLocks noChangeAspect="1" noChangeArrowheads="1"/>
          </p:cNvPicPr>
          <p:nvPr/>
        </p:nvPicPr>
        <p:blipFill>
          <a:blip r:embed="rId2" cstate="print"/>
          <a:srcRect/>
          <a:stretch>
            <a:fillRect/>
          </a:stretch>
        </p:blipFill>
        <p:spPr bwMode="auto">
          <a:xfrm>
            <a:off x="-1" y="528638"/>
            <a:ext cx="9144001" cy="5800725"/>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GB" dirty="0"/>
          </a:p>
        </p:txBody>
      </p:sp>
      <p:sp>
        <p:nvSpPr>
          <p:cNvPr id="3" name="Content Placeholder 2"/>
          <p:cNvSpPr>
            <a:spLocks noGrp="1"/>
          </p:cNvSpPr>
          <p:nvPr>
            <p:ph idx="1"/>
          </p:nvPr>
        </p:nvSpPr>
        <p:spPr/>
        <p:txBody>
          <a:bodyPr/>
          <a:lstStyle/>
          <a:p>
            <a:r>
              <a:rPr lang="en-US" dirty="0" smtClean="0"/>
              <a:t>Frequency Distribution</a:t>
            </a:r>
          </a:p>
          <a:p>
            <a:r>
              <a:rPr lang="en-US" dirty="0" smtClean="0"/>
              <a:t>Graphical presentation of data</a:t>
            </a:r>
          </a:p>
          <a:p>
            <a:r>
              <a:rPr lang="en-US" dirty="0" smtClean="0"/>
              <a:t>Exploring and Presenting </a:t>
            </a:r>
            <a:r>
              <a:rPr lang="en-US" smtClean="0"/>
              <a:t>Individual </a:t>
            </a:r>
            <a:r>
              <a:rPr lang="en-US" smtClean="0"/>
              <a:t>Variables</a:t>
            </a: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37</a:t>
            </a:fld>
            <a:endParaRPr lang="en-US"/>
          </a:p>
        </p:txBody>
      </p:sp>
    </p:spTree>
    <p:extLst>
      <p:ext uri="{BB962C8B-B14F-4D97-AF65-F5344CB8AC3E}">
        <p14:creationId xmlns="" xmlns:p14="http://schemas.microsoft.com/office/powerpoint/2010/main" val="2971696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897</Words>
  <Application>Microsoft Office PowerPoint</Application>
  <PresentationFormat>On-screen Show (4:3)</PresentationFormat>
  <Paragraphs>100</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MGT-491 QUANTITATIVE ANALYSIS AND RESEARCH FOR MANAGEMENT</vt:lpstr>
      <vt:lpstr>Summary of Last Session</vt:lpstr>
      <vt:lpstr>FREQUENCY DISTRIBUTION</vt:lpstr>
      <vt:lpstr>FREQUENCY DISTRIBUTION(contd.)</vt:lpstr>
      <vt:lpstr>FREQUENCY DISTRIBTION(contd.)</vt:lpstr>
      <vt:lpstr>FREQUENCY DISTRIBUTION(contd.)</vt:lpstr>
      <vt:lpstr>FREQUENCY DISTRIBUTION(contd.)</vt:lpstr>
      <vt:lpstr>FREQUENCY DISTRIBUTION(contd.)</vt:lpstr>
      <vt:lpstr>FREQUENCY DISTRIBUTION(contd.)</vt:lpstr>
      <vt:lpstr>FREQUENCY DISTRIBUTION(contd.)</vt:lpstr>
      <vt:lpstr>Slide 11</vt:lpstr>
      <vt:lpstr>Slide 12</vt:lpstr>
      <vt:lpstr>Slide 13</vt:lpstr>
      <vt:lpstr>Slide 14</vt:lpstr>
      <vt:lpstr>GRAPHICAL PRESENTATION OF DATA</vt:lpstr>
      <vt:lpstr>GRAPHICAL PRESENTATION OF DATA(contd.)</vt:lpstr>
      <vt:lpstr>GRAPHICAL PRESENTATION OF DATA(contd.)</vt:lpstr>
      <vt:lpstr>Slide 18</vt:lpstr>
      <vt:lpstr>GRAPHICAL PRESENTATION OF DATA(contd.)</vt:lpstr>
      <vt:lpstr>EXPLORING AND PRESENTING INDIVIDUAL VARIABLES</vt:lpstr>
      <vt:lpstr>EXPLORING AND PRESENTING INDIVIDUAL VARIABLES(contd.)</vt:lpstr>
      <vt:lpstr>EXPLORING AND PRESENTING INDIVIDUAL VARIABLES(contd.)</vt:lpstr>
      <vt:lpstr>EXPLORING AND PRESENTING INDIVIDUAL VARIABLES(contd.)</vt:lpstr>
      <vt:lpstr>Slide 24</vt:lpstr>
      <vt:lpstr>Slide 25</vt:lpstr>
      <vt:lpstr>EXPLORING AND PRESENTING INDIVIDUAL VARIABLES(contd.)</vt:lpstr>
      <vt:lpstr>Slide 27</vt:lpstr>
      <vt:lpstr>EXPLORING AND PRESENTING INDIVIDUAL VARIABLES(contd.)</vt:lpstr>
      <vt:lpstr>EXPLORING AND PRESENTING INDIVIDUAL VARIABLES(contd.)</vt:lpstr>
      <vt:lpstr>Slide 30</vt:lpstr>
      <vt:lpstr>EXPLORING AND PRESENTING INDIVIDUAL VARIABLES(contd.)</vt:lpstr>
      <vt:lpstr>Slide 32</vt:lpstr>
      <vt:lpstr>Slide 33</vt:lpstr>
      <vt:lpstr>Slide 34</vt:lpstr>
      <vt:lpstr>Slide 35</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MGT-491 QUANTITATIVE ANALYSIS AND RESEARCH FOR MANAGEMENT</dc:title>
  <dc:creator>MADEEHA OSMAN</dc:creator>
  <cp:lastModifiedBy>vcomsats</cp:lastModifiedBy>
  <cp:revision>8</cp:revision>
  <dcterms:created xsi:type="dcterms:W3CDTF">2013-07-03T10:07:01Z</dcterms:created>
  <dcterms:modified xsi:type="dcterms:W3CDTF">2013-07-03T11:45:36Z</dcterms:modified>
</cp:coreProperties>
</file>