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4"/>
  </p:notesMasterIdLst>
  <p:sldIdLst>
    <p:sldId id="311" r:id="rId2"/>
    <p:sldId id="301" r:id="rId3"/>
    <p:sldId id="257" r:id="rId4"/>
    <p:sldId id="258" r:id="rId5"/>
    <p:sldId id="259" r:id="rId6"/>
    <p:sldId id="260" r:id="rId7"/>
    <p:sldId id="261" r:id="rId8"/>
    <p:sldId id="298" r:id="rId9"/>
    <p:sldId id="306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99" r:id="rId18"/>
    <p:sldId id="307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308" r:id="rId35"/>
    <p:sldId id="287" r:id="rId36"/>
    <p:sldId id="303" r:id="rId37"/>
    <p:sldId id="285" r:id="rId38"/>
    <p:sldId id="309" r:id="rId39"/>
    <p:sldId id="304" r:id="rId40"/>
    <p:sldId id="305" r:id="rId41"/>
    <p:sldId id="310" r:id="rId42"/>
    <p:sldId id="302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5C7B03-4DE6-4E51-87B6-AF1EC899040D}" type="doc">
      <dgm:prSet loTypeId="urn:microsoft.com/office/officeart/2005/8/layout/lProcess1" loCatId="process" qsTypeId="urn:microsoft.com/office/officeart/2005/8/quickstyle/3d3" qsCatId="3D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6FE3047B-FFC1-4C9B-B985-B203ECA437EC}">
      <dgm:prSet/>
      <dgm:spPr/>
      <dgm:t>
        <a:bodyPr/>
        <a:lstStyle/>
        <a:p>
          <a:pPr rtl="0"/>
          <a:r>
            <a:rPr lang="en-US" dirty="0" smtClean="0"/>
            <a:t>The following steps are involved in selecting a data analysis strategy;</a:t>
          </a:r>
          <a:endParaRPr lang="en-US" dirty="0"/>
        </a:p>
      </dgm:t>
    </dgm:pt>
    <dgm:pt modelId="{9DCF97FF-9AEB-48CD-9302-6309F111DB5C}" type="parTrans" cxnId="{D61C56C1-5E5A-49C6-8941-42746A186648}">
      <dgm:prSet/>
      <dgm:spPr/>
      <dgm:t>
        <a:bodyPr/>
        <a:lstStyle/>
        <a:p>
          <a:endParaRPr lang="en-US"/>
        </a:p>
      </dgm:t>
    </dgm:pt>
    <dgm:pt modelId="{0328A507-F392-4662-90DE-FB3A9584D8E9}" type="sibTrans" cxnId="{D61C56C1-5E5A-49C6-8941-42746A186648}">
      <dgm:prSet/>
      <dgm:spPr/>
      <dgm:t>
        <a:bodyPr/>
        <a:lstStyle/>
        <a:p>
          <a:endParaRPr lang="en-US"/>
        </a:p>
      </dgm:t>
    </dgm:pt>
    <dgm:pt modelId="{45E0F219-BBE6-4ADA-8333-161D35A01128}">
      <dgm:prSet/>
      <dgm:spPr/>
      <dgm:t>
        <a:bodyPr/>
        <a:lstStyle/>
        <a:p>
          <a:pPr rtl="0"/>
          <a:r>
            <a:rPr lang="en-US" dirty="0" smtClean="0"/>
            <a:t>Earlier steps (I, II, III) of the Marketing research process</a:t>
          </a:r>
          <a:endParaRPr lang="en-US" dirty="0"/>
        </a:p>
      </dgm:t>
    </dgm:pt>
    <dgm:pt modelId="{CA92C17A-1957-4505-B8B7-2708FEBC158D}" type="parTrans" cxnId="{BB553E6B-D94A-4CA5-A748-2E0E8D3FD16B}">
      <dgm:prSet/>
      <dgm:spPr/>
      <dgm:t>
        <a:bodyPr/>
        <a:lstStyle/>
        <a:p>
          <a:endParaRPr lang="en-US"/>
        </a:p>
      </dgm:t>
    </dgm:pt>
    <dgm:pt modelId="{701849CC-50B2-44E8-8173-0867F4A23EA6}" type="sibTrans" cxnId="{BB553E6B-D94A-4CA5-A748-2E0E8D3FD16B}">
      <dgm:prSet/>
      <dgm:spPr/>
      <dgm:t>
        <a:bodyPr/>
        <a:lstStyle/>
        <a:p>
          <a:endParaRPr lang="en-US"/>
        </a:p>
      </dgm:t>
    </dgm:pt>
    <dgm:pt modelId="{0C10F122-F355-4FB4-A959-201401F92014}">
      <dgm:prSet/>
      <dgm:spPr/>
      <dgm:t>
        <a:bodyPr/>
        <a:lstStyle/>
        <a:p>
          <a:pPr rtl="0"/>
          <a:r>
            <a:rPr lang="en-US" dirty="0" smtClean="0"/>
            <a:t>Known characteristics of the Data </a:t>
          </a:r>
          <a:endParaRPr lang="en-US" dirty="0"/>
        </a:p>
      </dgm:t>
    </dgm:pt>
    <dgm:pt modelId="{837DD0E2-EC55-4090-A9A3-88837EFD5980}" type="parTrans" cxnId="{577FAD6D-4992-4BB2-8E0F-3483DE157070}">
      <dgm:prSet/>
      <dgm:spPr/>
      <dgm:t>
        <a:bodyPr/>
        <a:lstStyle/>
        <a:p>
          <a:endParaRPr lang="en-US"/>
        </a:p>
      </dgm:t>
    </dgm:pt>
    <dgm:pt modelId="{190D00A9-13F0-4E65-8D98-06B9B669174D}" type="sibTrans" cxnId="{577FAD6D-4992-4BB2-8E0F-3483DE157070}">
      <dgm:prSet/>
      <dgm:spPr/>
      <dgm:t>
        <a:bodyPr/>
        <a:lstStyle/>
        <a:p>
          <a:endParaRPr lang="en-US"/>
        </a:p>
      </dgm:t>
    </dgm:pt>
    <dgm:pt modelId="{6BD4154A-2488-41E4-B1FB-2C26B61BFE8C}">
      <dgm:prSet/>
      <dgm:spPr/>
      <dgm:t>
        <a:bodyPr/>
        <a:lstStyle/>
        <a:p>
          <a:pPr rtl="0"/>
          <a:r>
            <a:rPr lang="en-US" smtClean="0"/>
            <a:t>Properties of Statistical techniques</a:t>
          </a:r>
          <a:endParaRPr lang="en-US"/>
        </a:p>
      </dgm:t>
    </dgm:pt>
    <dgm:pt modelId="{2F5A40EA-82C5-46DF-B16E-E87D222E0596}" type="parTrans" cxnId="{121DEC2C-C640-436C-8ADF-80E461797A1B}">
      <dgm:prSet/>
      <dgm:spPr/>
      <dgm:t>
        <a:bodyPr/>
        <a:lstStyle/>
        <a:p>
          <a:endParaRPr lang="en-US"/>
        </a:p>
      </dgm:t>
    </dgm:pt>
    <dgm:pt modelId="{6ACF05AC-BC81-4823-A168-107EB0D76F73}" type="sibTrans" cxnId="{121DEC2C-C640-436C-8ADF-80E461797A1B}">
      <dgm:prSet/>
      <dgm:spPr/>
      <dgm:t>
        <a:bodyPr/>
        <a:lstStyle/>
        <a:p>
          <a:endParaRPr lang="en-US"/>
        </a:p>
      </dgm:t>
    </dgm:pt>
    <dgm:pt modelId="{4810BCFE-71C1-4C20-ABEB-A6CE6C74607F}">
      <dgm:prSet/>
      <dgm:spPr/>
      <dgm:t>
        <a:bodyPr/>
        <a:lstStyle/>
        <a:p>
          <a:pPr rtl="0"/>
          <a:r>
            <a:rPr lang="en-US" smtClean="0"/>
            <a:t>Background and philosophy of the researcher</a:t>
          </a:r>
          <a:endParaRPr lang="en-US"/>
        </a:p>
      </dgm:t>
    </dgm:pt>
    <dgm:pt modelId="{E01FF900-B739-4C1C-B4F7-2E79ECA8238D}" type="parTrans" cxnId="{72DBE122-8254-4D96-AD1C-557B9759B948}">
      <dgm:prSet/>
      <dgm:spPr/>
      <dgm:t>
        <a:bodyPr/>
        <a:lstStyle/>
        <a:p>
          <a:endParaRPr lang="en-US"/>
        </a:p>
      </dgm:t>
    </dgm:pt>
    <dgm:pt modelId="{7C4713AE-5A71-48CA-85C8-8077B9B56E30}" type="sibTrans" cxnId="{72DBE122-8254-4D96-AD1C-557B9759B948}">
      <dgm:prSet/>
      <dgm:spPr/>
      <dgm:t>
        <a:bodyPr/>
        <a:lstStyle/>
        <a:p>
          <a:endParaRPr lang="en-US"/>
        </a:p>
      </dgm:t>
    </dgm:pt>
    <dgm:pt modelId="{530E6766-B18C-4110-8D11-BEA5E837425D}">
      <dgm:prSet/>
      <dgm:spPr/>
      <dgm:t>
        <a:bodyPr/>
        <a:lstStyle/>
        <a:p>
          <a:pPr rtl="0"/>
          <a:r>
            <a:rPr lang="en-US" dirty="0" smtClean="0"/>
            <a:t>Data analysis strategy</a:t>
          </a:r>
          <a:endParaRPr lang="en-US" dirty="0"/>
        </a:p>
      </dgm:t>
    </dgm:pt>
    <dgm:pt modelId="{27A77484-8AF5-4418-B1F4-CEA511476CB8}" type="parTrans" cxnId="{5B4C81DC-81A0-4BC4-B112-B7A6FB91DE32}">
      <dgm:prSet/>
      <dgm:spPr/>
      <dgm:t>
        <a:bodyPr/>
        <a:lstStyle/>
        <a:p>
          <a:endParaRPr lang="en-US"/>
        </a:p>
      </dgm:t>
    </dgm:pt>
    <dgm:pt modelId="{80CB05B2-2914-444C-9F06-45B7EE39865C}" type="sibTrans" cxnId="{5B4C81DC-81A0-4BC4-B112-B7A6FB91DE32}">
      <dgm:prSet/>
      <dgm:spPr/>
      <dgm:t>
        <a:bodyPr/>
        <a:lstStyle/>
        <a:p>
          <a:endParaRPr lang="en-US"/>
        </a:p>
      </dgm:t>
    </dgm:pt>
    <dgm:pt modelId="{EE1070F3-9C40-46AB-8CB8-FDADE1491C91}" type="pres">
      <dgm:prSet presAssocID="{E15C7B03-4DE6-4E51-87B6-AF1EC899040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FA09B26-498C-4F83-A412-E0A6D7ABA80A}" type="pres">
      <dgm:prSet presAssocID="{6FE3047B-FFC1-4C9B-B985-B203ECA437EC}" presName="vertFlow" presStyleCnt="0"/>
      <dgm:spPr/>
    </dgm:pt>
    <dgm:pt modelId="{ADD635D6-386F-4E06-9B60-CEB1C2824EB0}" type="pres">
      <dgm:prSet presAssocID="{6FE3047B-FFC1-4C9B-B985-B203ECA437EC}" presName="header" presStyleLbl="node1" presStyleIdx="0" presStyleCnt="1"/>
      <dgm:spPr/>
      <dgm:t>
        <a:bodyPr/>
        <a:lstStyle/>
        <a:p>
          <a:endParaRPr lang="en-US"/>
        </a:p>
      </dgm:t>
    </dgm:pt>
    <dgm:pt modelId="{368E8061-8406-4CCC-9A54-C2DE152CBE5E}" type="pres">
      <dgm:prSet presAssocID="{CA92C17A-1957-4505-B8B7-2708FEBC158D}" presName="parTrans" presStyleLbl="sibTrans2D1" presStyleIdx="0" presStyleCnt="5"/>
      <dgm:spPr/>
      <dgm:t>
        <a:bodyPr/>
        <a:lstStyle/>
        <a:p>
          <a:endParaRPr lang="en-US"/>
        </a:p>
      </dgm:t>
    </dgm:pt>
    <dgm:pt modelId="{340093EE-8E60-4E88-8392-A0C4E801A794}" type="pres">
      <dgm:prSet presAssocID="{45E0F219-BBE6-4ADA-8333-161D35A01128}" presName="child" presStyleLbl="alignAccFollow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B546C8-63D7-4881-BD17-0E454A1AE176}" type="pres">
      <dgm:prSet presAssocID="{701849CC-50B2-44E8-8173-0867F4A23EA6}" presName="sibTrans" presStyleLbl="sibTrans2D1" presStyleIdx="1" presStyleCnt="5"/>
      <dgm:spPr/>
      <dgm:t>
        <a:bodyPr/>
        <a:lstStyle/>
        <a:p>
          <a:endParaRPr lang="en-US"/>
        </a:p>
      </dgm:t>
    </dgm:pt>
    <dgm:pt modelId="{6B87143E-7A68-4BA6-BDEF-8F112720C7A8}" type="pres">
      <dgm:prSet presAssocID="{0C10F122-F355-4FB4-A959-201401F92014}" presName="child" presStyleLbl="alignAccFollow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8DF7B6-3D92-4140-BBEF-D11BB2B20E09}" type="pres">
      <dgm:prSet presAssocID="{190D00A9-13F0-4E65-8D98-06B9B669174D}" presName="sibTrans" presStyleLbl="sibTrans2D1" presStyleIdx="2" presStyleCnt="5"/>
      <dgm:spPr/>
      <dgm:t>
        <a:bodyPr/>
        <a:lstStyle/>
        <a:p>
          <a:endParaRPr lang="en-US"/>
        </a:p>
      </dgm:t>
    </dgm:pt>
    <dgm:pt modelId="{5C721F8C-2B66-418A-9669-9A50D3A97358}" type="pres">
      <dgm:prSet presAssocID="{6BD4154A-2488-41E4-B1FB-2C26B61BFE8C}" presName="child" presStyleLbl="alignAccFollow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E37C29-0EDF-42F9-9EC2-B661CE48016B}" type="pres">
      <dgm:prSet presAssocID="{6ACF05AC-BC81-4823-A168-107EB0D76F73}" presName="sibTrans" presStyleLbl="sibTrans2D1" presStyleIdx="3" presStyleCnt="5"/>
      <dgm:spPr/>
      <dgm:t>
        <a:bodyPr/>
        <a:lstStyle/>
        <a:p>
          <a:endParaRPr lang="en-US"/>
        </a:p>
      </dgm:t>
    </dgm:pt>
    <dgm:pt modelId="{50BA3239-BAD7-4C92-85C3-1DEA7FF0263E}" type="pres">
      <dgm:prSet presAssocID="{4810BCFE-71C1-4C20-ABEB-A6CE6C74607F}" presName="child" presStyleLbl="alignAccFollow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F31EF0-6EFA-4994-ACD6-D501991A3EB3}" type="pres">
      <dgm:prSet presAssocID="{7C4713AE-5A71-48CA-85C8-8077B9B56E30}" presName="sibTrans" presStyleLbl="sibTrans2D1" presStyleIdx="4" presStyleCnt="5"/>
      <dgm:spPr/>
      <dgm:t>
        <a:bodyPr/>
        <a:lstStyle/>
        <a:p>
          <a:endParaRPr lang="en-US"/>
        </a:p>
      </dgm:t>
    </dgm:pt>
    <dgm:pt modelId="{C8346E67-463E-492F-B579-64586569631E}" type="pres">
      <dgm:prSet presAssocID="{530E6766-B18C-4110-8D11-BEA5E837425D}" presName="child" presStyleLbl="alignAccFollow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B553E6B-D94A-4CA5-A748-2E0E8D3FD16B}" srcId="{6FE3047B-FFC1-4C9B-B985-B203ECA437EC}" destId="{45E0F219-BBE6-4ADA-8333-161D35A01128}" srcOrd="0" destOrd="0" parTransId="{CA92C17A-1957-4505-B8B7-2708FEBC158D}" sibTransId="{701849CC-50B2-44E8-8173-0867F4A23EA6}"/>
    <dgm:cxn modelId="{8D4B4371-7A66-4D39-A319-B9FF76D83086}" type="presOf" srcId="{6BD4154A-2488-41E4-B1FB-2C26B61BFE8C}" destId="{5C721F8C-2B66-418A-9669-9A50D3A97358}" srcOrd="0" destOrd="0" presId="urn:microsoft.com/office/officeart/2005/8/layout/lProcess1"/>
    <dgm:cxn modelId="{26195145-8E3B-49B9-A108-32992B1B112F}" type="presOf" srcId="{E15C7B03-4DE6-4E51-87B6-AF1EC899040D}" destId="{EE1070F3-9C40-46AB-8CB8-FDADE1491C91}" srcOrd="0" destOrd="0" presId="urn:microsoft.com/office/officeart/2005/8/layout/lProcess1"/>
    <dgm:cxn modelId="{72DBE122-8254-4D96-AD1C-557B9759B948}" srcId="{6FE3047B-FFC1-4C9B-B985-B203ECA437EC}" destId="{4810BCFE-71C1-4C20-ABEB-A6CE6C74607F}" srcOrd="3" destOrd="0" parTransId="{E01FF900-B739-4C1C-B4F7-2E79ECA8238D}" sibTransId="{7C4713AE-5A71-48CA-85C8-8077B9B56E30}"/>
    <dgm:cxn modelId="{7C5464E9-0527-49FA-B1F7-EE2A2D7A6C83}" type="presOf" srcId="{701849CC-50B2-44E8-8173-0867F4A23EA6}" destId="{BFB546C8-63D7-4881-BD17-0E454A1AE176}" srcOrd="0" destOrd="0" presId="urn:microsoft.com/office/officeart/2005/8/layout/lProcess1"/>
    <dgm:cxn modelId="{121DEC2C-C640-436C-8ADF-80E461797A1B}" srcId="{6FE3047B-FFC1-4C9B-B985-B203ECA437EC}" destId="{6BD4154A-2488-41E4-B1FB-2C26B61BFE8C}" srcOrd="2" destOrd="0" parTransId="{2F5A40EA-82C5-46DF-B16E-E87D222E0596}" sibTransId="{6ACF05AC-BC81-4823-A168-107EB0D76F73}"/>
    <dgm:cxn modelId="{D22C05F3-46CD-4F3C-8FFD-287384A35D69}" type="presOf" srcId="{CA92C17A-1957-4505-B8B7-2708FEBC158D}" destId="{368E8061-8406-4CCC-9A54-C2DE152CBE5E}" srcOrd="0" destOrd="0" presId="urn:microsoft.com/office/officeart/2005/8/layout/lProcess1"/>
    <dgm:cxn modelId="{04332966-DC00-4A78-93A1-83FFA8369DA6}" type="presOf" srcId="{45E0F219-BBE6-4ADA-8333-161D35A01128}" destId="{340093EE-8E60-4E88-8392-A0C4E801A794}" srcOrd="0" destOrd="0" presId="urn:microsoft.com/office/officeart/2005/8/layout/lProcess1"/>
    <dgm:cxn modelId="{9BC3C201-99A6-49B0-80FA-4B3306B2D7E3}" type="presOf" srcId="{530E6766-B18C-4110-8D11-BEA5E837425D}" destId="{C8346E67-463E-492F-B579-64586569631E}" srcOrd="0" destOrd="0" presId="urn:microsoft.com/office/officeart/2005/8/layout/lProcess1"/>
    <dgm:cxn modelId="{D61C56C1-5E5A-49C6-8941-42746A186648}" srcId="{E15C7B03-4DE6-4E51-87B6-AF1EC899040D}" destId="{6FE3047B-FFC1-4C9B-B985-B203ECA437EC}" srcOrd="0" destOrd="0" parTransId="{9DCF97FF-9AEB-48CD-9302-6309F111DB5C}" sibTransId="{0328A507-F392-4662-90DE-FB3A9584D8E9}"/>
    <dgm:cxn modelId="{577FAD6D-4992-4BB2-8E0F-3483DE157070}" srcId="{6FE3047B-FFC1-4C9B-B985-B203ECA437EC}" destId="{0C10F122-F355-4FB4-A959-201401F92014}" srcOrd="1" destOrd="0" parTransId="{837DD0E2-EC55-4090-A9A3-88837EFD5980}" sibTransId="{190D00A9-13F0-4E65-8D98-06B9B669174D}"/>
    <dgm:cxn modelId="{20274180-5832-4602-8DF9-9CB36115184B}" type="presOf" srcId="{7C4713AE-5A71-48CA-85C8-8077B9B56E30}" destId="{ACF31EF0-6EFA-4994-ACD6-D501991A3EB3}" srcOrd="0" destOrd="0" presId="urn:microsoft.com/office/officeart/2005/8/layout/lProcess1"/>
    <dgm:cxn modelId="{A17B032B-C518-421F-9154-4622F8DF8145}" type="presOf" srcId="{4810BCFE-71C1-4C20-ABEB-A6CE6C74607F}" destId="{50BA3239-BAD7-4C92-85C3-1DEA7FF0263E}" srcOrd="0" destOrd="0" presId="urn:microsoft.com/office/officeart/2005/8/layout/lProcess1"/>
    <dgm:cxn modelId="{D7CE5C22-0240-4917-9598-DD91A575FE1B}" type="presOf" srcId="{190D00A9-13F0-4E65-8D98-06B9B669174D}" destId="{5E8DF7B6-3D92-4140-BBEF-D11BB2B20E09}" srcOrd="0" destOrd="0" presId="urn:microsoft.com/office/officeart/2005/8/layout/lProcess1"/>
    <dgm:cxn modelId="{CB4AD26F-FFA8-4C99-9EEB-CF4769B4A0B8}" type="presOf" srcId="{0C10F122-F355-4FB4-A959-201401F92014}" destId="{6B87143E-7A68-4BA6-BDEF-8F112720C7A8}" srcOrd="0" destOrd="0" presId="urn:microsoft.com/office/officeart/2005/8/layout/lProcess1"/>
    <dgm:cxn modelId="{4ED3A6AA-7A79-406D-AFF8-EF7F3EE13D72}" type="presOf" srcId="{6ACF05AC-BC81-4823-A168-107EB0D76F73}" destId="{B9E37C29-0EDF-42F9-9EC2-B661CE48016B}" srcOrd="0" destOrd="0" presId="urn:microsoft.com/office/officeart/2005/8/layout/lProcess1"/>
    <dgm:cxn modelId="{5B4C81DC-81A0-4BC4-B112-B7A6FB91DE32}" srcId="{6FE3047B-FFC1-4C9B-B985-B203ECA437EC}" destId="{530E6766-B18C-4110-8D11-BEA5E837425D}" srcOrd="4" destOrd="0" parTransId="{27A77484-8AF5-4418-B1F4-CEA511476CB8}" sibTransId="{80CB05B2-2914-444C-9F06-45B7EE39865C}"/>
    <dgm:cxn modelId="{142F2C6D-EDD0-43EB-9C45-F2E638AF27C8}" type="presOf" srcId="{6FE3047B-FFC1-4C9B-B985-B203ECA437EC}" destId="{ADD635D6-386F-4E06-9B60-CEB1C2824EB0}" srcOrd="0" destOrd="0" presId="urn:microsoft.com/office/officeart/2005/8/layout/lProcess1"/>
    <dgm:cxn modelId="{0758D503-3927-414B-B9A2-B7AE86A4BDF7}" type="presParOf" srcId="{EE1070F3-9C40-46AB-8CB8-FDADE1491C91}" destId="{EFA09B26-498C-4F83-A412-E0A6D7ABA80A}" srcOrd="0" destOrd="0" presId="urn:microsoft.com/office/officeart/2005/8/layout/lProcess1"/>
    <dgm:cxn modelId="{E80ADF48-9A94-4F45-B528-2E3806BE22D5}" type="presParOf" srcId="{EFA09B26-498C-4F83-A412-E0A6D7ABA80A}" destId="{ADD635D6-386F-4E06-9B60-CEB1C2824EB0}" srcOrd="0" destOrd="0" presId="urn:microsoft.com/office/officeart/2005/8/layout/lProcess1"/>
    <dgm:cxn modelId="{6C4F5D37-4C57-4BC2-BC7F-0E575FD47750}" type="presParOf" srcId="{EFA09B26-498C-4F83-A412-E0A6D7ABA80A}" destId="{368E8061-8406-4CCC-9A54-C2DE152CBE5E}" srcOrd="1" destOrd="0" presId="urn:microsoft.com/office/officeart/2005/8/layout/lProcess1"/>
    <dgm:cxn modelId="{E46F235A-FF20-4492-81C2-9B993826282A}" type="presParOf" srcId="{EFA09B26-498C-4F83-A412-E0A6D7ABA80A}" destId="{340093EE-8E60-4E88-8392-A0C4E801A794}" srcOrd="2" destOrd="0" presId="urn:microsoft.com/office/officeart/2005/8/layout/lProcess1"/>
    <dgm:cxn modelId="{CB57E369-D080-4696-AF2E-62EA325C4231}" type="presParOf" srcId="{EFA09B26-498C-4F83-A412-E0A6D7ABA80A}" destId="{BFB546C8-63D7-4881-BD17-0E454A1AE176}" srcOrd="3" destOrd="0" presId="urn:microsoft.com/office/officeart/2005/8/layout/lProcess1"/>
    <dgm:cxn modelId="{D6C9F135-554F-4F12-87F4-9935E1B993E5}" type="presParOf" srcId="{EFA09B26-498C-4F83-A412-E0A6D7ABA80A}" destId="{6B87143E-7A68-4BA6-BDEF-8F112720C7A8}" srcOrd="4" destOrd="0" presId="urn:microsoft.com/office/officeart/2005/8/layout/lProcess1"/>
    <dgm:cxn modelId="{28254BBB-48C6-4BA7-BF60-FB32C43923C0}" type="presParOf" srcId="{EFA09B26-498C-4F83-A412-E0A6D7ABA80A}" destId="{5E8DF7B6-3D92-4140-BBEF-D11BB2B20E09}" srcOrd="5" destOrd="0" presId="urn:microsoft.com/office/officeart/2005/8/layout/lProcess1"/>
    <dgm:cxn modelId="{8877DAAB-2322-4C36-B47A-D20F97643BEF}" type="presParOf" srcId="{EFA09B26-498C-4F83-A412-E0A6D7ABA80A}" destId="{5C721F8C-2B66-418A-9669-9A50D3A97358}" srcOrd="6" destOrd="0" presId="urn:microsoft.com/office/officeart/2005/8/layout/lProcess1"/>
    <dgm:cxn modelId="{9E8B76C9-2A94-4455-A2A4-780490B7E4CD}" type="presParOf" srcId="{EFA09B26-498C-4F83-A412-E0A6D7ABA80A}" destId="{B9E37C29-0EDF-42F9-9EC2-B661CE48016B}" srcOrd="7" destOrd="0" presId="urn:microsoft.com/office/officeart/2005/8/layout/lProcess1"/>
    <dgm:cxn modelId="{48BE6EB4-57B5-46FF-BB22-48984A590118}" type="presParOf" srcId="{EFA09B26-498C-4F83-A412-E0A6D7ABA80A}" destId="{50BA3239-BAD7-4C92-85C3-1DEA7FF0263E}" srcOrd="8" destOrd="0" presId="urn:microsoft.com/office/officeart/2005/8/layout/lProcess1"/>
    <dgm:cxn modelId="{23036491-7AF3-47B6-947C-1D53ECECB105}" type="presParOf" srcId="{EFA09B26-498C-4F83-A412-E0A6D7ABA80A}" destId="{ACF31EF0-6EFA-4994-ACD6-D501991A3EB3}" srcOrd="9" destOrd="0" presId="urn:microsoft.com/office/officeart/2005/8/layout/lProcess1"/>
    <dgm:cxn modelId="{6C8D6FA4-A305-4C93-9B1A-88186E18AE08}" type="presParOf" srcId="{EFA09B26-498C-4F83-A412-E0A6D7ABA80A}" destId="{C8346E67-463E-492F-B579-64586569631E}" srcOrd="1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D635D6-386F-4E06-9B60-CEB1C2824EB0}">
      <dsp:nvSpPr>
        <dsp:cNvPr id="0" name=""/>
        <dsp:cNvSpPr/>
      </dsp:nvSpPr>
      <dsp:spPr>
        <a:xfrm>
          <a:off x="2947950" y="2209"/>
          <a:ext cx="2333699" cy="58342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The following steps are involved in selecting a data analysis strategy;</a:t>
          </a:r>
          <a:endParaRPr lang="en-US" sz="1200" kern="1200" dirty="0"/>
        </a:p>
      </dsp:txBody>
      <dsp:txXfrm>
        <a:off x="2965038" y="19297"/>
        <a:ext cx="2299523" cy="549248"/>
      </dsp:txXfrm>
    </dsp:sp>
    <dsp:sp modelId="{368E8061-8406-4CCC-9A54-C2DE152CBE5E}">
      <dsp:nvSpPr>
        <dsp:cNvPr id="0" name=""/>
        <dsp:cNvSpPr/>
      </dsp:nvSpPr>
      <dsp:spPr>
        <a:xfrm rot="5400000">
          <a:off x="4063750" y="636684"/>
          <a:ext cx="102099" cy="102099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0093EE-8E60-4E88-8392-A0C4E801A794}">
      <dsp:nvSpPr>
        <dsp:cNvPr id="0" name=""/>
        <dsp:cNvSpPr/>
      </dsp:nvSpPr>
      <dsp:spPr>
        <a:xfrm>
          <a:off x="2947950" y="789833"/>
          <a:ext cx="2333699" cy="583424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Earlier steps (I, II, III) of the Marketing research process</a:t>
          </a:r>
          <a:endParaRPr lang="en-US" sz="1500" kern="1200" dirty="0"/>
        </a:p>
      </dsp:txBody>
      <dsp:txXfrm>
        <a:off x="2965038" y="806921"/>
        <a:ext cx="2299523" cy="549248"/>
      </dsp:txXfrm>
    </dsp:sp>
    <dsp:sp modelId="{BFB546C8-63D7-4881-BD17-0E454A1AE176}">
      <dsp:nvSpPr>
        <dsp:cNvPr id="0" name=""/>
        <dsp:cNvSpPr/>
      </dsp:nvSpPr>
      <dsp:spPr>
        <a:xfrm rot="5400000">
          <a:off x="4063750" y="1424308"/>
          <a:ext cx="102099" cy="102099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87143E-7A68-4BA6-BDEF-8F112720C7A8}">
      <dsp:nvSpPr>
        <dsp:cNvPr id="0" name=""/>
        <dsp:cNvSpPr/>
      </dsp:nvSpPr>
      <dsp:spPr>
        <a:xfrm>
          <a:off x="2947950" y="1577457"/>
          <a:ext cx="2333699" cy="583424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-2685120"/>
            <a:satOff val="12063"/>
            <a:lumOff val="82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Known characteristics of the Data </a:t>
          </a:r>
          <a:endParaRPr lang="en-US" sz="1500" kern="1200" dirty="0"/>
        </a:p>
      </dsp:txBody>
      <dsp:txXfrm>
        <a:off x="2965038" y="1594545"/>
        <a:ext cx="2299523" cy="549248"/>
      </dsp:txXfrm>
    </dsp:sp>
    <dsp:sp modelId="{5E8DF7B6-3D92-4140-BBEF-D11BB2B20E09}">
      <dsp:nvSpPr>
        <dsp:cNvPr id="0" name=""/>
        <dsp:cNvSpPr/>
      </dsp:nvSpPr>
      <dsp:spPr>
        <a:xfrm rot="5400000">
          <a:off x="4063750" y="2211931"/>
          <a:ext cx="102099" cy="102099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721F8C-2B66-418A-9669-9A50D3A97358}">
      <dsp:nvSpPr>
        <dsp:cNvPr id="0" name=""/>
        <dsp:cNvSpPr/>
      </dsp:nvSpPr>
      <dsp:spPr>
        <a:xfrm>
          <a:off x="2947950" y="2365080"/>
          <a:ext cx="2333699" cy="583424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-5370241"/>
            <a:satOff val="24126"/>
            <a:lumOff val="165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smtClean="0"/>
            <a:t>Properties of Statistical techniques</a:t>
          </a:r>
          <a:endParaRPr lang="en-US" sz="1500" kern="1200"/>
        </a:p>
      </dsp:txBody>
      <dsp:txXfrm>
        <a:off x="2965038" y="2382168"/>
        <a:ext cx="2299523" cy="549248"/>
      </dsp:txXfrm>
    </dsp:sp>
    <dsp:sp modelId="{B9E37C29-0EDF-42F9-9EC2-B661CE48016B}">
      <dsp:nvSpPr>
        <dsp:cNvPr id="0" name=""/>
        <dsp:cNvSpPr/>
      </dsp:nvSpPr>
      <dsp:spPr>
        <a:xfrm rot="5400000">
          <a:off x="4063750" y="2999555"/>
          <a:ext cx="102099" cy="102099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BA3239-BAD7-4C92-85C3-1DEA7FF0263E}">
      <dsp:nvSpPr>
        <dsp:cNvPr id="0" name=""/>
        <dsp:cNvSpPr/>
      </dsp:nvSpPr>
      <dsp:spPr>
        <a:xfrm>
          <a:off x="2947950" y="3152704"/>
          <a:ext cx="2333699" cy="583424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-8055361"/>
            <a:satOff val="36190"/>
            <a:lumOff val="248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smtClean="0"/>
            <a:t>Background and philosophy of the researcher</a:t>
          </a:r>
          <a:endParaRPr lang="en-US" sz="1500" kern="1200"/>
        </a:p>
      </dsp:txBody>
      <dsp:txXfrm>
        <a:off x="2965038" y="3169792"/>
        <a:ext cx="2299523" cy="549248"/>
      </dsp:txXfrm>
    </dsp:sp>
    <dsp:sp modelId="{ACF31EF0-6EFA-4994-ACD6-D501991A3EB3}">
      <dsp:nvSpPr>
        <dsp:cNvPr id="0" name=""/>
        <dsp:cNvSpPr/>
      </dsp:nvSpPr>
      <dsp:spPr>
        <a:xfrm rot="5400000">
          <a:off x="4063750" y="3787179"/>
          <a:ext cx="102099" cy="102099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346E67-463E-492F-B579-64586569631E}">
      <dsp:nvSpPr>
        <dsp:cNvPr id="0" name=""/>
        <dsp:cNvSpPr/>
      </dsp:nvSpPr>
      <dsp:spPr>
        <a:xfrm>
          <a:off x="2947950" y="3940328"/>
          <a:ext cx="2333699" cy="583424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-10740482"/>
            <a:satOff val="48253"/>
            <a:lumOff val="331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Data analysis strategy</a:t>
          </a:r>
          <a:endParaRPr lang="en-US" sz="1500" kern="1200" dirty="0"/>
        </a:p>
      </dsp:txBody>
      <dsp:txXfrm>
        <a:off x="2965038" y="3957416"/>
        <a:ext cx="2299523" cy="5492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4D31DA-330C-4E53-9F79-D8237DED2352}" type="datetimeFigureOut">
              <a:rPr lang="en-US" smtClean="0"/>
              <a:pPr/>
              <a:t>02-Jul-13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3304F1-1697-454A-A617-3C4A87A44C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1601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FC8F-B6AC-427B-BA13-0BF3C8BE113E}" type="datetime1">
              <a:rPr lang="en-US" smtClean="0"/>
              <a:pPr/>
              <a:t>02-Jul-13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4497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D665-A972-42AC-8890-79856E37CB60}" type="datetime1">
              <a:rPr lang="en-US" smtClean="0"/>
              <a:pPr/>
              <a:t>02-Jul-13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6750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26555-222B-4C93-A26C-8F8A5D6E0A3F}" type="datetime1">
              <a:rPr lang="en-US" smtClean="0"/>
              <a:pPr/>
              <a:t>02-Jul-13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6708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8B52E-869C-461B-94F1-CBD8CBBB5F9C}" type="datetime1">
              <a:rPr lang="en-US" smtClean="0"/>
              <a:pPr/>
              <a:t>02-Jul-13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4188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0EB35-37B8-4B5B-B33A-69E241AD1A39}" type="datetime1">
              <a:rPr lang="en-US" smtClean="0"/>
              <a:pPr/>
              <a:t>02-Jul-13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9764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1CAF1-2033-4F44-AE0E-75F72B34F20D}" type="datetime1">
              <a:rPr lang="en-US" smtClean="0"/>
              <a:pPr/>
              <a:t>02-Jul-13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0027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BD185-2DAF-4A73-B844-80A9E76C7B1C}" type="datetime1">
              <a:rPr lang="en-US" smtClean="0"/>
              <a:pPr/>
              <a:t>02-Jul-13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3764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45233-9D29-47CD-8818-0F867879AAD8}" type="datetime1">
              <a:rPr lang="en-US" smtClean="0"/>
              <a:pPr/>
              <a:t>02-Jul-13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3491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C0A35-A293-4E83-AA76-9AE3BEF3FBC6}" type="datetime1">
              <a:rPr lang="en-US" smtClean="0"/>
              <a:pPr/>
              <a:t>02-Jul-13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0520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2F801-0AB1-406F-ABA8-102A4EE34E9F}" type="datetime1">
              <a:rPr lang="en-US" smtClean="0"/>
              <a:pPr/>
              <a:t>02-Jul-13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2658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4BDE9-841F-47C1-B497-DC923F9D5C57}" type="datetime1">
              <a:rPr lang="en-US" smtClean="0"/>
              <a:pPr/>
              <a:t>02-Jul-13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7962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4EE05-8459-4DA1-9746-C257C10AAA49}" type="datetime1">
              <a:rPr lang="en-US" smtClean="0"/>
              <a:pPr/>
              <a:t>02-Jul-13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4F482-048A-428F-90BD-CE4776307B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9435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MGT-491</a:t>
            </a:r>
            <a:br>
              <a:rPr lang="en-US" dirty="0" smtClean="0"/>
            </a:br>
            <a:r>
              <a:rPr lang="en-US" dirty="0" smtClean="0"/>
              <a:t>QUANTITATIVE ANALYSIS AND RESEARCH FOR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6400800" cy="762000"/>
          </a:xfrm>
        </p:spPr>
        <p:txBody>
          <a:bodyPr/>
          <a:lstStyle/>
          <a:p>
            <a:pPr algn="r"/>
            <a:r>
              <a:rPr lang="en-US" dirty="0" smtClean="0"/>
              <a:t>OSMAN BIN SAIF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72200" y="4572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Session 16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46858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last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Preparation of data-process</a:t>
            </a:r>
          </a:p>
          <a:p>
            <a:r>
              <a:rPr lang="en-US" dirty="0" smtClean="0"/>
              <a:t>Questionnaire checking</a:t>
            </a:r>
          </a:p>
          <a:p>
            <a:r>
              <a:rPr lang="en-US" dirty="0" smtClean="0"/>
              <a:t>Editing</a:t>
            </a:r>
          </a:p>
          <a:p>
            <a:r>
              <a:rPr lang="en-US" dirty="0" smtClean="0"/>
              <a:t>Coding</a:t>
            </a:r>
          </a:p>
          <a:p>
            <a:r>
              <a:rPr lang="en-US" dirty="0" smtClean="0"/>
              <a:t>Data File</a:t>
            </a:r>
          </a:p>
          <a:p>
            <a:r>
              <a:rPr lang="en-US" dirty="0" smtClean="0"/>
              <a:t>Consistency checks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1BBC8-659F-4DA0-B25A-CBCDB232611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775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of Missing Responses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Missing responses represent value of a variable that are unknown, either because respondents provided ambiguous answers or  their answers were not properly recorded.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561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Item non Response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occurs because the respondent refuses, or is unable to answer specific questions or items because of the content, form or the effort required.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380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Treatment of Missing Responses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two main options available for the treatment of missing responses;</a:t>
            </a:r>
          </a:p>
          <a:p>
            <a:pPr lvl="1"/>
            <a:r>
              <a:rPr lang="en-US" dirty="0" smtClean="0"/>
              <a:t>Substitute a neutral value.</a:t>
            </a:r>
          </a:p>
          <a:p>
            <a:pPr lvl="1"/>
            <a:r>
              <a:rPr lang="en-US" dirty="0" smtClean="0"/>
              <a:t>Substitute an imputed response.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952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Substitute a Neutral Value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neutral value typically the mean response to the variable is substituted for the missing response.</a:t>
            </a:r>
          </a:p>
          <a:p>
            <a:r>
              <a:rPr lang="en-US" dirty="0" smtClean="0"/>
              <a:t>Thus means of the variables remains unchanged</a:t>
            </a:r>
          </a:p>
          <a:p>
            <a:r>
              <a:rPr lang="en-US" dirty="0" smtClean="0"/>
              <a:t>Other statistics such as correlations are not affected much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193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Substitute an Imputed Response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respondents pattern of responses to other questions is used to impute or calculate a suitable response to the missing question.</a:t>
            </a:r>
          </a:p>
          <a:p>
            <a:r>
              <a:rPr lang="en-US" dirty="0" smtClean="0"/>
              <a:t>The researcher attempts to infer from the available data the responses the individuals would have given, if they answered the question.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371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026" name="Picture 2" descr="C:\Users\usman\Pictures\My Scans\scan00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1440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4397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2050" name="Picture 2" descr="C:\Users\usman\Pictures\My Scans\scan00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286000"/>
            <a:ext cx="91440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4263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wise Deletion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Cases or respondents with any missing responses are discarded from the analysis.</a:t>
            </a:r>
          </a:p>
          <a:p>
            <a:r>
              <a:rPr lang="en-US" dirty="0" smtClean="0"/>
              <a:t>This approach could result in a small sample.</a:t>
            </a:r>
          </a:p>
          <a:p>
            <a:r>
              <a:rPr lang="en-US" dirty="0" smtClean="0"/>
              <a:t>Throwing away large amounts of data is undesirable, because it is costly and time-consuming to collect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521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wise Deletion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Furthermore, respondents with missing responses could differ from respondents with complete responses in systematic ways.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388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Pairwise deletion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Instead of discarding all cases with any missing values, the researcher uses only the cases or respondents with complete responses for the variable(s) involved in each calculation.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804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Pairwise deletion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a result, different calculations in an analysis may be based on different sample sizes.</a:t>
            </a:r>
          </a:p>
          <a:p>
            <a:r>
              <a:rPr lang="en-US" dirty="0" smtClean="0"/>
              <a:t>This procedure may be appropriate;</a:t>
            </a:r>
          </a:p>
          <a:p>
            <a:pPr lvl="1"/>
            <a:r>
              <a:rPr lang="en-US" dirty="0" smtClean="0"/>
              <a:t>The sample is large</a:t>
            </a:r>
          </a:p>
          <a:p>
            <a:pPr lvl="1"/>
            <a:r>
              <a:rPr lang="en-US" dirty="0" smtClean="0"/>
              <a:t>There are few missing responses</a:t>
            </a:r>
          </a:p>
          <a:p>
            <a:pPr lvl="1"/>
            <a:r>
              <a:rPr lang="en-US" dirty="0" smtClean="0"/>
              <a:t>The variables are not highly related.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484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Statistically adjusting the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Procedures for statistically adjusting the data consists of ;</a:t>
            </a:r>
          </a:p>
          <a:p>
            <a:pPr lvl="1"/>
            <a:r>
              <a:rPr lang="en-US" dirty="0" smtClean="0"/>
              <a:t>Weighting</a:t>
            </a:r>
          </a:p>
          <a:p>
            <a:pPr lvl="1"/>
            <a:r>
              <a:rPr lang="en-US" dirty="0" smtClean="0"/>
              <a:t>Variable re-specification</a:t>
            </a:r>
          </a:p>
          <a:p>
            <a:pPr lvl="1"/>
            <a:r>
              <a:rPr lang="en-US" dirty="0" smtClean="0"/>
              <a:t>Scale transformation.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47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Weighting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statistical adjustment to the data in which each case or respondent in the data base is assigned a weight to reflect its importance relative to other cases or respondents.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00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Weighting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most widely used to make the sample data more representative of a target population on specific characteristics.</a:t>
            </a:r>
          </a:p>
          <a:p>
            <a:r>
              <a:rPr lang="en-US" dirty="0" smtClean="0"/>
              <a:t>Yet another use of weighting is to adjust the sample so that greater importance is attached to respondents with certain characteristics.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325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3074" name="Picture 2" descr="C:\Users\usman\Pictures\My Scans\scan00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2667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4098" name="Picture 2" descr="C:\Users\usman\Pictures\My Scans\scan00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464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 Re-specification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transformation of data to create new variables or the modification of existing variables so that they are more consistent with the objectives of the study.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005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 Re-specification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purpose of the re-specification is to create variables that are consistent with the objectives of the study.</a:t>
            </a:r>
          </a:p>
          <a:p>
            <a:r>
              <a:rPr lang="en-US" dirty="0" smtClean="0"/>
              <a:t>Example;</a:t>
            </a:r>
          </a:p>
          <a:p>
            <a:pPr lvl="1"/>
            <a:r>
              <a:rPr lang="en-US" dirty="0" smtClean="0"/>
              <a:t>Suppose the original variable was product usage with 10 response categories.</a:t>
            </a:r>
          </a:p>
          <a:p>
            <a:pPr lvl="1"/>
            <a:r>
              <a:rPr lang="en-US" dirty="0" smtClean="0"/>
              <a:t>These might be collapsed into four </a:t>
            </a:r>
            <a:r>
              <a:rPr lang="en-US" dirty="0" err="1" smtClean="0"/>
              <a:t>i</a:t>
            </a:r>
            <a:r>
              <a:rPr lang="en-US" dirty="0" smtClean="0"/>
              <a:t>-e heavy, medium, light, and non user.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535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Dummy Variable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re-specification procedure using variable that take on only two values, usually 0 and 1.</a:t>
            </a:r>
          </a:p>
          <a:p>
            <a:r>
              <a:rPr lang="en-US" dirty="0" smtClean="0"/>
              <a:t>These are also called binary and qualitative variables.</a:t>
            </a:r>
          </a:p>
          <a:p>
            <a:r>
              <a:rPr lang="en-US" dirty="0" smtClean="0"/>
              <a:t>Example: </a:t>
            </a:r>
          </a:p>
          <a:p>
            <a:pPr lvl="1"/>
            <a:r>
              <a:rPr lang="en-US" dirty="0" smtClean="0"/>
              <a:t>Gender distribution prediction; Female= 1-Male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775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Scale Transformation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manipulation of scale value to ensure comparability with other scales or otherwise make the data suitable for analysis.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400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Scale Transformation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Example;</a:t>
            </a:r>
          </a:p>
          <a:p>
            <a:pPr lvl="1"/>
            <a:r>
              <a:rPr lang="en-US" dirty="0" smtClean="0"/>
              <a:t>Some respondents consistently use the upper end of rating scale and vice versa.</a:t>
            </a:r>
          </a:p>
          <a:p>
            <a:pPr lvl="1"/>
            <a:r>
              <a:rPr lang="en-US" dirty="0" smtClean="0"/>
              <a:t>So different scales can be employed.</a:t>
            </a:r>
          </a:p>
          <a:p>
            <a:pPr lvl="1"/>
            <a:r>
              <a:rPr lang="en-US" dirty="0" smtClean="0"/>
              <a:t>Like for lifestyle a </a:t>
            </a:r>
            <a:r>
              <a:rPr lang="en-US" dirty="0" err="1" smtClean="0"/>
              <a:t>likert</a:t>
            </a:r>
            <a:r>
              <a:rPr lang="en-US" dirty="0" smtClean="0"/>
              <a:t> scale and for attitude a continuous rating scale.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03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process of correcting data to reduce them to the same scale by subtracting the sample mean and dividing by the standard deviation.</a:t>
            </a:r>
          </a:p>
          <a:p>
            <a:r>
              <a:rPr lang="en-US" dirty="0" smtClean="0"/>
              <a:t>The standardized scale will have a mean of zero and standard deviation of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391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Standardization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Standardization allows the researcher to compare variables that have been measured using different types of scales.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669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Selecting a data analysis strategy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1554773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934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Earlier Steps of Marketing Research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 1;</a:t>
            </a:r>
          </a:p>
          <a:p>
            <a:pPr lvl="1"/>
            <a:r>
              <a:rPr lang="en-US" dirty="0" smtClean="0"/>
              <a:t>Problem definition</a:t>
            </a:r>
          </a:p>
          <a:p>
            <a:r>
              <a:rPr lang="en-US" dirty="0" smtClean="0"/>
              <a:t>Step 2;</a:t>
            </a:r>
          </a:p>
          <a:p>
            <a:pPr lvl="1"/>
            <a:r>
              <a:rPr lang="en-US" dirty="0" smtClean="0"/>
              <a:t>Development of an Approach</a:t>
            </a:r>
          </a:p>
          <a:p>
            <a:r>
              <a:rPr lang="en-US" dirty="0" smtClean="0"/>
              <a:t>Step 3;</a:t>
            </a:r>
          </a:p>
          <a:p>
            <a:pPr lvl="1"/>
            <a:r>
              <a:rPr lang="en-US" dirty="0" smtClean="0"/>
              <a:t>Research design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377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Known Characteristics of the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very important to know the characteristics of the data.</a:t>
            </a:r>
          </a:p>
          <a:p>
            <a:r>
              <a:rPr lang="en-US" dirty="0" smtClean="0"/>
              <a:t>As the measurement scales used exert a strong influence on the choice of statistical technique.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672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of Statistical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It is also very important to take into account the properties of the statistical techniques, particularly their purpose and underlying assumptions.</a:t>
            </a:r>
          </a:p>
          <a:p>
            <a:r>
              <a:rPr lang="en-US" dirty="0" smtClean="0"/>
              <a:t>Some statistical techniques are appropriate for examining differences in variable, other for assessing the magnitudes of the relationships between variables, others for making predictions.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328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Background and Philosophy of the Researcher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affects the choice of a data analysis strategy.</a:t>
            </a:r>
          </a:p>
          <a:p>
            <a:r>
              <a:rPr lang="en-US" dirty="0" smtClean="0"/>
              <a:t>Researcher differs in their willingness to make assumptions about the variables and their underlying population.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332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Analysis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Researchers who are conservative about making assumptions will limit their choice of techniques to distribution-free methods.</a:t>
            </a:r>
          </a:p>
          <a:p>
            <a:r>
              <a:rPr lang="en-US" dirty="0" smtClean="0"/>
              <a:t>Several techniques may be appropriate for analyzing the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355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Classification of Statistical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Statistical techniques can be classified as;</a:t>
            </a:r>
          </a:p>
          <a:p>
            <a:pPr lvl="1"/>
            <a:r>
              <a:rPr lang="en-US" dirty="0" err="1" smtClean="0"/>
              <a:t>Univeriate</a:t>
            </a:r>
            <a:r>
              <a:rPr lang="en-US" dirty="0" smtClean="0"/>
              <a:t> techniques</a:t>
            </a:r>
          </a:p>
          <a:p>
            <a:pPr lvl="1"/>
            <a:r>
              <a:rPr lang="en-US" dirty="0" smtClean="0"/>
              <a:t>Multivariate techniques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659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Univeriate</a:t>
            </a:r>
            <a:r>
              <a:rPr lang="en-US" dirty="0" smtClean="0"/>
              <a:t>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Statistical techniques appropriate for analyzing data when there is a single measurement of each element in the sample or if there are several measurements on each element, but each variable is analyzed in isolation.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16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5122" name="Picture 2" descr="C:\Users\usman\Pictures\My Scans\scan00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0435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Classification of </a:t>
            </a:r>
            <a:r>
              <a:rPr lang="en-US" dirty="0" err="1" smtClean="0"/>
              <a:t>Univariate</a:t>
            </a:r>
            <a:r>
              <a:rPr lang="en-US" dirty="0" smtClean="0"/>
              <a:t>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 can be classified based on whether the data are metric or non-metric.</a:t>
            </a:r>
          </a:p>
          <a:p>
            <a:pPr lvl="1"/>
            <a:r>
              <a:rPr lang="en-US" dirty="0" smtClean="0"/>
              <a:t>Metric Data</a:t>
            </a:r>
          </a:p>
          <a:p>
            <a:pPr lvl="2"/>
            <a:r>
              <a:rPr lang="en-US" dirty="0" smtClean="0"/>
              <a:t>Data that are interval or ratio in nature</a:t>
            </a:r>
          </a:p>
          <a:p>
            <a:pPr lvl="1"/>
            <a:r>
              <a:rPr lang="en-US" dirty="0" smtClean="0"/>
              <a:t>Non-metric Data</a:t>
            </a:r>
          </a:p>
          <a:p>
            <a:pPr lvl="2"/>
            <a:r>
              <a:rPr lang="en-US" dirty="0" smtClean="0"/>
              <a:t>Data derived from nominal or ordinal scale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757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Classification of </a:t>
            </a:r>
            <a:r>
              <a:rPr lang="en-US" dirty="0" err="1" smtClean="0"/>
              <a:t>Univariate</a:t>
            </a:r>
            <a:r>
              <a:rPr lang="en-US" dirty="0" smtClean="0"/>
              <a:t>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 can be classified based on whether the data are metric or non-metric (Contd.).</a:t>
            </a:r>
          </a:p>
          <a:p>
            <a:pPr lvl="1"/>
            <a:r>
              <a:rPr lang="en-US" dirty="0" smtClean="0"/>
              <a:t>Independent</a:t>
            </a:r>
          </a:p>
          <a:p>
            <a:pPr lvl="2"/>
            <a:r>
              <a:rPr lang="en-US" dirty="0" smtClean="0"/>
              <a:t>The samples are independent if they are drawn randomly from different populations</a:t>
            </a:r>
          </a:p>
          <a:p>
            <a:pPr lvl="1"/>
            <a:r>
              <a:rPr lang="en-US" dirty="0" smtClean="0"/>
              <a:t>Paired</a:t>
            </a:r>
          </a:p>
          <a:p>
            <a:pPr lvl="2"/>
            <a:r>
              <a:rPr lang="en-US" dirty="0" smtClean="0"/>
              <a:t>The samples are paired when the data for the two samples relate to the same group of respondents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750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Multivariate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Statistical techniques suitable for analyzing data when there are two or more measurements on each element and the variables are analyzed simultaneously.</a:t>
            </a:r>
          </a:p>
          <a:p>
            <a:r>
              <a:rPr lang="en-US" dirty="0" smtClean="0"/>
              <a:t>Multivariate techniques are concerned with the simultaneous relationships among two or more phenomenon.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287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6146" name="Picture 2" descr="C:\Users\usman\Pictures\My Scans\scan00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9144000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8677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Classification of Multivariate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 can be classified as;</a:t>
            </a:r>
          </a:p>
          <a:p>
            <a:pPr lvl="1"/>
            <a:r>
              <a:rPr lang="en-US" dirty="0" smtClean="0"/>
              <a:t>Dependence Techniques;</a:t>
            </a:r>
          </a:p>
          <a:p>
            <a:pPr lvl="2"/>
            <a:r>
              <a:rPr lang="en-US" dirty="0" smtClean="0"/>
              <a:t>They are appropriate when one or more of the variables can be identified as dependent variables and the remaining as independent variables.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285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Classification of Multivariate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 can be classified as;</a:t>
            </a:r>
          </a:p>
          <a:p>
            <a:pPr lvl="1"/>
            <a:r>
              <a:rPr lang="en-US" dirty="0" smtClean="0"/>
              <a:t>Interdependence Techniques;</a:t>
            </a:r>
          </a:p>
          <a:p>
            <a:pPr lvl="2"/>
            <a:r>
              <a:rPr lang="en-US" dirty="0" smtClean="0"/>
              <a:t>That attempts to group data based on underlying similarity, and thus allow for interpretation of the data structures. </a:t>
            </a:r>
          </a:p>
          <a:p>
            <a:pPr lvl="2"/>
            <a:r>
              <a:rPr lang="en-US" dirty="0" smtClean="0"/>
              <a:t>No distinction is made as to which variables are dependent and which are independent.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345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This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Treatment of missing response</a:t>
            </a:r>
          </a:p>
          <a:p>
            <a:r>
              <a:rPr lang="en-US" dirty="0" smtClean="0"/>
              <a:t>Substitute a neutral value</a:t>
            </a:r>
          </a:p>
          <a:p>
            <a:r>
              <a:rPr lang="en-US" dirty="0" smtClean="0"/>
              <a:t>Case wise deletion</a:t>
            </a:r>
          </a:p>
          <a:p>
            <a:r>
              <a:rPr lang="en-US" dirty="0" smtClean="0"/>
              <a:t>Pair wise deletion</a:t>
            </a:r>
          </a:p>
          <a:p>
            <a:r>
              <a:rPr lang="en-US" dirty="0" smtClean="0"/>
              <a:t>Weighting</a:t>
            </a:r>
          </a:p>
          <a:p>
            <a:r>
              <a:rPr lang="en-US" dirty="0" smtClean="0"/>
              <a:t>Standardization</a:t>
            </a:r>
          </a:p>
          <a:p>
            <a:r>
              <a:rPr lang="en-US" dirty="0" smtClean="0"/>
              <a:t>Statistical Techniques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4F482-048A-428F-90BD-CE4776307B7C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961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1BBC8-659F-4DA0-B25A-CBCDB2326114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169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1233</Words>
  <Application>Microsoft Office PowerPoint</Application>
  <PresentationFormat>On-screen Show (4:3)</PresentationFormat>
  <Paragraphs>179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MGT-491 QUANTITATIVE ANALYSIS AND RESEARCH FOR MANAGEMENT</vt:lpstr>
      <vt:lpstr>Summary of last session</vt:lpstr>
      <vt:lpstr>Treatment of Missing Responses</vt:lpstr>
      <vt:lpstr>Item non Response</vt:lpstr>
      <vt:lpstr>Treatment of Missing Responses (Contd.)</vt:lpstr>
      <vt:lpstr>Substitute a Neutral Value</vt:lpstr>
      <vt:lpstr>Substitute an Imputed Response</vt:lpstr>
      <vt:lpstr>Slide 8</vt:lpstr>
      <vt:lpstr>Slide 9</vt:lpstr>
      <vt:lpstr>Case wise Deletion</vt:lpstr>
      <vt:lpstr>Case wise Deletion (Contd.)</vt:lpstr>
      <vt:lpstr>Pairwise deletion</vt:lpstr>
      <vt:lpstr>Pairwise deletion (Contd.)</vt:lpstr>
      <vt:lpstr>Statistically adjusting the DATA</vt:lpstr>
      <vt:lpstr>Weighting</vt:lpstr>
      <vt:lpstr>Weighting (Contd.)</vt:lpstr>
      <vt:lpstr>Slide 17</vt:lpstr>
      <vt:lpstr>Slide 18</vt:lpstr>
      <vt:lpstr>Variable Re-specification</vt:lpstr>
      <vt:lpstr>Variable Re-specification (Contd.)</vt:lpstr>
      <vt:lpstr>Dummy Variable</vt:lpstr>
      <vt:lpstr>Scale Transformation</vt:lpstr>
      <vt:lpstr>Scale Transformation (Contd.)</vt:lpstr>
      <vt:lpstr>Standardization</vt:lpstr>
      <vt:lpstr>Standardization (Contd.)</vt:lpstr>
      <vt:lpstr>Selecting a data analysis strategy</vt:lpstr>
      <vt:lpstr>Earlier Steps of Marketing Research process</vt:lpstr>
      <vt:lpstr>Known Characteristics of the Data</vt:lpstr>
      <vt:lpstr>Properties of Statistical Techniques</vt:lpstr>
      <vt:lpstr>Background and Philosophy of the Researcher</vt:lpstr>
      <vt:lpstr>Data Analysis Strategy</vt:lpstr>
      <vt:lpstr>Classification of Statistical Techniques</vt:lpstr>
      <vt:lpstr>Univeriate Techniques</vt:lpstr>
      <vt:lpstr>Slide 34</vt:lpstr>
      <vt:lpstr>Classification of Univariate Techniques</vt:lpstr>
      <vt:lpstr>Classification of Univariate Techniques</vt:lpstr>
      <vt:lpstr>Multivariate Techniques</vt:lpstr>
      <vt:lpstr>Slide 38</vt:lpstr>
      <vt:lpstr>Classification of Multivariate Techniques</vt:lpstr>
      <vt:lpstr>Classification of Multivariate Techniques</vt:lpstr>
      <vt:lpstr>Summary of This Session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Osman</dc:creator>
  <cp:lastModifiedBy>vcomsats</cp:lastModifiedBy>
  <cp:revision>12</cp:revision>
  <dcterms:created xsi:type="dcterms:W3CDTF">2013-07-02T06:02:28Z</dcterms:created>
  <dcterms:modified xsi:type="dcterms:W3CDTF">2013-07-02T13:24:05Z</dcterms:modified>
</cp:coreProperties>
</file>