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5" r:id="rId2"/>
    <p:sldId id="306" r:id="rId3"/>
    <p:sldId id="307" r:id="rId4"/>
    <p:sldId id="304" r:id="rId5"/>
    <p:sldId id="308" r:id="rId6"/>
    <p:sldId id="309" r:id="rId7"/>
    <p:sldId id="257" r:id="rId8"/>
    <p:sldId id="310" r:id="rId9"/>
    <p:sldId id="311" r:id="rId10"/>
    <p:sldId id="312" r:id="rId11"/>
    <p:sldId id="258" r:id="rId12"/>
    <p:sldId id="259" r:id="rId13"/>
    <p:sldId id="313" r:id="rId14"/>
    <p:sldId id="314" r:id="rId15"/>
    <p:sldId id="315" r:id="rId16"/>
    <p:sldId id="316" r:id="rId17"/>
    <p:sldId id="260" r:id="rId18"/>
    <p:sldId id="322" r:id="rId19"/>
    <p:sldId id="323" r:id="rId20"/>
    <p:sldId id="324" r:id="rId21"/>
    <p:sldId id="325" r:id="rId22"/>
    <p:sldId id="328" r:id="rId23"/>
    <p:sldId id="329" r:id="rId24"/>
    <p:sldId id="318" r:id="rId25"/>
    <p:sldId id="319" r:id="rId26"/>
    <p:sldId id="320" r:id="rId27"/>
    <p:sldId id="321" r:id="rId28"/>
    <p:sldId id="261" r:id="rId29"/>
    <p:sldId id="335" r:id="rId30"/>
    <p:sldId id="317" r:id="rId31"/>
    <p:sldId id="330" r:id="rId32"/>
    <p:sldId id="331" r:id="rId33"/>
    <p:sldId id="332" r:id="rId34"/>
    <p:sldId id="333" r:id="rId35"/>
    <p:sldId id="334" r:id="rId36"/>
    <p:sldId id="263" r:id="rId37"/>
    <p:sldId id="264" r:id="rId38"/>
    <p:sldId id="265" r:id="rId39"/>
    <p:sldId id="266" r:id="rId40"/>
    <p:sldId id="33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8502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54568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6272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83852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146701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29192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61740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66701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6739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64401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31861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8237E-6B25-435D-AA40-5B84201285D1}" type="datetimeFigureOut">
              <a:rPr lang="en-US" smtClean="0"/>
              <a:pPr/>
              <a:t>6/29/2013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22905-BF1B-4451-A1F1-B4A3E69991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56697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MGT-491</a:t>
            </a:r>
            <a:br>
              <a:rPr lang="en-US" dirty="0" smtClean="0"/>
            </a:br>
            <a:r>
              <a:rPr lang="en-US" dirty="0" smtClean="0"/>
              <a:t>QUANTITATIVE ANALYSIS AND RESEARCH FOR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6400800" cy="762000"/>
          </a:xfrm>
        </p:spPr>
        <p:txBody>
          <a:bodyPr/>
          <a:lstStyle/>
          <a:p>
            <a:pPr algn="r"/>
            <a:r>
              <a:rPr lang="en-US" dirty="0" smtClean="0"/>
              <a:t>OSMAN BIN SAIF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72200" y="457200"/>
            <a:ext cx="2362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Session 14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262773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Course Contents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Section 2; Measurement and Scaling, data Source and Data Collection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Primary Data Collection from observations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Surveys and Experimentation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Commonly used scales in business research</a:t>
            </a:r>
          </a:p>
          <a:p>
            <a:pPr marL="914400" lvl="1" indent="-514350">
              <a:buFont typeface="+mj-lt"/>
              <a:buAutoNum type="arabicPeriod"/>
            </a:pPr>
            <a:r>
              <a:rPr lang="en-US" dirty="0" smtClean="0"/>
              <a:t>Checking reliability and validity of scales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614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Brief Course Contents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en-US" dirty="0" smtClean="0"/>
              <a:t>Section 2; Measurement and Scaling, data Source and Data Collection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Designing instrument for data collection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Testing the instrument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Data collection process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Sampling methods and procedures</a:t>
            </a:r>
          </a:p>
          <a:p>
            <a:pPr marL="914400" lvl="1" indent="-514350">
              <a:buFont typeface="+mj-lt"/>
              <a:buAutoNum type="arabicPeriod" startAt="5"/>
            </a:pPr>
            <a:r>
              <a:rPr lang="en-US" dirty="0" smtClean="0"/>
              <a:t>Sample size decisions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22399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researcher using one or more tools like observation, questionnaire, interview and projective techniques, gather primary data.</a:t>
            </a:r>
          </a:p>
          <a:p>
            <a:r>
              <a:rPr lang="en-US" dirty="0" smtClean="0"/>
              <a:t>The type of tool used depends upon research design.</a:t>
            </a:r>
          </a:p>
          <a:p>
            <a:r>
              <a:rPr lang="en-US" dirty="0" smtClean="0"/>
              <a:t>A combination of different tools is generally preferred.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052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primary data relevant to a problem is collected by one of the standard methods of research;</a:t>
            </a:r>
          </a:p>
          <a:p>
            <a:pPr lvl="1"/>
            <a:r>
              <a:rPr lang="en-US" dirty="0" smtClean="0"/>
              <a:t>Experiments</a:t>
            </a:r>
          </a:p>
          <a:p>
            <a:pPr lvl="1"/>
            <a:r>
              <a:rPr lang="en-US" dirty="0" smtClean="0"/>
              <a:t>Surveys</a:t>
            </a:r>
          </a:p>
          <a:p>
            <a:pPr lvl="1"/>
            <a:r>
              <a:rPr lang="en-US" dirty="0" smtClean="0"/>
              <a:t>Field studies</a:t>
            </a:r>
          </a:p>
          <a:p>
            <a:pPr lvl="1"/>
            <a:r>
              <a:rPr lang="en-US" dirty="0" smtClean="0"/>
              <a:t>Case studies</a:t>
            </a:r>
          </a:p>
          <a:p>
            <a:pPr lvl="1"/>
            <a:r>
              <a:rPr lang="en-US" dirty="0" smtClean="0"/>
              <a:t>System studies</a:t>
            </a:r>
          </a:p>
          <a:p>
            <a:pPr lvl="1"/>
            <a:r>
              <a:rPr lang="en-US" dirty="0" smtClean="0"/>
              <a:t>Etc.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07470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Field Research/ Primary data collection methods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basic methods and tools for data collection for research include;</a:t>
            </a:r>
          </a:p>
          <a:p>
            <a:pPr lvl="1"/>
            <a:r>
              <a:rPr lang="en-US" dirty="0" smtClean="0"/>
              <a:t>Observation</a:t>
            </a:r>
          </a:p>
          <a:p>
            <a:pPr lvl="1"/>
            <a:r>
              <a:rPr lang="en-US" dirty="0" smtClean="0"/>
              <a:t>Questionnaire</a:t>
            </a:r>
          </a:p>
          <a:p>
            <a:pPr lvl="1"/>
            <a:r>
              <a:rPr lang="en-US" dirty="0" smtClean="0"/>
              <a:t>Interview</a:t>
            </a:r>
          </a:p>
          <a:p>
            <a:pPr lvl="1"/>
            <a:r>
              <a:rPr lang="en-US" dirty="0" smtClean="0"/>
              <a:t>Projective technique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7004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the most direct method of primary data collection &amp; is used when other methods are not feasible. </a:t>
            </a:r>
          </a:p>
          <a:p>
            <a:r>
              <a:rPr lang="en-US" dirty="0" smtClean="0"/>
              <a:t>Facial expression and body language can give rich information to the observers.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35438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Primary data collection from 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Observation is the most direct form of data collection.</a:t>
            </a:r>
          </a:p>
          <a:p>
            <a:r>
              <a:rPr lang="en-US" dirty="0" smtClean="0"/>
              <a:t>Usually data is gathered by observation when it can be gathered accurately only by this method.</a:t>
            </a:r>
          </a:p>
          <a:p>
            <a:r>
              <a:rPr lang="en-US" dirty="0" smtClean="0"/>
              <a:t>Example;</a:t>
            </a:r>
          </a:p>
          <a:p>
            <a:pPr lvl="1"/>
            <a:r>
              <a:rPr lang="en-US" dirty="0" smtClean="0"/>
              <a:t>Behavior of children who cannot talk.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4448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Questionnaires are preferred in most surveys because they are less expensive.</a:t>
            </a:r>
          </a:p>
          <a:p>
            <a:r>
              <a:rPr lang="en-US" dirty="0" smtClean="0"/>
              <a:t>Skills required to administer them are also less than what is required for interviewing.</a:t>
            </a:r>
          </a:p>
          <a:p>
            <a:r>
              <a:rPr lang="en-US" dirty="0" smtClean="0"/>
              <a:t>Large sample can be dealt with simultaneously as mailing is possible.</a:t>
            </a:r>
          </a:p>
          <a:p>
            <a:r>
              <a:rPr lang="en-US" dirty="0" smtClean="0"/>
              <a:t>One great disadvantage is low response.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60330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Designing instrument for data collection process and testing the instrument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questionnaire is a formalized set of questions aimed at eliciting information regarding facts, level of knowledge, attitudes, needs and motivation.</a:t>
            </a:r>
          </a:p>
          <a:p>
            <a:r>
              <a:rPr lang="en-US" dirty="0" smtClean="0"/>
              <a:t>At the current level of standardization of the design of questionnaires, it can be treated more as an art than a science.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309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Questionnaires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preferred when large sample needs to be handled and where more objectivity is required.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2126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best suited to obtain information on attitudes, behavior, needs and characteristics of people.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5268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Interviews can be used in all segments of the population whereas questionnaires can be used only with educated segments, particularly where the questions tend to become complex. </a:t>
            </a:r>
          </a:p>
          <a:p>
            <a:r>
              <a:rPr lang="en-US" dirty="0" smtClean="0"/>
              <a:t>The sample for interviews tend to be more representative than in case of questionnaires as people are generally more inclined to talk than to write.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398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Interviews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Interview are more flexible in the sense a little more customer oriented than standard.</a:t>
            </a:r>
          </a:p>
          <a:p>
            <a:r>
              <a:rPr lang="en-US" dirty="0" smtClean="0"/>
              <a:t>A skillful interviewer can overcome unwillingness on the part of the respondents to answer emotionally laden or complex questions.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907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Focused group Interviews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They are used to reflect a particular behavior or characteristics and is led by a moderator.</a:t>
            </a:r>
          </a:p>
          <a:p>
            <a:r>
              <a:rPr lang="en-US" dirty="0" smtClean="0"/>
              <a:t>Focuses on a given experience and its effects.</a:t>
            </a:r>
          </a:p>
          <a:p>
            <a:r>
              <a:rPr lang="en-US" dirty="0" smtClean="0"/>
              <a:t>Group is informed about the topic in advance.</a:t>
            </a:r>
          </a:p>
          <a:p>
            <a:r>
              <a:rPr lang="en-US" dirty="0" smtClean="0"/>
              <a:t>Respondents are free to express their own lines of thought but are controlled only to the general discussion of the responses to the subject under focus.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1163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Concept of Causality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Concept of Causality;</a:t>
            </a:r>
          </a:p>
          <a:p>
            <a:pPr lvl="1"/>
            <a:r>
              <a:rPr lang="en-US" dirty="0" smtClean="0"/>
              <a:t>Experimentation is commonly used to infer causal relationships.</a:t>
            </a:r>
          </a:p>
          <a:p>
            <a:pPr lvl="1"/>
            <a:r>
              <a:rPr lang="en-US" dirty="0" smtClean="0"/>
              <a:t>A statement such as ‘X causes Y’</a:t>
            </a:r>
          </a:p>
          <a:p>
            <a:pPr lvl="1"/>
            <a:r>
              <a:rPr lang="en-US" dirty="0" smtClean="0"/>
              <a:t>Or when the occurrence of X increases the probability of the occurrence of 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80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assignment of the numbers to objects or is the amount of the property possessed by objects.</a:t>
            </a:r>
          </a:p>
        </p:txBody>
      </p:sp>
    </p:spTree>
    <p:extLst>
      <p:ext uri="{BB962C8B-B14F-4D97-AF65-F5344CB8AC3E}">
        <p14:creationId xmlns:p14="http://schemas.microsoft.com/office/powerpoint/2010/main" xmlns="" val="2671300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Measurement and Scaling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Measurement;</a:t>
            </a:r>
          </a:p>
          <a:p>
            <a:pPr lvl="1"/>
            <a:r>
              <a:rPr lang="en-US" dirty="0" smtClean="0"/>
              <a:t>It has been defined as “the matching of an aspect of one domain to an aspect of another”.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Scaling;</a:t>
            </a:r>
          </a:p>
          <a:p>
            <a:pPr lvl="1"/>
            <a:r>
              <a:rPr lang="en-US" dirty="0" smtClean="0"/>
              <a:t>Is a procedure for attempting to determine quantitative measures of subjective abstract concepts.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374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Nominal 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a measurement procedure to classify objects, events and individuals into categories.</a:t>
            </a:r>
          </a:p>
          <a:p>
            <a:r>
              <a:rPr lang="en-US" dirty="0" smtClean="0"/>
              <a:t>Nominal scales are least restrictive and widely used in social sciences research.</a:t>
            </a:r>
          </a:p>
          <a:p>
            <a:r>
              <a:rPr lang="en-US" dirty="0" smtClean="0"/>
              <a:t>Nominal means “in name only”.</a:t>
            </a:r>
          </a:p>
          <a:p>
            <a:r>
              <a:rPr lang="en-US" dirty="0" smtClean="0"/>
              <a:t>Examples;</a:t>
            </a:r>
          </a:p>
          <a:p>
            <a:pPr lvl="1"/>
            <a:r>
              <a:rPr lang="en-US" dirty="0" smtClean="0"/>
              <a:t>Telephone numbers</a:t>
            </a:r>
          </a:p>
          <a:p>
            <a:pPr lvl="1"/>
            <a:r>
              <a:rPr lang="en-US" dirty="0" smtClean="0"/>
              <a:t>Departmental accounting codes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2920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20</a:t>
            </a:fld>
            <a:endParaRPr lang="en-US"/>
          </a:p>
        </p:txBody>
      </p:sp>
      <p:pic>
        <p:nvPicPr>
          <p:cNvPr id="1026" name="Picture 2" descr="C:\Users\usman\Pictures\My Scans\scan00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219200"/>
            <a:ext cx="7467600" cy="426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097171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Ordinal scales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scale is used to measure data having transitivity (if x&gt;y, and y&gt;z then x&gt;z) property. </a:t>
            </a:r>
          </a:p>
          <a:p>
            <a:r>
              <a:rPr lang="en-US" dirty="0" smtClean="0"/>
              <a:t>It includes the characteristics of nominal scales in addition to indicating order.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5682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2050" name="Picture 2" descr="C:\Users\usman\Pictures\My Scans\scan00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848599" cy="3200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8172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Errors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Major of these errors are;</a:t>
            </a:r>
          </a:p>
          <a:p>
            <a:pPr lvl="1"/>
            <a:r>
              <a:rPr lang="en-US" dirty="0" smtClean="0"/>
              <a:t>Errors due to interviewer</a:t>
            </a:r>
          </a:p>
          <a:p>
            <a:pPr lvl="1"/>
            <a:r>
              <a:rPr lang="en-US" dirty="0" smtClean="0"/>
              <a:t>Errors due to instrument</a:t>
            </a:r>
          </a:p>
          <a:p>
            <a:pPr lvl="1"/>
            <a:r>
              <a:rPr lang="en-US" dirty="0" smtClean="0"/>
              <a:t>Errors due to </a:t>
            </a:r>
            <a:r>
              <a:rPr lang="en-US" dirty="0" smtClean="0"/>
              <a:t>respondents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265E7-6B4A-4F95-A2F9-39834D817F28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82731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 Sampling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errors relate to the data collection procedures of observation interview and survey.</a:t>
            </a:r>
          </a:p>
          <a:p>
            <a:r>
              <a:rPr lang="en-US" dirty="0" smtClean="0"/>
              <a:t>They are of two kinds;</a:t>
            </a:r>
          </a:p>
          <a:p>
            <a:pPr lvl="1"/>
            <a:r>
              <a:rPr lang="en-US" dirty="0" smtClean="0"/>
              <a:t>Non Observation errors</a:t>
            </a:r>
          </a:p>
          <a:p>
            <a:pPr lvl="1"/>
            <a:r>
              <a:rPr lang="en-US" dirty="0" smtClean="0"/>
              <a:t>Observation errors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2965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Sources of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sources of Error are;</a:t>
            </a:r>
          </a:p>
          <a:p>
            <a:pPr lvl="1"/>
            <a:r>
              <a:rPr lang="en-US" dirty="0" smtClean="0"/>
              <a:t>Inadequate data specification</a:t>
            </a:r>
          </a:p>
          <a:p>
            <a:pPr lvl="1"/>
            <a:r>
              <a:rPr lang="en-US" dirty="0" smtClean="0"/>
              <a:t>Inadequate or faulty method of interview, observation, measurement</a:t>
            </a:r>
          </a:p>
          <a:p>
            <a:pPr lvl="1"/>
            <a:r>
              <a:rPr lang="en-US" dirty="0" smtClean="0"/>
              <a:t>Lack of trained investigators</a:t>
            </a:r>
          </a:p>
          <a:p>
            <a:pPr lvl="1"/>
            <a:r>
              <a:rPr lang="en-US" dirty="0" smtClean="0"/>
              <a:t>Inadequate scrutiny of basic data</a:t>
            </a:r>
          </a:p>
          <a:p>
            <a:pPr lvl="1"/>
            <a:r>
              <a:rPr lang="en-US" dirty="0" smtClean="0"/>
              <a:t>Errors in coding data entry and verifications</a:t>
            </a:r>
          </a:p>
          <a:p>
            <a:pPr lvl="1"/>
            <a:r>
              <a:rPr lang="en-US" dirty="0" smtClean="0"/>
              <a:t>Errors in presenting and printing</a:t>
            </a:r>
          </a:p>
          <a:p>
            <a:pPr lvl="1"/>
            <a:r>
              <a:rPr lang="en-US" dirty="0" smtClean="0"/>
              <a:t>Non Coverage errors</a:t>
            </a:r>
          </a:p>
          <a:p>
            <a:pPr lvl="1"/>
            <a:r>
              <a:rPr lang="en-US" dirty="0" smtClean="0"/>
              <a:t>Response errors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0095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Non-Observation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Which are due to some elements not having being studied.</a:t>
            </a:r>
          </a:p>
          <a:p>
            <a:r>
              <a:rPr lang="en-US" dirty="0" smtClean="0"/>
              <a:t>These errors arise in sampling surveys because some population elements of interest are not studied.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smtClean="0"/>
              <a:t>Missing out a company in the sample (non coverage)</a:t>
            </a:r>
          </a:p>
          <a:p>
            <a:pPr lvl="1"/>
            <a:r>
              <a:rPr lang="en-US" dirty="0" smtClean="0"/>
              <a:t>Duplication of company in the sample (Over coverage)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3761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 Errors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Which are due to respondents not answering certain questions or answers deliberately wrongly.</a:t>
            </a:r>
          </a:p>
          <a:p>
            <a:r>
              <a:rPr lang="en-US" dirty="0" smtClean="0"/>
              <a:t>Interviews are much better than questionnaires from the point of view of observation errors due to spontaneous answers.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538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 and Reliability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management &amp; social sciences, the variables and constructs are highly abstract and the measurement tends to be indirect.</a:t>
            </a:r>
          </a:p>
          <a:p>
            <a:r>
              <a:rPr lang="en-US" dirty="0" smtClean="0"/>
              <a:t>Therefore validity and reliability assume great importance.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83769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Validity and Reliability in Measurement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Validity refers to the extent to which a test/ instrument measures what we actually wish to measure.</a:t>
            </a:r>
          </a:p>
          <a:p>
            <a:r>
              <a:rPr lang="en-US" dirty="0" smtClean="0"/>
              <a:t>Reliability has to do with accuracy and precision of a measurement procedure.</a:t>
            </a:r>
          </a:p>
          <a:p>
            <a:r>
              <a:rPr lang="en-US" dirty="0" smtClean="0"/>
              <a:t>Practicality is concerned with a wide range of factors of economy, convenience, interpretability.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E662-1A5D-4257-8BD3-13A25165D11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2490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 in Experiment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conducting an experiment, A researcher has two goals;</a:t>
            </a:r>
          </a:p>
          <a:p>
            <a:pPr lvl="1"/>
            <a:r>
              <a:rPr lang="en-US" dirty="0" smtClean="0"/>
              <a:t>Draw valid conclusions about the effects of independent variables on the study group</a:t>
            </a:r>
          </a:p>
          <a:p>
            <a:pPr lvl="1"/>
            <a:r>
              <a:rPr lang="en-US" dirty="0" smtClean="0"/>
              <a:t>Make valid generalizations to a larger population of interest.</a:t>
            </a:r>
          </a:p>
          <a:p>
            <a:r>
              <a:rPr lang="en-US" dirty="0" smtClean="0"/>
              <a:t>The first goal concerns internal validity</a:t>
            </a:r>
          </a:p>
          <a:p>
            <a:r>
              <a:rPr lang="en-US" dirty="0" smtClean="0"/>
              <a:t>And the second goal concerns external validity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3DF4E2-92BA-4B83-90BF-298ED3A98E89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03607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Judgment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These include;</a:t>
            </a:r>
          </a:p>
          <a:p>
            <a:pPr lvl="1"/>
            <a:r>
              <a:rPr lang="en-US" dirty="0" smtClean="0"/>
              <a:t>Direct Judgment methods</a:t>
            </a:r>
          </a:p>
          <a:p>
            <a:pPr lvl="1"/>
            <a:r>
              <a:rPr lang="en-US" dirty="0" smtClean="0"/>
              <a:t>Fractionation</a:t>
            </a:r>
          </a:p>
          <a:p>
            <a:pPr lvl="1"/>
            <a:r>
              <a:rPr lang="en-US" dirty="0" smtClean="0"/>
              <a:t>Constant sum 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A2D28-4D1A-472B-B7BC-6E818D618846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1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Judgment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respondent is required to give a numerical rating to each stimulus, with respect to some designated characteristics.</a:t>
            </a:r>
          </a:p>
          <a:p>
            <a:r>
              <a:rPr lang="en-US" dirty="0" smtClean="0"/>
              <a:t>In the unlimited type, the respondent may choose his or her own number in graphical method to position the rating on a line</a:t>
            </a:r>
          </a:p>
          <a:p>
            <a:pPr lvl="1"/>
            <a:r>
              <a:rPr lang="en-US" dirty="0" smtClean="0"/>
              <a:t>I-----------------------------------------I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A2D28-4D1A-472B-B7BC-6E818D618846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4500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Direct Judgment Method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limited type, the respondent has limited choice, as given by the researcher.</a:t>
            </a:r>
          </a:p>
          <a:p>
            <a:pPr lvl="1"/>
            <a:r>
              <a:rPr lang="en-US" u="sng" dirty="0" smtClean="0"/>
              <a:t>I 1 I 2 I 3 I 4 I   </a:t>
            </a:r>
            <a:r>
              <a:rPr lang="en-US" u="sng" dirty="0" err="1" smtClean="0"/>
              <a:t>I</a:t>
            </a:r>
            <a:r>
              <a:rPr lang="en-US" u="sng" dirty="0" smtClean="0"/>
              <a:t>   </a:t>
            </a:r>
            <a:r>
              <a:rPr lang="en-US" u="sng" dirty="0" err="1" smtClean="0"/>
              <a:t>I</a:t>
            </a:r>
            <a:r>
              <a:rPr lang="en-US" u="sng" dirty="0" smtClean="0"/>
              <a:t>   </a:t>
            </a:r>
            <a:r>
              <a:rPr lang="en-US" u="sng" dirty="0" err="1" smtClean="0"/>
              <a:t>I</a:t>
            </a:r>
            <a:r>
              <a:rPr lang="en-US" u="sng" dirty="0" smtClean="0"/>
              <a:t>   </a:t>
            </a:r>
            <a:r>
              <a:rPr lang="en-US" u="sng" dirty="0" err="1" smtClean="0"/>
              <a:t>I</a:t>
            </a:r>
            <a:r>
              <a:rPr lang="en-US" u="sng" dirty="0" smtClean="0"/>
              <a:t>   </a:t>
            </a:r>
            <a:r>
              <a:rPr lang="en-US" u="sng" dirty="0" err="1" smtClean="0"/>
              <a:t>I</a:t>
            </a:r>
            <a:r>
              <a:rPr lang="en-US" u="sng" dirty="0" smtClean="0"/>
              <a:t>   </a:t>
            </a:r>
            <a:r>
              <a:rPr lang="en-US" u="sng" dirty="0" err="1" smtClean="0"/>
              <a:t>I</a:t>
            </a:r>
            <a:r>
              <a:rPr lang="en-US" u="sng" dirty="0" smtClean="0"/>
              <a:t>   </a:t>
            </a:r>
            <a:r>
              <a:rPr lang="en-US" u="sng" dirty="0" err="1" smtClean="0"/>
              <a:t>I</a:t>
            </a:r>
            <a:r>
              <a:rPr lang="en-US" u="sng" dirty="0" smtClean="0"/>
              <a:t> 12 I</a:t>
            </a:r>
            <a:endParaRPr lang="en-US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A2D28-4D1A-472B-B7BC-6E818D618846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61302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Fractionation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fractionation method, a number denoting the ratio between two stimuli, with respect to some characteristics, is estimated.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A2D28-4D1A-472B-B7BC-6E818D618846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0876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Constant Sum Methods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Constant sum methods are used to standardize the scale across respondents by requiring them to allocate a given total score (say 100) among the stimuli ( total adds up to a constant and hence the name).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8A2D28-4D1A-472B-B7BC-6E818D618846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766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technique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Your choice of sampling technique is dependent on the feasibility and sensibility of collecting data to answer your research question(s) and to address your objectives from the entire population.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9657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 techniques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Choice of sampling technique is dependent on your research questions and objectives;</a:t>
            </a:r>
          </a:p>
          <a:p>
            <a:pPr lvl="1"/>
            <a:r>
              <a:rPr lang="en-US" dirty="0" smtClean="0"/>
              <a:t>Research questions and objectives that need you to estimate statistically the characteristics of the population from a sample require probability samples.</a:t>
            </a:r>
          </a:p>
          <a:p>
            <a:pPr lvl="1"/>
            <a:r>
              <a:rPr lang="en-US" dirty="0" smtClean="0"/>
              <a:t>Research questions and objectives that do not require such generalizations can make use of non-probability sampling techniques.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9704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 Factor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Factors such as the confidence that is needed in the findings, accuracy required and likely categories for analyses will affect the size of the sample that need to be collected.</a:t>
            </a:r>
          </a:p>
          <a:p>
            <a:pPr lvl="1"/>
            <a:r>
              <a:rPr lang="en-US" dirty="0" smtClean="0"/>
              <a:t>Statistical analyses usually require a minimum sample size of 30.</a:t>
            </a:r>
          </a:p>
          <a:p>
            <a:pPr lvl="1"/>
            <a:r>
              <a:rPr lang="en-US" dirty="0" smtClean="0"/>
              <a:t>Research questions and objectives that do not require statistical estimation may need far smaller samples.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303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Availability of resources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Sample size and the technique used are also influenced by the availability of resources, in particular financial support and time available to select the sample and to collect, enter into a computer and analyze the data.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2238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514600"/>
            <a:ext cx="8229600" cy="1143000"/>
          </a:xfrm>
        </p:spPr>
        <p:txBody>
          <a:bodyPr/>
          <a:lstStyle/>
          <a:p>
            <a:r>
              <a:rPr lang="en-US" dirty="0" smtClean="0"/>
              <a:t>Thanks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F4742-C6B9-4F98-BE03-6DC2E810BA39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1445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1456</Words>
  <Application>Microsoft Office PowerPoint</Application>
  <PresentationFormat>On-screen Show (4:3)</PresentationFormat>
  <Paragraphs>188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MGT-491 QUANTITATIVE ANALYSIS AND RESEARCH FOR MANAGEMENT</vt:lpstr>
      <vt:lpstr>Brief Course Contents</vt:lpstr>
      <vt:lpstr>Brief Course Contents (Contd.)</vt:lpstr>
      <vt:lpstr>Primary Data</vt:lpstr>
      <vt:lpstr>Field Research/ Primary data collection methods</vt:lpstr>
      <vt:lpstr>Field Research/ Primary data collection methods (Contd.)</vt:lpstr>
      <vt:lpstr>Observation</vt:lpstr>
      <vt:lpstr>Primary data collection from observations</vt:lpstr>
      <vt:lpstr>Survey</vt:lpstr>
      <vt:lpstr>Designing instrument for data collection process and testing the instrument</vt:lpstr>
      <vt:lpstr>Questionnaires</vt:lpstr>
      <vt:lpstr>Interviews</vt:lpstr>
      <vt:lpstr>Interviews</vt:lpstr>
      <vt:lpstr>Interviews (Contd.)</vt:lpstr>
      <vt:lpstr>Focused group Interviews</vt:lpstr>
      <vt:lpstr>Concept of Causality</vt:lpstr>
      <vt:lpstr>Measurement</vt:lpstr>
      <vt:lpstr>Measurement and Scaling (Contd.)</vt:lpstr>
      <vt:lpstr>Nominal scale</vt:lpstr>
      <vt:lpstr>Slide 20</vt:lpstr>
      <vt:lpstr>Ordinal scales</vt:lpstr>
      <vt:lpstr>Slide 22</vt:lpstr>
      <vt:lpstr>Errors in Measurement (Contd.)</vt:lpstr>
      <vt:lpstr>Non Sampling Errors</vt:lpstr>
      <vt:lpstr>Sources of Errors</vt:lpstr>
      <vt:lpstr>Non-Observation Errors</vt:lpstr>
      <vt:lpstr>Observation Errors</vt:lpstr>
      <vt:lpstr>Validity and Reliability</vt:lpstr>
      <vt:lpstr>Validity and Reliability in Measurement (Contd.)</vt:lpstr>
      <vt:lpstr>Validity in Experiment</vt:lpstr>
      <vt:lpstr>Quantitative Judgment Methods</vt:lpstr>
      <vt:lpstr>Direct Judgment Method</vt:lpstr>
      <vt:lpstr>Direct Judgment Method (Contd.)</vt:lpstr>
      <vt:lpstr>Fractionation Method</vt:lpstr>
      <vt:lpstr>Constant Sum Methods</vt:lpstr>
      <vt:lpstr>Sampling technique</vt:lpstr>
      <vt:lpstr>Sampling techniques</vt:lpstr>
      <vt:lpstr>Confidence Factor</vt:lpstr>
      <vt:lpstr>Availability of resources </vt:lpstr>
      <vt:lpstr>Thanks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Osman</dc:creator>
  <cp:lastModifiedBy>NTS</cp:lastModifiedBy>
  <cp:revision>11</cp:revision>
  <dcterms:created xsi:type="dcterms:W3CDTF">2013-06-29T07:28:26Z</dcterms:created>
  <dcterms:modified xsi:type="dcterms:W3CDTF">2013-06-29T11:35:45Z</dcterms:modified>
</cp:coreProperties>
</file>