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301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302" r:id="rId33"/>
    <p:sldId id="288" r:id="rId34"/>
    <p:sldId id="289" r:id="rId35"/>
    <p:sldId id="303" r:id="rId36"/>
    <p:sldId id="290" r:id="rId37"/>
    <p:sldId id="291" r:id="rId38"/>
    <p:sldId id="292" r:id="rId39"/>
    <p:sldId id="300" r:id="rId40"/>
    <p:sldId id="258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30AA-9EDA-4CE7-A70E-C1F19BE99432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B01F9-F9C6-4A71-8975-CEF37F4631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5446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30AA-9EDA-4CE7-A70E-C1F19BE99432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B01F9-F9C6-4A71-8975-CEF37F4631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1287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30AA-9EDA-4CE7-A70E-C1F19BE99432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B01F9-F9C6-4A71-8975-CEF37F4631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6138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30AA-9EDA-4CE7-A70E-C1F19BE99432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B01F9-F9C6-4A71-8975-CEF37F4631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8797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30AA-9EDA-4CE7-A70E-C1F19BE99432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B01F9-F9C6-4A71-8975-CEF37F4631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3698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30AA-9EDA-4CE7-A70E-C1F19BE99432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B01F9-F9C6-4A71-8975-CEF37F4631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2742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30AA-9EDA-4CE7-A70E-C1F19BE99432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B01F9-F9C6-4A71-8975-CEF37F4631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52659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30AA-9EDA-4CE7-A70E-C1F19BE99432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B01F9-F9C6-4A71-8975-CEF37F4631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9427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30AA-9EDA-4CE7-A70E-C1F19BE99432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B01F9-F9C6-4A71-8975-CEF37F4631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0544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30AA-9EDA-4CE7-A70E-C1F19BE99432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B01F9-F9C6-4A71-8975-CEF37F4631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4658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30AA-9EDA-4CE7-A70E-C1F19BE99432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B01F9-F9C6-4A71-8975-CEF37F4631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5611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B30AA-9EDA-4CE7-A70E-C1F19BE99432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B01F9-F9C6-4A71-8975-CEF37F4631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8939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MGT-491</a:t>
            </a:r>
            <a:br>
              <a:rPr lang="en-US" dirty="0" smtClean="0"/>
            </a:br>
            <a:r>
              <a:rPr lang="en-US" dirty="0" smtClean="0"/>
              <a:t>QUANTITATIVE ANALYSIS AND RESEARCH FOR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6400800" cy="762000"/>
          </a:xfrm>
        </p:spPr>
        <p:txBody>
          <a:bodyPr/>
          <a:lstStyle/>
          <a:p>
            <a:pPr algn="r"/>
            <a:r>
              <a:rPr lang="en-US" dirty="0" smtClean="0"/>
              <a:t>OSMAN BIN SAIF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72200" y="4572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Session 13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226631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Last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Factor Scales</a:t>
            </a:r>
          </a:p>
          <a:p>
            <a:r>
              <a:rPr lang="en-US" dirty="0" smtClean="0"/>
              <a:t>Standardized instruments</a:t>
            </a:r>
          </a:p>
          <a:p>
            <a:r>
              <a:rPr lang="en-US" dirty="0" smtClean="0"/>
              <a:t>Validity in Measurement</a:t>
            </a:r>
          </a:p>
          <a:p>
            <a:r>
              <a:rPr lang="en-US" dirty="0" smtClean="0"/>
              <a:t>Reliability in Measurement</a:t>
            </a:r>
          </a:p>
          <a:p>
            <a:r>
              <a:rPr lang="en-US" dirty="0" smtClean="0"/>
              <a:t>Stability</a:t>
            </a:r>
          </a:p>
          <a:p>
            <a:r>
              <a:rPr lang="en-US" dirty="0" smtClean="0"/>
              <a:t>Equivalence</a:t>
            </a:r>
          </a:p>
          <a:p>
            <a:r>
              <a:rPr lang="en-US" dirty="0" smtClean="0"/>
              <a:t>Practicality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DF4E2-92BA-4B83-90BF-298ED3A98E8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371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SAMPLING</a:t>
            </a:r>
          </a:p>
          <a:p>
            <a:r>
              <a:rPr lang="en-US" dirty="0" smtClean="0"/>
              <a:t>SAMPLING METHODS</a:t>
            </a:r>
          </a:p>
          <a:p>
            <a:r>
              <a:rPr lang="en-US" dirty="0" smtClean="0"/>
              <a:t>PROCEDURES</a:t>
            </a:r>
          </a:p>
          <a:p>
            <a:r>
              <a:rPr lang="en-US" dirty="0" smtClean="0"/>
              <a:t>SAMPLE SIZE DECISIONS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9506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sample is used when it is not possible or practical to make all possible observations of a phenomenon that is being studied.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7992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Measurements are made on the sample characteristics and are used to estimate the characteristics of the larger group.</a:t>
            </a:r>
          </a:p>
          <a:p>
            <a:r>
              <a:rPr lang="en-US" dirty="0" smtClean="0"/>
              <a:t>Thus samples enable parsimony of data collection effort.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2833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Collectively the entire group of study objects is called the population.</a:t>
            </a:r>
          </a:p>
          <a:p>
            <a:r>
              <a:rPr lang="en-US" dirty="0" smtClean="0"/>
              <a:t>These may be people, geographic area, organizations, product , services and so 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5584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the entire group of study objects are investigated, then its called census.</a:t>
            </a:r>
          </a:p>
          <a:p>
            <a:r>
              <a:rPr lang="en-US" dirty="0" smtClean="0"/>
              <a:t>A sample may be one object (smallest sample) or one less than the population (largest sample).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1258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answers two questions;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How many observations should be made or subjects should be selected (size)?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Which subjects should be selected (design)?</a:t>
            </a:r>
          </a:p>
        </p:txBody>
      </p:sp>
    </p:spTree>
    <p:extLst>
      <p:ext uri="{BB962C8B-B14F-4D97-AF65-F5344CB8AC3E}">
        <p14:creationId xmlns:p14="http://schemas.microsoft.com/office/powerpoint/2010/main" xmlns="" val="3931939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size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Sample size may be determined based on judgment or statistically on the requirements of error and confidence.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1249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two aspects in sampling design.</a:t>
            </a:r>
          </a:p>
          <a:p>
            <a:r>
              <a:rPr lang="en-US" dirty="0" smtClean="0"/>
              <a:t>The first is the selection of elements from the population and the second is the basis on which representativeness of the sample is obtained.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0801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 Design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selection of the elements individually from large population is called un-restricted sampling.</a:t>
            </a:r>
          </a:p>
          <a:p>
            <a:r>
              <a:rPr lang="en-US" dirty="0" smtClean="0"/>
              <a:t>When the element selection is controlled, the sampling is restricted sampling.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2905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Steps involved in sampling process are as follows;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Definition of population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Specification of sampling frame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Specification of sampling unit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Selection of sampling method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Determination of sample size</a:t>
            </a:r>
          </a:p>
          <a:p>
            <a:pPr marL="971550" lvl="1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2888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1.Definition of Population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population is defined in terms of ;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Elements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Sampling units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Extent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Time</a:t>
            </a:r>
          </a:p>
          <a:p>
            <a:pPr marL="971550" lvl="1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7270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1.Definition of Population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Example;</a:t>
            </a:r>
          </a:p>
          <a:p>
            <a:pPr lvl="1"/>
            <a:r>
              <a:rPr lang="en-US" dirty="0" smtClean="0"/>
              <a:t>In a survey of manufacturing organization, the population was defined as;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33195458"/>
              </p:ext>
            </p:extLst>
          </p:nvPr>
        </p:nvGraphicFramePr>
        <p:xfrm>
          <a:off x="685800" y="3429000"/>
          <a:ext cx="7543800" cy="256032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697355"/>
                <a:gridCol w="5846445"/>
              </a:tblGrid>
              <a:tr h="599440"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/>
                        <a:t>Element</a:t>
                      </a:r>
                      <a:endParaRPr lang="en-US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/>
                        <a:t>manufacturing, planning, control activity</a:t>
                      </a:r>
                      <a:endParaRPr lang="en-US" sz="2200" b="0" dirty="0"/>
                    </a:p>
                  </a:txBody>
                  <a:tcPr/>
                </a:tc>
              </a:tr>
              <a:tr h="599440"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/>
                        <a:t>Sampling unit</a:t>
                      </a:r>
                      <a:endParaRPr lang="en-US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/>
                        <a:t>Batch manufacturing organizations in engineering, industries</a:t>
                      </a:r>
                      <a:endParaRPr lang="en-US" sz="2200" b="0" dirty="0"/>
                    </a:p>
                  </a:txBody>
                  <a:tcPr/>
                </a:tc>
              </a:tr>
              <a:tr h="599440"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/>
                        <a:t>Extent</a:t>
                      </a:r>
                      <a:endParaRPr lang="en-US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/>
                        <a:t>Have been manufacturing engineering goods</a:t>
                      </a:r>
                      <a:endParaRPr lang="en-US" sz="2200" b="0" dirty="0"/>
                    </a:p>
                  </a:txBody>
                  <a:tcPr/>
                </a:tc>
              </a:tr>
              <a:tr h="599440"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/>
                        <a:t>Time</a:t>
                      </a:r>
                      <a:endParaRPr lang="en-US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/>
                        <a:t>Past two years</a:t>
                      </a:r>
                      <a:endParaRPr lang="en-US" sz="2200" b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9113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Specification of sampling frame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probability sampling one has to have a sampling frame. Errors may occur when researcher fails to access the elements through telephone or from industrial directories.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7615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 Specification of sampling frame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non-probability sampling, convenience or referrals may suffice to specify the sample, the researcher always utilize his/her own sense of judgment.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033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 Specification of sampling frame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Example;</a:t>
            </a:r>
          </a:p>
          <a:p>
            <a:pPr lvl="1"/>
            <a:r>
              <a:rPr lang="en-US" dirty="0" smtClean="0"/>
              <a:t>Government publication on industries</a:t>
            </a:r>
          </a:p>
          <a:p>
            <a:pPr lvl="1"/>
            <a:r>
              <a:rPr lang="en-US" dirty="0" smtClean="0"/>
              <a:t>List of batch manufacturing engineering firms listed in  Karachi stock exchange.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2961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3. Specification of the sampling unit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the basic unit containing the elements of the population.</a:t>
            </a:r>
          </a:p>
          <a:p>
            <a:endParaRPr lang="en-US" dirty="0"/>
          </a:p>
          <a:p>
            <a:r>
              <a:rPr lang="en-US" dirty="0" smtClean="0"/>
              <a:t>Example;</a:t>
            </a:r>
          </a:p>
          <a:p>
            <a:pPr lvl="1"/>
            <a:r>
              <a:rPr lang="en-US" dirty="0" smtClean="0"/>
              <a:t>Heads of manufacturing divisions like Directors, Vice Presidents, or General managers.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1684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Selection of Sampling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Sampling method is the way in which the sample units are selected.</a:t>
            </a:r>
          </a:p>
          <a:p>
            <a:endParaRPr lang="en-US" dirty="0"/>
          </a:p>
          <a:p>
            <a:r>
              <a:rPr lang="en-US" dirty="0" smtClean="0"/>
              <a:t>Example;</a:t>
            </a:r>
          </a:p>
          <a:p>
            <a:pPr lvl="1"/>
            <a:r>
              <a:rPr lang="en-US" dirty="0" smtClean="0"/>
              <a:t>Use of check  sampling method in an exploratory study. The method includes the selection criteria or just availability, if the number in the population is not large.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7826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 Determination of sample size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number to be sampled can be decided on statistical analysis when the sample size is large. </a:t>
            </a:r>
          </a:p>
          <a:p>
            <a:r>
              <a:rPr lang="en-US" dirty="0" smtClean="0"/>
              <a:t>It can be modified by considerations of availability, cost and accessibility.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7228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of Sampling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Broadly classified into the following;</a:t>
            </a:r>
          </a:p>
          <a:p>
            <a:pPr lvl="1"/>
            <a:r>
              <a:rPr lang="en-US" dirty="0" smtClean="0"/>
              <a:t>Non-probability sampling</a:t>
            </a:r>
          </a:p>
          <a:p>
            <a:pPr lvl="2"/>
            <a:r>
              <a:rPr lang="en-US" dirty="0" smtClean="0"/>
              <a:t>Quota sampling</a:t>
            </a:r>
          </a:p>
          <a:p>
            <a:pPr lvl="2"/>
            <a:r>
              <a:rPr lang="en-US" dirty="0" smtClean="0"/>
              <a:t>Convenience sampling</a:t>
            </a:r>
          </a:p>
          <a:p>
            <a:pPr lvl="2"/>
            <a:r>
              <a:rPr lang="en-US" dirty="0" smtClean="0"/>
              <a:t>Judgment sampling</a:t>
            </a:r>
          </a:p>
          <a:p>
            <a:pPr lvl="2"/>
            <a:r>
              <a:rPr lang="en-US" dirty="0" smtClean="0"/>
              <a:t>Purposive sampling</a:t>
            </a:r>
          </a:p>
          <a:p>
            <a:pPr lvl="1"/>
            <a:r>
              <a:rPr lang="en-US" dirty="0" smtClean="0"/>
              <a:t>Probability sampling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7451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Classification of Sampling Methods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Broadly classified into the following (Contd.);</a:t>
            </a:r>
          </a:p>
          <a:p>
            <a:pPr lvl="1"/>
            <a:r>
              <a:rPr lang="en-US" dirty="0" smtClean="0"/>
              <a:t>Probability sampling</a:t>
            </a:r>
          </a:p>
          <a:p>
            <a:pPr lvl="2"/>
            <a:r>
              <a:rPr lang="en-US" dirty="0" smtClean="0"/>
              <a:t>Simple random sampling</a:t>
            </a:r>
          </a:p>
          <a:p>
            <a:pPr lvl="2"/>
            <a:r>
              <a:rPr lang="en-US" dirty="0" smtClean="0"/>
              <a:t>Stratified random sampling (proportionate)</a:t>
            </a:r>
          </a:p>
          <a:p>
            <a:pPr lvl="2"/>
            <a:r>
              <a:rPr lang="en-US" dirty="0" smtClean="0"/>
              <a:t>Stratified random sampling (disproportionate)</a:t>
            </a:r>
          </a:p>
          <a:p>
            <a:pPr lvl="2"/>
            <a:r>
              <a:rPr lang="en-US" dirty="0" smtClean="0"/>
              <a:t>Cluster sampling (systematic)</a:t>
            </a:r>
          </a:p>
          <a:p>
            <a:pPr lvl="2"/>
            <a:r>
              <a:rPr lang="en-US" dirty="0" smtClean="0"/>
              <a:t>Cluster sampling (area)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164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Non-Probability 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a judgment based procedure. It can be representative but precision and confidence cannot be obtained.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1927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Quota 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the most commonly used non-probability sampling method.</a:t>
            </a:r>
          </a:p>
          <a:p>
            <a:r>
              <a:rPr lang="en-US" dirty="0" smtClean="0"/>
              <a:t>Rough proportion of sub-classes (strata) in the population are estimated.</a:t>
            </a:r>
          </a:p>
          <a:p>
            <a:r>
              <a:rPr lang="en-US" dirty="0" smtClean="0"/>
              <a:t>The individual units in each strata are chosen by researcher based on judgment.</a:t>
            </a:r>
          </a:p>
          <a:p>
            <a:r>
              <a:rPr lang="en-US" dirty="0" smtClean="0"/>
              <a:t>Therefore selection bias will be present.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8469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Judgment 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this sampling procedure, a sample is obtained on the basis of sound judgment or experience on the part of the sampler who adopts a particular data collection strategy.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6436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Snow ball 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a judgment sampling procedure used for studying special characteristics of a population.</a:t>
            </a:r>
          </a:p>
          <a:p>
            <a:r>
              <a:rPr lang="en-US" dirty="0" smtClean="0"/>
              <a:t>Initial subjects with desired characteristics are randomly selected.</a:t>
            </a:r>
          </a:p>
          <a:p>
            <a:r>
              <a:rPr lang="en-US" dirty="0" smtClean="0"/>
              <a:t>Additional respondents in the sample are obtained by referral.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0947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Purposive 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also is a non-probability sampling which serves an objective or purpose.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0159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Convenience 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sampling procedures are </a:t>
            </a:r>
            <a:r>
              <a:rPr lang="en-US" dirty="0" err="1" smtClean="0"/>
              <a:t>adhoc</a:t>
            </a:r>
            <a:r>
              <a:rPr lang="en-US" dirty="0" smtClean="0"/>
              <a:t> procedures. They are also called accidental samples.</a:t>
            </a:r>
          </a:p>
          <a:p>
            <a:r>
              <a:rPr lang="en-US" dirty="0" smtClean="0"/>
              <a:t>Whatever is easily available, subjects who are cooperative or subjects who can articulate are chosen.</a:t>
            </a:r>
          </a:p>
          <a:p>
            <a:r>
              <a:rPr lang="en-US" dirty="0" smtClean="0"/>
              <a:t>Not recommended for research.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8682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these procedures, one can calculate the likelihood of any population element being included in the sample.</a:t>
            </a:r>
          </a:p>
          <a:p>
            <a:r>
              <a:rPr lang="en-US" dirty="0" smtClean="0"/>
              <a:t>In this method random sampling is employed.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9744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Random 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this procedure each population element has an equal chance of being selected.</a:t>
            </a:r>
          </a:p>
          <a:p>
            <a:r>
              <a:rPr lang="en-US" dirty="0" smtClean="0"/>
              <a:t>Any </a:t>
            </a:r>
            <a:r>
              <a:rPr lang="en-US" i="1" dirty="0" smtClean="0"/>
              <a:t>n </a:t>
            </a:r>
            <a:r>
              <a:rPr lang="en-US" dirty="0" smtClean="0"/>
              <a:t>units can be as likely a sample as any other </a:t>
            </a:r>
            <a:r>
              <a:rPr lang="en-US" i="1" dirty="0" smtClean="0"/>
              <a:t>n </a:t>
            </a:r>
            <a:r>
              <a:rPr lang="en-US" dirty="0" smtClean="0"/>
              <a:t>elements.</a:t>
            </a:r>
          </a:p>
          <a:p>
            <a:r>
              <a:rPr lang="en-US" dirty="0" smtClean="0"/>
              <a:t>The sample statistics are computed and used to estimate the population parameters with a stated confidence and precision.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858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Stratified random 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a probability sampling method.</a:t>
            </a:r>
          </a:p>
          <a:p>
            <a:r>
              <a:rPr lang="en-US" dirty="0" smtClean="0"/>
              <a:t>In this the population is stratified (partitioned) based on characteristics of the population.</a:t>
            </a:r>
          </a:p>
          <a:p>
            <a:r>
              <a:rPr lang="en-US" dirty="0" smtClean="0"/>
              <a:t>A random sample is drawn from each stratum.</a:t>
            </a:r>
          </a:p>
          <a:p>
            <a:r>
              <a:rPr lang="en-US" dirty="0" smtClean="0"/>
              <a:t>In this sampling error is considerably reduced.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7761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man\Pictures\My Scans\scan00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799" y="304800"/>
            <a:ext cx="8686801" cy="6172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7569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 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similar to stratified sampling.</a:t>
            </a:r>
          </a:p>
          <a:p>
            <a:r>
              <a:rPr lang="en-US" dirty="0" smtClean="0"/>
              <a:t>In this population is divided into sub-groups, which are small scale populations.</a:t>
            </a:r>
          </a:p>
          <a:p>
            <a:r>
              <a:rPr lang="en-US" dirty="0" smtClean="0"/>
              <a:t>Random sample is selected from each sub-group.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504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Systematic random 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random beginning is made and every </a:t>
            </a:r>
            <a:r>
              <a:rPr lang="en-US" dirty="0" err="1" smtClean="0"/>
              <a:t>Lth</a:t>
            </a:r>
            <a:r>
              <a:rPr lang="en-US" dirty="0" smtClean="0"/>
              <a:t> item is starting from the first item is selected.</a:t>
            </a:r>
          </a:p>
          <a:p>
            <a:r>
              <a:rPr lang="en-US" dirty="0" smtClean="0"/>
              <a:t>It is an easy sampling procedure and often can be more representative, since it cuts across the population.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4360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man\Pictures\My Scans\scan00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89154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3135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Area 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sampling area is divided into sub areas at different levels.</a:t>
            </a:r>
          </a:p>
          <a:p>
            <a:r>
              <a:rPr lang="en-US" dirty="0" smtClean="0"/>
              <a:t>Level wise successive random samples are chosen.</a:t>
            </a:r>
          </a:p>
          <a:p>
            <a:r>
              <a:rPr lang="en-US" dirty="0" smtClean="0"/>
              <a:t>Example;</a:t>
            </a:r>
          </a:p>
          <a:p>
            <a:pPr lvl="1"/>
            <a:r>
              <a:rPr lang="en-US" dirty="0" smtClean="0"/>
              <a:t>States– districts—wards—houses.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371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Determination of sample size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several methods of determining sample size;</a:t>
            </a:r>
          </a:p>
          <a:p>
            <a:pPr lvl="1"/>
            <a:r>
              <a:rPr lang="en-US" dirty="0" smtClean="0"/>
              <a:t>Unaided Judgment</a:t>
            </a:r>
          </a:p>
          <a:p>
            <a:pPr lvl="1"/>
            <a:r>
              <a:rPr lang="en-US" dirty="0" smtClean="0"/>
              <a:t>All you can afford</a:t>
            </a:r>
          </a:p>
          <a:p>
            <a:pPr lvl="1"/>
            <a:r>
              <a:rPr lang="en-US" dirty="0" smtClean="0"/>
              <a:t>Average for samples of similar studies</a:t>
            </a:r>
          </a:p>
          <a:p>
            <a:pPr lvl="1"/>
            <a:r>
              <a:rPr lang="en-US" dirty="0" smtClean="0"/>
              <a:t>Required size for cell</a:t>
            </a:r>
          </a:p>
          <a:p>
            <a:pPr lvl="1"/>
            <a:r>
              <a:rPr lang="en-US" dirty="0" smtClean="0"/>
              <a:t>Use of statistical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7990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Required Size / Cell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this method cells are formed using cross tabulation (e.g. strata vs. characteristics).</a:t>
            </a:r>
          </a:p>
          <a:p>
            <a:r>
              <a:rPr lang="en-US" dirty="0" smtClean="0"/>
              <a:t>Minimum number for each cell is determined based on the type of analysis desired.</a:t>
            </a:r>
          </a:p>
          <a:p>
            <a:r>
              <a:rPr lang="en-US" dirty="0" smtClean="0"/>
              <a:t>This minimum number is not violated in any cell.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6558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This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SAMPLING</a:t>
            </a:r>
          </a:p>
          <a:p>
            <a:r>
              <a:rPr lang="en-US" dirty="0" smtClean="0"/>
              <a:t>SAMPLING METHODS</a:t>
            </a:r>
          </a:p>
          <a:p>
            <a:r>
              <a:rPr lang="en-US" dirty="0" smtClean="0"/>
              <a:t>PROCEDURES</a:t>
            </a:r>
          </a:p>
          <a:p>
            <a:r>
              <a:rPr lang="en-US" smtClean="0"/>
              <a:t>SAMPLE SIZE DECISIONS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798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514600"/>
            <a:ext cx="8229600" cy="1143000"/>
          </a:xfrm>
        </p:spPr>
        <p:txBody>
          <a:bodyPr/>
          <a:lstStyle/>
          <a:p>
            <a:r>
              <a:rPr lang="en-US" dirty="0" smtClean="0"/>
              <a:t>Thanks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445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1156</Words>
  <Application>Microsoft Office PowerPoint</Application>
  <PresentationFormat>On-screen Show (4:3)</PresentationFormat>
  <Paragraphs>162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MGT-491 QUANTITATIVE ANALYSIS AND RESEARCH FOR MANAGEMENT</vt:lpstr>
      <vt:lpstr>Summary of Last Session</vt:lpstr>
      <vt:lpstr>SAMPLING</vt:lpstr>
      <vt:lpstr>SAMPLE</vt:lpstr>
      <vt:lpstr>SAMPLE (Contd.)</vt:lpstr>
      <vt:lpstr>SAMPLE (Contd.)</vt:lpstr>
      <vt:lpstr>SAMPLE (Contd.)</vt:lpstr>
      <vt:lpstr>Sampling method</vt:lpstr>
      <vt:lpstr>Sample size</vt:lpstr>
      <vt:lpstr>Sampling Design</vt:lpstr>
      <vt:lpstr>Sampling Design (Contd.)</vt:lpstr>
      <vt:lpstr>Sampling Process</vt:lpstr>
      <vt:lpstr>1.Definition of Population</vt:lpstr>
      <vt:lpstr>1.Definition of Population (Contd.)</vt:lpstr>
      <vt:lpstr>2. Specification of sampling frame</vt:lpstr>
      <vt:lpstr>2. Specification of sampling frame (Contd.)</vt:lpstr>
      <vt:lpstr>2. Specification of sampling frame (Contd.)</vt:lpstr>
      <vt:lpstr>3. Specification of the sampling unit</vt:lpstr>
      <vt:lpstr>4. Selection of Sampling method</vt:lpstr>
      <vt:lpstr>5. Determination of sample size</vt:lpstr>
      <vt:lpstr>Classification of Sampling Methods</vt:lpstr>
      <vt:lpstr>Classification of Sampling Methods (Contd.)</vt:lpstr>
      <vt:lpstr>Non-Probability Sampling</vt:lpstr>
      <vt:lpstr>Quota Sampling</vt:lpstr>
      <vt:lpstr>Judgment sampling</vt:lpstr>
      <vt:lpstr>Snow ball sampling</vt:lpstr>
      <vt:lpstr>Purposive sampling</vt:lpstr>
      <vt:lpstr>Convenience Sampling</vt:lpstr>
      <vt:lpstr>Probability sampling</vt:lpstr>
      <vt:lpstr>Simple Random sampling</vt:lpstr>
      <vt:lpstr>Stratified random sampling</vt:lpstr>
      <vt:lpstr>Slide 32</vt:lpstr>
      <vt:lpstr>Cluster sampling</vt:lpstr>
      <vt:lpstr>Systematic random sampling</vt:lpstr>
      <vt:lpstr>Slide 35</vt:lpstr>
      <vt:lpstr>Area sampling</vt:lpstr>
      <vt:lpstr>Determination of sample size</vt:lpstr>
      <vt:lpstr>Required Size / Cell</vt:lpstr>
      <vt:lpstr>Summary of This Session</vt:lpstr>
      <vt:lpstr>Thanks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MGT-491 QUANTITATIVE ANALYSIS AND RESEARCH FOR MANAGEMENT</dc:title>
  <dc:creator>Osman</dc:creator>
  <cp:lastModifiedBy>NTS</cp:lastModifiedBy>
  <cp:revision>21</cp:revision>
  <dcterms:created xsi:type="dcterms:W3CDTF">2013-06-29T03:13:03Z</dcterms:created>
  <dcterms:modified xsi:type="dcterms:W3CDTF">2013-06-29T10:05:49Z</dcterms:modified>
</cp:coreProperties>
</file>