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39"/>
  </p:notesMasterIdLst>
  <p:sldIdLst>
    <p:sldId id="257" r:id="rId2"/>
    <p:sldId id="302" r:id="rId3"/>
    <p:sldId id="261" r:id="rId4"/>
    <p:sldId id="262" r:id="rId5"/>
    <p:sldId id="263" r:id="rId6"/>
    <p:sldId id="264" r:id="rId7"/>
    <p:sldId id="301" r:id="rId8"/>
    <p:sldId id="265" r:id="rId9"/>
    <p:sldId id="266" r:id="rId10"/>
    <p:sldId id="267" r:id="rId11"/>
    <p:sldId id="268"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59" r:id="rId37"/>
    <p:sldId id="260" r:id="rId3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36CC05C-5D86-4AB1-8B06-413372E439C2}" type="datetimeFigureOut">
              <a:rPr lang="en-US" smtClean="0"/>
              <a:pPr/>
              <a:t>27-Jun-13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5E35CFE-B4B1-47B0-AD35-CA50A15CF234}" type="slidenum">
              <a:rPr lang="en-US" smtClean="0"/>
              <a:pPr/>
              <a:t>‹#›</a:t>
            </a:fld>
            <a:endParaRPr lang="en-US"/>
          </a:p>
        </p:txBody>
      </p:sp>
    </p:spTree>
    <p:extLst>
      <p:ext uri="{BB962C8B-B14F-4D97-AF65-F5344CB8AC3E}">
        <p14:creationId xmlns:p14="http://schemas.microsoft.com/office/powerpoint/2010/main" xmlns="" val="8378264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777B133-21B7-4BBF-9769-1BB9DFDEE59F}" type="datetime1">
              <a:rPr lang="en-US" smtClean="0"/>
              <a:pPr/>
              <a:t>27-Jun-13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138E662-1A5D-4257-8BD3-13A25165D110}" type="slidenum">
              <a:rPr lang="en-US" smtClean="0"/>
              <a:pPr/>
              <a:t>‹#›</a:t>
            </a:fld>
            <a:endParaRPr lang="en-US"/>
          </a:p>
        </p:txBody>
      </p:sp>
    </p:spTree>
    <p:extLst>
      <p:ext uri="{BB962C8B-B14F-4D97-AF65-F5344CB8AC3E}">
        <p14:creationId xmlns:p14="http://schemas.microsoft.com/office/powerpoint/2010/main" xmlns="" val="17188108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608CDE7-1989-4BEF-A525-F32FC52EEF4F}" type="datetime1">
              <a:rPr lang="en-US" smtClean="0"/>
              <a:pPr/>
              <a:t>27-Jun-13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138E662-1A5D-4257-8BD3-13A25165D110}" type="slidenum">
              <a:rPr lang="en-US" smtClean="0"/>
              <a:pPr/>
              <a:t>‹#›</a:t>
            </a:fld>
            <a:endParaRPr lang="en-US"/>
          </a:p>
        </p:txBody>
      </p:sp>
    </p:spTree>
    <p:extLst>
      <p:ext uri="{BB962C8B-B14F-4D97-AF65-F5344CB8AC3E}">
        <p14:creationId xmlns:p14="http://schemas.microsoft.com/office/powerpoint/2010/main" xmlns="" val="10498834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AD173D9-3CCA-474F-98D7-A8423E2C6531}" type="datetime1">
              <a:rPr lang="en-US" smtClean="0"/>
              <a:pPr/>
              <a:t>27-Jun-13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138E662-1A5D-4257-8BD3-13A25165D110}" type="slidenum">
              <a:rPr lang="en-US" smtClean="0"/>
              <a:pPr/>
              <a:t>‹#›</a:t>
            </a:fld>
            <a:endParaRPr lang="en-US"/>
          </a:p>
        </p:txBody>
      </p:sp>
    </p:spTree>
    <p:extLst>
      <p:ext uri="{BB962C8B-B14F-4D97-AF65-F5344CB8AC3E}">
        <p14:creationId xmlns:p14="http://schemas.microsoft.com/office/powerpoint/2010/main" xmlns="" val="996410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DC8D951-7CEA-44ED-B6E6-26315A6BB7AB}" type="datetime1">
              <a:rPr lang="en-US" smtClean="0"/>
              <a:pPr/>
              <a:t>27-Jun-13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138E662-1A5D-4257-8BD3-13A25165D110}" type="slidenum">
              <a:rPr lang="en-US" smtClean="0"/>
              <a:pPr/>
              <a:t>‹#›</a:t>
            </a:fld>
            <a:endParaRPr lang="en-US"/>
          </a:p>
        </p:txBody>
      </p:sp>
    </p:spTree>
    <p:extLst>
      <p:ext uri="{BB962C8B-B14F-4D97-AF65-F5344CB8AC3E}">
        <p14:creationId xmlns:p14="http://schemas.microsoft.com/office/powerpoint/2010/main" xmlns="" val="8637737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48B3C64-0B0B-4782-9375-EB5D5B976066}" type="datetime1">
              <a:rPr lang="en-US" smtClean="0"/>
              <a:pPr/>
              <a:t>27-Jun-13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138E662-1A5D-4257-8BD3-13A25165D110}" type="slidenum">
              <a:rPr lang="en-US" smtClean="0"/>
              <a:pPr/>
              <a:t>‹#›</a:t>
            </a:fld>
            <a:endParaRPr lang="en-US"/>
          </a:p>
        </p:txBody>
      </p:sp>
    </p:spTree>
    <p:extLst>
      <p:ext uri="{BB962C8B-B14F-4D97-AF65-F5344CB8AC3E}">
        <p14:creationId xmlns:p14="http://schemas.microsoft.com/office/powerpoint/2010/main" xmlns="" val="35074271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5970482-BC34-435A-B3C6-A0DB64FE1280}" type="datetime1">
              <a:rPr lang="en-US" smtClean="0"/>
              <a:pPr/>
              <a:t>27-Jun-13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138E662-1A5D-4257-8BD3-13A25165D110}" type="slidenum">
              <a:rPr lang="en-US" smtClean="0"/>
              <a:pPr/>
              <a:t>‹#›</a:t>
            </a:fld>
            <a:endParaRPr lang="en-US"/>
          </a:p>
        </p:txBody>
      </p:sp>
    </p:spTree>
    <p:extLst>
      <p:ext uri="{BB962C8B-B14F-4D97-AF65-F5344CB8AC3E}">
        <p14:creationId xmlns:p14="http://schemas.microsoft.com/office/powerpoint/2010/main" xmlns="" val="35667878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4DA465C-BF73-4FB9-A776-04E53C533EB0}" type="datetime1">
              <a:rPr lang="en-US" smtClean="0"/>
              <a:pPr/>
              <a:t>27-Jun-13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138E662-1A5D-4257-8BD3-13A25165D110}" type="slidenum">
              <a:rPr lang="en-US" smtClean="0"/>
              <a:pPr/>
              <a:t>‹#›</a:t>
            </a:fld>
            <a:endParaRPr lang="en-US"/>
          </a:p>
        </p:txBody>
      </p:sp>
    </p:spTree>
    <p:extLst>
      <p:ext uri="{BB962C8B-B14F-4D97-AF65-F5344CB8AC3E}">
        <p14:creationId xmlns:p14="http://schemas.microsoft.com/office/powerpoint/2010/main" xmlns="" val="26716518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358006B-39CC-44DA-A257-327FFE0A562B}" type="datetime1">
              <a:rPr lang="en-US" smtClean="0"/>
              <a:pPr/>
              <a:t>27-Jun-13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138E662-1A5D-4257-8BD3-13A25165D110}" type="slidenum">
              <a:rPr lang="en-US" smtClean="0"/>
              <a:pPr/>
              <a:t>‹#›</a:t>
            </a:fld>
            <a:endParaRPr lang="en-US"/>
          </a:p>
        </p:txBody>
      </p:sp>
    </p:spTree>
    <p:extLst>
      <p:ext uri="{BB962C8B-B14F-4D97-AF65-F5344CB8AC3E}">
        <p14:creationId xmlns:p14="http://schemas.microsoft.com/office/powerpoint/2010/main" xmlns="" val="19721190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95561BE-8500-45EA-81B3-3BB73CA1FE38}" type="datetime1">
              <a:rPr lang="en-US" smtClean="0"/>
              <a:pPr/>
              <a:t>27-Jun-13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138E662-1A5D-4257-8BD3-13A25165D110}" type="slidenum">
              <a:rPr lang="en-US" smtClean="0"/>
              <a:pPr/>
              <a:t>‹#›</a:t>
            </a:fld>
            <a:endParaRPr lang="en-US"/>
          </a:p>
        </p:txBody>
      </p:sp>
    </p:spTree>
    <p:extLst>
      <p:ext uri="{BB962C8B-B14F-4D97-AF65-F5344CB8AC3E}">
        <p14:creationId xmlns:p14="http://schemas.microsoft.com/office/powerpoint/2010/main" xmlns="" val="34158724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295F317-DFA1-4D31-B28A-88E20EF18EF8}" type="datetime1">
              <a:rPr lang="en-US" smtClean="0"/>
              <a:pPr/>
              <a:t>27-Jun-13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138E662-1A5D-4257-8BD3-13A25165D110}" type="slidenum">
              <a:rPr lang="en-US" smtClean="0"/>
              <a:pPr/>
              <a:t>‹#›</a:t>
            </a:fld>
            <a:endParaRPr lang="en-US"/>
          </a:p>
        </p:txBody>
      </p:sp>
    </p:spTree>
    <p:extLst>
      <p:ext uri="{BB962C8B-B14F-4D97-AF65-F5344CB8AC3E}">
        <p14:creationId xmlns:p14="http://schemas.microsoft.com/office/powerpoint/2010/main" xmlns="" val="1002605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0758930-E7B3-4F4C-AD74-B0FAEA5543A8}" type="datetime1">
              <a:rPr lang="en-US" smtClean="0"/>
              <a:pPr/>
              <a:t>27-Jun-13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138E662-1A5D-4257-8BD3-13A25165D110}" type="slidenum">
              <a:rPr lang="en-US" smtClean="0"/>
              <a:pPr/>
              <a:t>‹#›</a:t>
            </a:fld>
            <a:endParaRPr lang="en-US"/>
          </a:p>
        </p:txBody>
      </p:sp>
    </p:spTree>
    <p:extLst>
      <p:ext uri="{BB962C8B-B14F-4D97-AF65-F5344CB8AC3E}">
        <p14:creationId xmlns:p14="http://schemas.microsoft.com/office/powerpoint/2010/main" xmlns="" val="31002880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CC7E6C3-06DB-439C-A21E-F8FE2B800B1A}" type="datetime1">
              <a:rPr lang="en-US" smtClean="0"/>
              <a:pPr/>
              <a:t>27-Jun-13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138E662-1A5D-4257-8BD3-13A25165D110}" type="slidenum">
              <a:rPr lang="en-US" smtClean="0"/>
              <a:pPr/>
              <a:t>‹#›</a:t>
            </a:fld>
            <a:endParaRPr lang="en-US"/>
          </a:p>
        </p:txBody>
      </p:sp>
    </p:spTree>
    <p:extLst>
      <p:ext uri="{BB962C8B-B14F-4D97-AF65-F5344CB8AC3E}">
        <p14:creationId xmlns:p14="http://schemas.microsoft.com/office/powerpoint/2010/main" xmlns="" val="425550097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MGT-491</a:t>
            </a:r>
            <a:br>
              <a:rPr lang="en-US" dirty="0" smtClean="0"/>
            </a:br>
            <a:r>
              <a:rPr lang="en-US" dirty="0" smtClean="0"/>
              <a:t>QUANTITATIVE ANALYSIS AND RESEARCH FOR MANAGEMENT</a:t>
            </a:r>
            <a:endParaRPr lang="en-US" dirty="0"/>
          </a:p>
        </p:txBody>
      </p:sp>
      <p:sp>
        <p:nvSpPr>
          <p:cNvPr id="3" name="Subtitle 2"/>
          <p:cNvSpPr>
            <a:spLocks noGrp="1"/>
          </p:cNvSpPr>
          <p:nvPr>
            <p:ph type="subTitle" idx="1"/>
          </p:nvPr>
        </p:nvSpPr>
        <p:spPr>
          <a:xfrm>
            <a:off x="1447800" y="4648200"/>
            <a:ext cx="6400800" cy="762000"/>
          </a:xfrm>
        </p:spPr>
        <p:txBody>
          <a:bodyPr/>
          <a:lstStyle/>
          <a:p>
            <a:pPr algn="r"/>
            <a:r>
              <a:rPr lang="en-US" dirty="0" smtClean="0"/>
              <a:t>OSMAN BIN SAIF</a:t>
            </a:r>
            <a:endParaRPr lang="en-US" dirty="0"/>
          </a:p>
        </p:txBody>
      </p:sp>
      <p:sp>
        <p:nvSpPr>
          <p:cNvPr id="4" name="TextBox 3"/>
          <p:cNvSpPr txBox="1"/>
          <p:nvPr/>
        </p:nvSpPr>
        <p:spPr>
          <a:xfrm>
            <a:off x="6172200" y="457200"/>
            <a:ext cx="2362200" cy="461665"/>
          </a:xfrm>
          <a:prstGeom prst="rect">
            <a:avLst/>
          </a:prstGeom>
          <a:noFill/>
        </p:spPr>
        <p:txBody>
          <a:bodyPr wrap="square" rtlCol="0">
            <a:spAutoFit/>
          </a:bodyPr>
          <a:lstStyle/>
          <a:p>
            <a:pPr algn="ctr"/>
            <a:r>
              <a:rPr lang="en-US" sz="2400" b="1" dirty="0" smtClean="0"/>
              <a:t>Session 12</a:t>
            </a:r>
            <a:endParaRPr lang="en-US" sz="2400" b="1" dirty="0"/>
          </a:p>
        </p:txBody>
      </p:sp>
    </p:spTree>
    <p:extLst>
      <p:ext uri="{BB962C8B-B14F-4D97-AF65-F5344CB8AC3E}">
        <p14:creationId xmlns:p14="http://schemas.microsoft.com/office/powerpoint/2010/main" xmlns="" val="242502164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Last Session</a:t>
            </a:r>
            <a:endParaRPr lang="en-US" dirty="0"/>
          </a:p>
        </p:txBody>
      </p:sp>
      <p:sp>
        <p:nvSpPr>
          <p:cNvPr id="3" name="Content Placeholder 2"/>
          <p:cNvSpPr>
            <a:spLocks noGrp="1"/>
          </p:cNvSpPr>
          <p:nvPr>
            <p:ph idx="1"/>
          </p:nvPr>
        </p:nvSpPr>
        <p:spPr/>
        <p:txBody>
          <a:bodyPr/>
          <a:lstStyle/>
          <a:p>
            <a:r>
              <a:rPr lang="en-US" dirty="0" smtClean="0"/>
              <a:t>Response methods / variability methods include;</a:t>
            </a:r>
          </a:p>
          <a:p>
            <a:pPr lvl="1"/>
            <a:r>
              <a:rPr lang="en-US" dirty="0" smtClean="0"/>
              <a:t>Rating techniques</a:t>
            </a:r>
          </a:p>
          <a:p>
            <a:pPr lvl="1"/>
            <a:r>
              <a:rPr lang="en-US" dirty="0" smtClean="0"/>
              <a:t>Ranking methods</a:t>
            </a:r>
          </a:p>
          <a:p>
            <a:pPr lvl="1"/>
            <a:r>
              <a:rPr lang="en-US" dirty="0" smtClean="0"/>
              <a:t>Paired comparisons</a:t>
            </a:r>
          </a:p>
          <a:p>
            <a:pPr lvl="1"/>
            <a:r>
              <a:rPr lang="en-US" dirty="0" smtClean="0"/>
              <a:t>Rank order scaling approach.</a:t>
            </a:r>
          </a:p>
          <a:p>
            <a:r>
              <a:rPr lang="en-US" dirty="0" smtClean="0"/>
              <a:t>Quantitative Judgment Methods</a:t>
            </a:r>
            <a:endParaRPr lang="en-US" dirty="0"/>
          </a:p>
        </p:txBody>
      </p:sp>
      <p:sp>
        <p:nvSpPr>
          <p:cNvPr id="4" name="Slide Number Placeholder 3"/>
          <p:cNvSpPr>
            <a:spLocks noGrp="1"/>
          </p:cNvSpPr>
          <p:nvPr>
            <p:ph type="sldNum" sz="quarter" idx="12"/>
          </p:nvPr>
        </p:nvSpPr>
        <p:spPr/>
        <p:txBody>
          <a:bodyPr/>
          <a:lstStyle/>
          <a:p>
            <a:fld id="{603DF4E2-92BA-4B83-90BF-298ED3A98E89}" type="slidenum">
              <a:rPr lang="en-US" smtClean="0"/>
              <a:pPr/>
              <a:t>2</a:t>
            </a:fld>
            <a:endParaRPr lang="en-US"/>
          </a:p>
        </p:txBody>
      </p:sp>
    </p:spTree>
    <p:extLst>
      <p:ext uri="{BB962C8B-B14F-4D97-AF65-F5344CB8AC3E}">
        <p14:creationId xmlns:p14="http://schemas.microsoft.com/office/powerpoint/2010/main" xmlns="" val="227340067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Factor scales</a:t>
            </a:r>
            <a:endParaRPr lang="en-US" dirty="0"/>
          </a:p>
        </p:txBody>
      </p:sp>
      <p:sp>
        <p:nvSpPr>
          <p:cNvPr id="3" name="Content Placeholder 2"/>
          <p:cNvSpPr>
            <a:spLocks noGrp="1"/>
          </p:cNvSpPr>
          <p:nvPr>
            <p:ph idx="1"/>
          </p:nvPr>
        </p:nvSpPr>
        <p:spPr/>
        <p:txBody>
          <a:bodyPr/>
          <a:lstStyle/>
          <a:p>
            <a:r>
              <a:rPr lang="en-US" dirty="0" smtClean="0"/>
              <a:t>The term factor scales Is used to identify a variety of techniques that have been developed to deal with two problems that have been glossed over so far.</a:t>
            </a:r>
          </a:p>
          <a:p>
            <a:endParaRPr lang="en-US" dirty="0"/>
          </a:p>
        </p:txBody>
      </p:sp>
      <p:sp>
        <p:nvSpPr>
          <p:cNvPr id="4" name="Slide Number Placeholder 3"/>
          <p:cNvSpPr>
            <a:spLocks noGrp="1"/>
          </p:cNvSpPr>
          <p:nvPr>
            <p:ph type="sldNum" sz="quarter" idx="12"/>
          </p:nvPr>
        </p:nvSpPr>
        <p:spPr/>
        <p:txBody>
          <a:bodyPr/>
          <a:lstStyle/>
          <a:p>
            <a:fld id="{9138E662-1A5D-4257-8BD3-13A25165D110}" type="slidenum">
              <a:rPr lang="en-US" smtClean="0"/>
              <a:pPr/>
              <a:t>3</a:t>
            </a:fld>
            <a:endParaRPr lang="en-US"/>
          </a:p>
        </p:txBody>
      </p:sp>
    </p:spTree>
    <p:extLst>
      <p:ext uri="{BB962C8B-B14F-4D97-AF65-F5344CB8AC3E}">
        <p14:creationId xmlns:p14="http://schemas.microsoft.com/office/powerpoint/2010/main" xmlns="" val="147054575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Factor scales (Contd.)</a:t>
            </a:r>
            <a:endParaRPr lang="en-US" dirty="0"/>
          </a:p>
        </p:txBody>
      </p:sp>
      <p:sp>
        <p:nvSpPr>
          <p:cNvPr id="3" name="Content Placeholder 2"/>
          <p:cNvSpPr>
            <a:spLocks noGrp="1"/>
          </p:cNvSpPr>
          <p:nvPr>
            <p:ph idx="1"/>
          </p:nvPr>
        </p:nvSpPr>
        <p:spPr/>
        <p:txBody>
          <a:bodyPr/>
          <a:lstStyle/>
          <a:p>
            <a:r>
              <a:rPr lang="en-US" dirty="0" smtClean="0"/>
              <a:t>These problems are ;</a:t>
            </a:r>
          </a:p>
          <a:p>
            <a:pPr lvl="1"/>
            <a:r>
              <a:rPr lang="en-US" dirty="0" smtClean="0"/>
              <a:t>How to deal more accurately with the universe of content that is multi dimensional</a:t>
            </a:r>
          </a:p>
          <a:p>
            <a:pPr lvl="1"/>
            <a:r>
              <a:rPr lang="en-US" dirty="0" smtClean="0"/>
              <a:t>How to cover under lying dimensions that have not been identified.</a:t>
            </a:r>
            <a:endParaRPr lang="en-US" dirty="0"/>
          </a:p>
        </p:txBody>
      </p:sp>
      <p:sp>
        <p:nvSpPr>
          <p:cNvPr id="4" name="Slide Number Placeholder 3"/>
          <p:cNvSpPr>
            <a:spLocks noGrp="1"/>
          </p:cNvSpPr>
          <p:nvPr>
            <p:ph type="sldNum" sz="quarter" idx="12"/>
          </p:nvPr>
        </p:nvSpPr>
        <p:spPr/>
        <p:txBody>
          <a:bodyPr/>
          <a:lstStyle/>
          <a:p>
            <a:fld id="{9138E662-1A5D-4257-8BD3-13A25165D110}" type="slidenum">
              <a:rPr lang="en-US" smtClean="0"/>
              <a:pPr/>
              <a:t>4</a:t>
            </a:fld>
            <a:endParaRPr lang="en-US"/>
          </a:p>
        </p:txBody>
      </p:sp>
    </p:spTree>
    <p:extLst>
      <p:ext uri="{BB962C8B-B14F-4D97-AF65-F5344CB8AC3E}">
        <p14:creationId xmlns:p14="http://schemas.microsoft.com/office/powerpoint/2010/main" xmlns="" val="414834152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Factor scales (Contd.)</a:t>
            </a:r>
            <a:endParaRPr lang="en-US" dirty="0"/>
          </a:p>
        </p:txBody>
      </p:sp>
      <p:sp>
        <p:nvSpPr>
          <p:cNvPr id="3" name="Content Placeholder 2"/>
          <p:cNvSpPr>
            <a:spLocks noGrp="1"/>
          </p:cNvSpPr>
          <p:nvPr>
            <p:ph idx="1"/>
          </p:nvPr>
        </p:nvSpPr>
        <p:spPr/>
        <p:txBody>
          <a:bodyPr/>
          <a:lstStyle/>
          <a:p>
            <a:r>
              <a:rPr lang="en-US" dirty="0" smtClean="0"/>
              <a:t>Some of the techniques used are ;</a:t>
            </a:r>
          </a:p>
          <a:p>
            <a:pPr lvl="1"/>
            <a:r>
              <a:rPr lang="en-US" dirty="0" smtClean="0"/>
              <a:t>Latent structure analysis</a:t>
            </a:r>
          </a:p>
          <a:p>
            <a:pPr lvl="1"/>
            <a:r>
              <a:rPr lang="en-US" dirty="0" smtClean="0"/>
              <a:t>Factor analysis</a:t>
            </a:r>
          </a:p>
          <a:p>
            <a:pPr lvl="1"/>
            <a:r>
              <a:rPr lang="en-US" dirty="0" smtClean="0"/>
              <a:t>Cluster analysis</a:t>
            </a:r>
          </a:p>
          <a:p>
            <a:pPr lvl="1"/>
            <a:r>
              <a:rPr lang="en-US" dirty="0" smtClean="0"/>
              <a:t>Metric and non-metric multidimensional scaling.</a:t>
            </a:r>
            <a:endParaRPr lang="en-US" dirty="0"/>
          </a:p>
        </p:txBody>
      </p:sp>
      <p:sp>
        <p:nvSpPr>
          <p:cNvPr id="4" name="Slide Number Placeholder 3"/>
          <p:cNvSpPr>
            <a:spLocks noGrp="1"/>
          </p:cNvSpPr>
          <p:nvPr>
            <p:ph type="sldNum" sz="quarter" idx="12"/>
          </p:nvPr>
        </p:nvSpPr>
        <p:spPr/>
        <p:txBody>
          <a:bodyPr/>
          <a:lstStyle/>
          <a:p>
            <a:fld id="{9138E662-1A5D-4257-8BD3-13A25165D110}" type="slidenum">
              <a:rPr lang="en-US" smtClean="0"/>
              <a:pPr/>
              <a:t>5</a:t>
            </a:fld>
            <a:endParaRPr lang="en-US"/>
          </a:p>
        </p:txBody>
      </p:sp>
    </p:spTree>
    <p:extLst>
      <p:ext uri="{BB962C8B-B14F-4D97-AF65-F5344CB8AC3E}">
        <p14:creationId xmlns:p14="http://schemas.microsoft.com/office/powerpoint/2010/main" xmlns="" val="316516688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Q-sort Technique</a:t>
            </a:r>
            <a:endParaRPr lang="en-US" dirty="0"/>
          </a:p>
        </p:txBody>
      </p:sp>
      <p:sp>
        <p:nvSpPr>
          <p:cNvPr id="3" name="Content Placeholder 2"/>
          <p:cNvSpPr>
            <a:spLocks noGrp="1"/>
          </p:cNvSpPr>
          <p:nvPr>
            <p:ph idx="1"/>
          </p:nvPr>
        </p:nvSpPr>
        <p:spPr/>
        <p:txBody>
          <a:bodyPr/>
          <a:lstStyle/>
          <a:p>
            <a:r>
              <a:rPr lang="en-US" dirty="0" smtClean="0"/>
              <a:t>This is similar to the summated scale. The task required of respondents to sort a number of statements into a predetermined number of categories.</a:t>
            </a:r>
            <a:endParaRPr lang="en-US" dirty="0"/>
          </a:p>
        </p:txBody>
      </p:sp>
      <p:sp>
        <p:nvSpPr>
          <p:cNvPr id="4" name="Slide Number Placeholder 3"/>
          <p:cNvSpPr>
            <a:spLocks noGrp="1"/>
          </p:cNvSpPr>
          <p:nvPr>
            <p:ph type="sldNum" sz="quarter" idx="12"/>
          </p:nvPr>
        </p:nvSpPr>
        <p:spPr/>
        <p:txBody>
          <a:bodyPr/>
          <a:lstStyle/>
          <a:p>
            <a:fld id="{9138E662-1A5D-4257-8BD3-13A25165D110}" type="slidenum">
              <a:rPr lang="en-US" smtClean="0"/>
              <a:pPr/>
              <a:t>6</a:t>
            </a:fld>
            <a:endParaRPr lang="en-US"/>
          </a:p>
        </p:txBody>
      </p:sp>
    </p:spTree>
    <p:extLst>
      <p:ext uri="{BB962C8B-B14F-4D97-AF65-F5344CB8AC3E}">
        <p14:creationId xmlns:p14="http://schemas.microsoft.com/office/powerpoint/2010/main" xmlns="" val="268638659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138E662-1A5D-4257-8BD3-13A25165D110}" type="slidenum">
              <a:rPr lang="en-US" smtClean="0"/>
              <a:pPr/>
              <a:t>7</a:t>
            </a:fld>
            <a:endParaRPr lang="en-US"/>
          </a:p>
        </p:txBody>
      </p:sp>
      <p:pic>
        <p:nvPicPr>
          <p:cNvPr id="1026" name="Picture 2" descr="C:\Users\usman\Pictures\My Scans\scan0028.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381000" y="457200"/>
            <a:ext cx="8381999" cy="60960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91211317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Semantic Differential</a:t>
            </a:r>
            <a:endParaRPr lang="en-US" dirty="0"/>
          </a:p>
        </p:txBody>
      </p:sp>
      <p:sp>
        <p:nvSpPr>
          <p:cNvPr id="3" name="Content Placeholder 2"/>
          <p:cNvSpPr>
            <a:spLocks noGrp="1"/>
          </p:cNvSpPr>
          <p:nvPr>
            <p:ph idx="1"/>
          </p:nvPr>
        </p:nvSpPr>
        <p:spPr/>
        <p:txBody>
          <a:bodyPr/>
          <a:lstStyle/>
          <a:p>
            <a:r>
              <a:rPr lang="en-US" dirty="0" smtClean="0"/>
              <a:t>This is a quantitative judgment method that results in assumed interval scales.</a:t>
            </a:r>
          </a:p>
          <a:p>
            <a:r>
              <a:rPr lang="en-US" dirty="0" smtClean="0"/>
              <a:t>Use bipolar adjectives like ‘extremely clear’ and ‘extremely ambiguous’. Measures images, effectiveness and attitudes. </a:t>
            </a:r>
            <a:endParaRPr lang="en-US" dirty="0"/>
          </a:p>
        </p:txBody>
      </p:sp>
      <p:sp>
        <p:nvSpPr>
          <p:cNvPr id="4" name="Slide Number Placeholder 3"/>
          <p:cNvSpPr>
            <a:spLocks noGrp="1"/>
          </p:cNvSpPr>
          <p:nvPr>
            <p:ph type="sldNum" sz="quarter" idx="12"/>
          </p:nvPr>
        </p:nvSpPr>
        <p:spPr/>
        <p:txBody>
          <a:bodyPr/>
          <a:lstStyle/>
          <a:p>
            <a:fld id="{9138E662-1A5D-4257-8BD3-13A25165D110}" type="slidenum">
              <a:rPr lang="en-US" smtClean="0"/>
              <a:pPr/>
              <a:t>8</a:t>
            </a:fld>
            <a:endParaRPr lang="en-US"/>
          </a:p>
        </p:txBody>
      </p:sp>
    </p:spTree>
    <p:extLst>
      <p:ext uri="{BB962C8B-B14F-4D97-AF65-F5344CB8AC3E}">
        <p14:creationId xmlns:p14="http://schemas.microsoft.com/office/powerpoint/2010/main" xmlns="" val="201367666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Staple Scale</a:t>
            </a:r>
            <a:endParaRPr lang="en-US" dirty="0"/>
          </a:p>
        </p:txBody>
      </p:sp>
      <p:sp>
        <p:nvSpPr>
          <p:cNvPr id="3" name="Content Placeholder 2"/>
          <p:cNvSpPr>
            <a:spLocks noGrp="1"/>
          </p:cNvSpPr>
          <p:nvPr>
            <p:ph idx="1"/>
          </p:nvPr>
        </p:nvSpPr>
        <p:spPr/>
        <p:txBody>
          <a:bodyPr/>
          <a:lstStyle/>
          <a:p>
            <a:r>
              <a:rPr lang="en-US" dirty="0" smtClean="0"/>
              <a:t>This is modified version of semantic differential. It is an even numbered non-verbal rating scale using single adjectives of bipolar opposites. Both intensities are measured co-currently.</a:t>
            </a:r>
          </a:p>
          <a:p>
            <a:pPr marL="0" indent="0">
              <a:buNone/>
            </a:pPr>
            <a:r>
              <a:rPr lang="en-US" dirty="0"/>
              <a:t>	</a:t>
            </a:r>
            <a:r>
              <a:rPr lang="en-US" dirty="0" smtClean="0"/>
              <a:t>I-----I—I—I-----I</a:t>
            </a:r>
          </a:p>
          <a:p>
            <a:pPr marL="0" indent="0">
              <a:buNone/>
            </a:pPr>
            <a:r>
              <a:rPr lang="en-US" dirty="0"/>
              <a:t>	</a:t>
            </a:r>
            <a:r>
              <a:rPr lang="en-US" dirty="0" smtClean="0"/>
              <a:t>+5   +1       -1     -5</a:t>
            </a:r>
            <a:endParaRPr lang="en-US" dirty="0"/>
          </a:p>
        </p:txBody>
      </p:sp>
      <p:sp>
        <p:nvSpPr>
          <p:cNvPr id="4" name="Slide Number Placeholder 3"/>
          <p:cNvSpPr>
            <a:spLocks noGrp="1"/>
          </p:cNvSpPr>
          <p:nvPr>
            <p:ph type="sldNum" sz="quarter" idx="12"/>
          </p:nvPr>
        </p:nvSpPr>
        <p:spPr/>
        <p:txBody>
          <a:bodyPr/>
          <a:lstStyle/>
          <a:p>
            <a:fld id="{9138E662-1A5D-4257-8BD3-13A25165D110}" type="slidenum">
              <a:rPr lang="en-US" smtClean="0"/>
              <a:pPr/>
              <a:t>9</a:t>
            </a:fld>
            <a:endParaRPr lang="en-US"/>
          </a:p>
        </p:txBody>
      </p:sp>
    </p:spTree>
    <p:extLst>
      <p:ext uri="{BB962C8B-B14F-4D97-AF65-F5344CB8AC3E}">
        <p14:creationId xmlns:p14="http://schemas.microsoft.com/office/powerpoint/2010/main" xmlns="" val="389974030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Multidimensional Scaling</a:t>
            </a:r>
            <a:endParaRPr lang="en-US" dirty="0"/>
          </a:p>
        </p:txBody>
      </p:sp>
      <p:sp>
        <p:nvSpPr>
          <p:cNvPr id="3" name="Content Placeholder 2"/>
          <p:cNvSpPr>
            <a:spLocks noGrp="1"/>
          </p:cNvSpPr>
          <p:nvPr>
            <p:ph idx="1"/>
          </p:nvPr>
        </p:nvSpPr>
        <p:spPr/>
        <p:txBody>
          <a:bodyPr/>
          <a:lstStyle/>
          <a:p>
            <a:r>
              <a:rPr lang="en-US" dirty="0" smtClean="0"/>
              <a:t>Multidimensional scaling is a powerful mathematical procedure that can systematize data by representing  the similarities of objects spatially as in a map.</a:t>
            </a:r>
            <a:endParaRPr lang="en-US" dirty="0"/>
          </a:p>
        </p:txBody>
      </p:sp>
      <p:sp>
        <p:nvSpPr>
          <p:cNvPr id="4" name="Slide Number Placeholder 3"/>
          <p:cNvSpPr>
            <a:spLocks noGrp="1"/>
          </p:cNvSpPr>
          <p:nvPr>
            <p:ph type="sldNum" sz="quarter" idx="12"/>
          </p:nvPr>
        </p:nvSpPr>
        <p:spPr/>
        <p:txBody>
          <a:bodyPr/>
          <a:lstStyle/>
          <a:p>
            <a:fld id="{9138E662-1A5D-4257-8BD3-13A25165D110}" type="slidenum">
              <a:rPr lang="en-US" smtClean="0"/>
              <a:pPr/>
              <a:t>10</a:t>
            </a:fld>
            <a:endParaRPr lang="en-US"/>
          </a:p>
        </p:txBody>
      </p:sp>
    </p:spTree>
    <p:extLst>
      <p:ext uri="{BB962C8B-B14F-4D97-AF65-F5344CB8AC3E}">
        <p14:creationId xmlns:p14="http://schemas.microsoft.com/office/powerpoint/2010/main" xmlns="" val="389776451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Multidimensional Scaling (Contd.)</a:t>
            </a:r>
            <a:endParaRPr lang="en-US" dirty="0"/>
          </a:p>
        </p:txBody>
      </p:sp>
      <p:sp>
        <p:nvSpPr>
          <p:cNvPr id="3" name="Content Placeholder 2"/>
          <p:cNvSpPr>
            <a:spLocks noGrp="1"/>
          </p:cNvSpPr>
          <p:nvPr>
            <p:ph idx="1"/>
          </p:nvPr>
        </p:nvSpPr>
        <p:spPr/>
        <p:txBody>
          <a:bodyPr/>
          <a:lstStyle/>
          <a:p>
            <a:r>
              <a:rPr lang="en-US" dirty="0" smtClean="0"/>
              <a:t>Multidimensional scaling describes a set of techniques that deal with property space in a more general way.</a:t>
            </a:r>
            <a:endParaRPr lang="en-US" dirty="0"/>
          </a:p>
        </p:txBody>
      </p:sp>
      <p:sp>
        <p:nvSpPr>
          <p:cNvPr id="4" name="Slide Number Placeholder 3"/>
          <p:cNvSpPr>
            <a:spLocks noGrp="1"/>
          </p:cNvSpPr>
          <p:nvPr>
            <p:ph type="sldNum" sz="quarter" idx="12"/>
          </p:nvPr>
        </p:nvSpPr>
        <p:spPr/>
        <p:txBody>
          <a:bodyPr/>
          <a:lstStyle/>
          <a:p>
            <a:fld id="{9138E662-1A5D-4257-8BD3-13A25165D110}" type="slidenum">
              <a:rPr lang="en-US" smtClean="0"/>
              <a:pPr/>
              <a:t>11</a:t>
            </a:fld>
            <a:endParaRPr lang="en-US"/>
          </a:p>
        </p:txBody>
      </p:sp>
    </p:spTree>
    <p:extLst>
      <p:ext uri="{BB962C8B-B14F-4D97-AF65-F5344CB8AC3E}">
        <p14:creationId xmlns:p14="http://schemas.microsoft.com/office/powerpoint/2010/main" xmlns="" val="374824141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Standardized Instruments</a:t>
            </a:r>
            <a:endParaRPr lang="en-US" dirty="0"/>
          </a:p>
        </p:txBody>
      </p:sp>
      <p:sp>
        <p:nvSpPr>
          <p:cNvPr id="3" name="Content Placeholder 2"/>
          <p:cNvSpPr>
            <a:spLocks noGrp="1"/>
          </p:cNvSpPr>
          <p:nvPr>
            <p:ph idx="1"/>
          </p:nvPr>
        </p:nvSpPr>
        <p:spPr/>
        <p:txBody>
          <a:bodyPr/>
          <a:lstStyle/>
          <a:p>
            <a:r>
              <a:rPr lang="en-US" dirty="0" smtClean="0"/>
              <a:t>As in many instances of research, an available, standardized instrument may be selected to collect data instead of developing it.</a:t>
            </a:r>
          </a:p>
          <a:p>
            <a:r>
              <a:rPr lang="en-US" dirty="0" smtClean="0"/>
              <a:t>These standard instruments are developed and tested by experts and the results of using them may be compared with the results of the other studies.</a:t>
            </a:r>
            <a:endParaRPr lang="en-US" dirty="0"/>
          </a:p>
        </p:txBody>
      </p:sp>
      <p:sp>
        <p:nvSpPr>
          <p:cNvPr id="4" name="Slide Number Placeholder 3"/>
          <p:cNvSpPr>
            <a:spLocks noGrp="1"/>
          </p:cNvSpPr>
          <p:nvPr>
            <p:ph type="sldNum" sz="quarter" idx="12"/>
          </p:nvPr>
        </p:nvSpPr>
        <p:spPr/>
        <p:txBody>
          <a:bodyPr/>
          <a:lstStyle/>
          <a:p>
            <a:fld id="{9138E662-1A5D-4257-8BD3-13A25165D110}" type="slidenum">
              <a:rPr lang="en-US" smtClean="0"/>
              <a:pPr/>
              <a:t>12</a:t>
            </a:fld>
            <a:endParaRPr lang="en-US"/>
          </a:p>
        </p:txBody>
      </p:sp>
    </p:spTree>
    <p:extLst>
      <p:ext uri="{BB962C8B-B14F-4D97-AF65-F5344CB8AC3E}">
        <p14:creationId xmlns:p14="http://schemas.microsoft.com/office/powerpoint/2010/main" xmlns="" val="411288831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Standardized Instruments (Contd.)</a:t>
            </a:r>
            <a:endParaRPr lang="en-US" dirty="0"/>
          </a:p>
        </p:txBody>
      </p:sp>
      <p:sp>
        <p:nvSpPr>
          <p:cNvPr id="3" name="Content Placeholder 2"/>
          <p:cNvSpPr>
            <a:spLocks noGrp="1"/>
          </p:cNvSpPr>
          <p:nvPr>
            <p:ph idx="1"/>
          </p:nvPr>
        </p:nvSpPr>
        <p:spPr/>
        <p:txBody>
          <a:bodyPr/>
          <a:lstStyle/>
          <a:p>
            <a:r>
              <a:rPr lang="en-US" dirty="0" smtClean="0"/>
              <a:t>A large number of standardized instruments are available for testing a variety of topics like;</a:t>
            </a:r>
          </a:p>
          <a:p>
            <a:pPr lvl="1"/>
            <a:r>
              <a:rPr lang="en-US" dirty="0" smtClean="0"/>
              <a:t> personality , </a:t>
            </a:r>
          </a:p>
          <a:p>
            <a:pPr lvl="1"/>
            <a:r>
              <a:rPr lang="en-US" dirty="0" smtClean="0"/>
              <a:t>achievement , </a:t>
            </a:r>
          </a:p>
          <a:p>
            <a:pPr lvl="1"/>
            <a:r>
              <a:rPr lang="en-US" dirty="0" smtClean="0"/>
              <a:t>performance , </a:t>
            </a:r>
          </a:p>
          <a:p>
            <a:pPr lvl="1"/>
            <a:r>
              <a:rPr lang="en-US" dirty="0" smtClean="0"/>
              <a:t>intelligence , </a:t>
            </a:r>
          </a:p>
          <a:p>
            <a:pPr lvl="1"/>
            <a:r>
              <a:rPr lang="en-US" dirty="0" smtClean="0"/>
              <a:t>general aptitudes.</a:t>
            </a:r>
            <a:endParaRPr lang="en-US" dirty="0"/>
          </a:p>
        </p:txBody>
      </p:sp>
      <p:sp>
        <p:nvSpPr>
          <p:cNvPr id="4" name="Slide Number Placeholder 3"/>
          <p:cNvSpPr>
            <a:spLocks noGrp="1"/>
          </p:cNvSpPr>
          <p:nvPr>
            <p:ph type="sldNum" sz="quarter" idx="12"/>
          </p:nvPr>
        </p:nvSpPr>
        <p:spPr/>
        <p:txBody>
          <a:bodyPr/>
          <a:lstStyle/>
          <a:p>
            <a:fld id="{9138E662-1A5D-4257-8BD3-13A25165D110}" type="slidenum">
              <a:rPr lang="en-US" smtClean="0"/>
              <a:pPr/>
              <a:t>13</a:t>
            </a:fld>
            <a:endParaRPr lang="en-US"/>
          </a:p>
        </p:txBody>
      </p:sp>
    </p:spTree>
    <p:extLst>
      <p:ext uri="{BB962C8B-B14F-4D97-AF65-F5344CB8AC3E}">
        <p14:creationId xmlns:p14="http://schemas.microsoft.com/office/powerpoint/2010/main" xmlns="" val="102110866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Standardized Instruments (Contd.)</a:t>
            </a:r>
            <a:endParaRPr lang="en-US" dirty="0"/>
          </a:p>
        </p:txBody>
      </p:sp>
      <p:sp>
        <p:nvSpPr>
          <p:cNvPr id="3" name="Content Placeholder 2"/>
          <p:cNvSpPr>
            <a:spLocks noGrp="1"/>
          </p:cNvSpPr>
          <p:nvPr>
            <p:ph idx="1"/>
          </p:nvPr>
        </p:nvSpPr>
        <p:spPr/>
        <p:txBody>
          <a:bodyPr>
            <a:normAutofit/>
          </a:bodyPr>
          <a:lstStyle/>
          <a:p>
            <a:r>
              <a:rPr lang="en-US" dirty="0" smtClean="0"/>
              <a:t>Proper selection of instrument is important for its use in a specific research.</a:t>
            </a:r>
          </a:p>
          <a:p>
            <a:r>
              <a:rPr lang="en-US" dirty="0" smtClean="0"/>
              <a:t>For this purpose following should be considered carefully;</a:t>
            </a:r>
          </a:p>
          <a:p>
            <a:pPr lvl="1"/>
            <a:r>
              <a:rPr lang="en-US" dirty="0" smtClean="0"/>
              <a:t>Specifications</a:t>
            </a:r>
          </a:p>
          <a:p>
            <a:pPr lvl="1"/>
            <a:r>
              <a:rPr lang="en-US" dirty="0" smtClean="0"/>
              <a:t>Conditions for use</a:t>
            </a:r>
          </a:p>
          <a:p>
            <a:pPr lvl="1"/>
            <a:r>
              <a:rPr lang="en-US" dirty="0" smtClean="0"/>
              <a:t>Details regarding validity</a:t>
            </a:r>
          </a:p>
        </p:txBody>
      </p:sp>
      <p:sp>
        <p:nvSpPr>
          <p:cNvPr id="4" name="Slide Number Placeholder 3"/>
          <p:cNvSpPr>
            <a:spLocks noGrp="1"/>
          </p:cNvSpPr>
          <p:nvPr>
            <p:ph type="sldNum" sz="quarter" idx="12"/>
          </p:nvPr>
        </p:nvSpPr>
        <p:spPr/>
        <p:txBody>
          <a:bodyPr/>
          <a:lstStyle/>
          <a:p>
            <a:fld id="{9138E662-1A5D-4257-8BD3-13A25165D110}" type="slidenum">
              <a:rPr lang="en-US" smtClean="0"/>
              <a:pPr/>
              <a:t>14</a:t>
            </a:fld>
            <a:endParaRPr lang="en-US"/>
          </a:p>
        </p:txBody>
      </p:sp>
    </p:spTree>
    <p:extLst>
      <p:ext uri="{BB962C8B-B14F-4D97-AF65-F5344CB8AC3E}">
        <p14:creationId xmlns:p14="http://schemas.microsoft.com/office/powerpoint/2010/main" xmlns="" val="193551884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Standardized Instruments (Contd.)</a:t>
            </a:r>
            <a:endParaRPr lang="en-US" dirty="0"/>
          </a:p>
        </p:txBody>
      </p:sp>
      <p:sp>
        <p:nvSpPr>
          <p:cNvPr id="3" name="Content Placeholder 2"/>
          <p:cNvSpPr>
            <a:spLocks noGrp="1"/>
          </p:cNvSpPr>
          <p:nvPr>
            <p:ph idx="1"/>
          </p:nvPr>
        </p:nvSpPr>
        <p:spPr/>
        <p:txBody>
          <a:bodyPr/>
          <a:lstStyle/>
          <a:p>
            <a:pPr lvl="1"/>
            <a:r>
              <a:rPr lang="en-US" dirty="0" smtClean="0"/>
              <a:t>Reliability</a:t>
            </a:r>
          </a:p>
          <a:p>
            <a:pPr lvl="1"/>
            <a:r>
              <a:rPr lang="en-US" dirty="0" smtClean="0"/>
              <a:t>Objectivity</a:t>
            </a:r>
          </a:p>
          <a:p>
            <a:pPr lvl="1"/>
            <a:r>
              <a:rPr lang="en-US" dirty="0" smtClean="0"/>
              <a:t>Directions for administrations</a:t>
            </a:r>
          </a:p>
          <a:p>
            <a:pPr lvl="1"/>
            <a:r>
              <a:rPr lang="en-US" dirty="0" smtClean="0"/>
              <a:t>Scaling </a:t>
            </a:r>
          </a:p>
          <a:p>
            <a:pPr lvl="1"/>
            <a:r>
              <a:rPr lang="en-US" dirty="0" smtClean="0"/>
              <a:t>Interpreting  </a:t>
            </a:r>
          </a:p>
          <a:p>
            <a:endParaRPr lang="en-US" dirty="0"/>
          </a:p>
        </p:txBody>
      </p:sp>
      <p:sp>
        <p:nvSpPr>
          <p:cNvPr id="4" name="Slide Number Placeholder 3"/>
          <p:cNvSpPr>
            <a:spLocks noGrp="1"/>
          </p:cNvSpPr>
          <p:nvPr>
            <p:ph type="sldNum" sz="quarter" idx="12"/>
          </p:nvPr>
        </p:nvSpPr>
        <p:spPr/>
        <p:txBody>
          <a:bodyPr/>
          <a:lstStyle/>
          <a:p>
            <a:fld id="{9138E662-1A5D-4257-8BD3-13A25165D110}" type="slidenum">
              <a:rPr lang="en-US" smtClean="0"/>
              <a:pPr/>
              <a:t>15</a:t>
            </a:fld>
            <a:endParaRPr lang="en-US"/>
          </a:p>
        </p:txBody>
      </p:sp>
    </p:spTree>
    <p:extLst>
      <p:ext uri="{BB962C8B-B14F-4D97-AF65-F5344CB8AC3E}">
        <p14:creationId xmlns:p14="http://schemas.microsoft.com/office/powerpoint/2010/main" xmlns="" val="372270013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Validity and Reliability in Measurement</a:t>
            </a:r>
            <a:endParaRPr lang="en-US" dirty="0"/>
          </a:p>
        </p:txBody>
      </p:sp>
      <p:sp>
        <p:nvSpPr>
          <p:cNvPr id="3" name="Content Placeholder 2"/>
          <p:cNvSpPr>
            <a:spLocks noGrp="1"/>
          </p:cNvSpPr>
          <p:nvPr>
            <p:ph idx="1"/>
          </p:nvPr>
        </p:nvSpPr>
        <p:spPr/>
        <p:txBody>
          <a:bodyPr/>
          <a:lstStyle/>
          <a:p>
            <a:r>
              <a:rPr lang="en-US" dirty="0" smtClean="0"/>
              <a:t>Knowing that errors will creep into measurements in practice, it is necessary to evaluate the accuracy and dependability of the measuring instrument.</a:t>
            </a:r>
            <a:endParaRPr lang="en-US" dirty="0"/>
          </a:p>
        </p:txBody>
      </p:sp>
      <p:sp>
        <p:nvSpPr>
          <p:cNvPr id="4" name="Slide Number Placeholder 3"/>
          <p:cNvSpPr>
            <a:spLocks noGrp="1"/>
          </p:cNvSpPr>
          <p:nvPr>
            <p:ph type="sldNum" sz="quarter" idx="12"/>
          </p:nvPr>
        </p:nvSpPr>
        <p:spPr/>
        <p:txBody>
          <a:bodyPr/>
          <a:lstStyle/>
          <a:p>
            <a:fld id="{9138E662-1A5D-4257-8BD3-13A25165D110}" type="slidenum">
              <a:rPr lang="en-US" smtClean="0"/>
              <a:pPr/>
              <a:t>16</a:t>
            </a:fld>
            <a:endParaRPr lang="en-US"/>
          </a:p>
        </p:txBody>
      </p:sp>
    </p:spTree>
    <p:extLst>
      <p:ext uri="{BB962C8B-B14F-4D97-AF65-F5344CB8AC3E}">
        <p14:creationId xmlns:p14="http://schemas.microsoft.com/office/powerpoint/2010/main" xmlns="" val="35721258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Validity and Reliability in Measurement (Contd.)</a:t>
            </a:r>
            <a:endParaRPr lang="en-US" dirty="0"/>
          </a:p>
        </p:txBody>
      </p:sp>
      <p:sp>
        <p:nvSpPr>
          <p:cNvPr id="3" name="Content Placeholder 2"/>
          <p:cNvSpPr>
            <a:spLocks noGrp="1"/>
          </p:cNvSpPr>
          <p:nvPr>
            <p:ph idx="1"/>
          </p:nvPr>
        </p:nvSpPr>
        <p:spPr/>
        <p:txBody>
          <a:bodyPr/>
          <a:lstStyle/>
          <a:p>
            <a:r>
              <a:rPr lang="en-US" dirty="0" smtClean="0"/>
              <a:t>The criteria for such evaluations are;</a:t>
            </a:r>
          </a:p>
          <a:p>
            <a:pPr lvl="1"/>
            <a:r>
              <a:rPr lang="en-US" dirty="0" smtClean="0"/>
              <a:t>Validity</a:t>
            </a:r>
          </a:p>
          <a:p>
            <a:pPr lvl="1"/>
            <a:r>
              <a:rPr lang="en-US" dirty="0" smtClean="0"/>
              <a:t>Reliability</a:t>
            </a:r>
          </a:p>
          <a:p>
            <a:pPr lvl="1"/>
            <a:r>
              <a:rPr lang="en-US" dirty="0" smtClean="0"/>
              <a:t>Practicality</a:t>
            </a:r>
          </a:p>
          <a:p>
            <a:pPr lvl="1"/>
            <a:endParaRPr lang="en-US" dirty="0"/>
          </a:p>
        </p:txBody>
      </p:sp>
      <p:sp>
        <p:nvSpPr>
          <p:cNvPr id="4" name="Slide Number Placeholder 3"/>
          <p:cNvSpPr>
            <a:spLocks noGrp="1"/>
          </p:cNvSpPr>
          <p:nvPr>
            <p:ph type="sldNum" sz="quarter" idx="12"/>
          </p:nvPr>
        </p:nvSpPr>
        <p:spPr/>
        <p:txBody>
          <a:bodyPr/>
          <a:lstStyle/>
          <a:p>
            <a:fld id="{9138E662-1A5D-4257-8BD3-13A25165D110}" type="slidenum">
              <a:rPr lang="en-US" smtClean="0"/>
              <a:pPr/>
              <a:t>17</a:t>
            </a:fld>
            <a:endParaRPr lang="en-US"/>
          </a:p>
        </p:txBody>
      </p:sp>
    </p:spTree>
    <p:extLst>
      <p:ext uri="{BB962C8B-B14F-4D97-AF65-F5344CB8AC3E}">
        <p14:creationId xmlns:p14="http://schemas.microsoft.com/office/powerpoint/2010/main" xmlns="" val="60352058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Validity and Reliability in Measurement (Contd.)</a:t>
            </a:r>
            <a:endParaRPr lang="en-US" dirty="0"/>
          </a:p>
        </p:txBody>
      </p:sp>
      <p:sp>
        <p:nvSpPr>
          <p:cNvPr id="3" name="Content Placeholder 2"/>
          <p:cNvSpPr>
            <a:spLocks noGrp="1"/>
          </p:cNvSpPr>
          <p:nvPr>
            <p:ph idx="1"/>
          </p:nvPr>
        </p:nvSpPr>
        <p:spPr/>
        <p:txBody>
          <a:bodyPr/>
          <a:lstStyle/>
          <a:p>
            <a:r>
              <a:rPr lang="en-US" dirty="0" smtClean="0"/>
              <a:t>Validity refers to the extent to which a test/ instrument measures what we actually wish to measure.</a:t>
            </a:r>
          </a:p>
          <a:p>
            <a:r>
              <a:rPr lang="en-US" dirty="0" smtClean="0"/>
              <a:t>Reliability has to do with accuracy and precision of a measurement procedure.</a:t>
            </a:r>
          </a:p>
          <a:p>
            <a:r>
              <a:rPr lang="en-US" dirty="0" smtClean="0"/>
              <a:t>Practicality is concerned with a wide range of factors of economy, convenience, interpretability.</a:t>
            </a:r>
            <a:endParaRPr lang="en-US" dirty="0"/>
          </a:p>
        </p:txBody>
      </p:sp>
      <p:sp>
        <p:nvSpPr>
          <p:cNvPr id="4" name="Slide Number Placeholder 3"/>
          <p:cNvSpPr>
            <a:spLocks noGrp="1"/>
          </p:cNvSpPr>
          <p:nvPr>
            <p:ph type="sldNum" sz="quarter" idx="12"/>
          </p:nvPr>
        </p:nvSpPr>
        <p:spPr/>
        <p:txBody>
          <a:bodyPr/>
          <a:lstStyle/>
          <a:p>
            <a:fld id="{9138E662-1A5D-4257-8BD3-13A25165D110}" type="slidenum">
              <a:rPr lang="en-US" smtClean="0"/>
              <a:pPr/>
              <a:t>18</a:t>
            </a:fld>
            <a:endParaRPr lang="en-US"/>
          </a:p>
        </p:txBody>
      </p:sp>
    </p:spTree>
    <p:extLst>
      <p:ext uri="{BB962C8B-B14F-4D97-AF65-F5344CB8AC3E}">
        <p14:creationId xmlns:p14="http://schemas.microsoft.com/office/powerpoint/2010/main" xmlns="" val="377310012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Validity and Reliability in Measurement (Contd.)</a:t>
            </a:r>
            <a:endParaRPr lang="en-US" dirty="0"/>
          </a:p>
        </p:txBody>
      </p:sp>
      <p:sp>
        <p:nvSpPr>
          <p:cNvPr id="3" name="Content Placeholder 2"/>
          <p:cNvSpPr>
            <a:spLocks noGrp="1"/>
          </p:cNvSpPr>
          <p:nvPr>
            <p:ph idx="1"/>
          </p:nvPr>
        </p:nvSpPr>
        <p:spPr/>
        <p:txBody>
          <a:bodyPr/>
          <a:lstStyle/>
          <a:p>
            <a:r>
              <a:rPr lang="en-US" dirty="0" smtClean="0"/>
              <a:t>In any research, there are always measurement errors and non sampling errors.</a:t>
            </a:r>
          </a:p>
          <a:p>
            <a:r>
              <a:rPr lang="en-US" dirty="0" smtClean="0"/>
              <a:t>There has been no accepted body of theory that may be used to predict either the direction or magnitude of these errors.</a:t>
            </a:r>
            <a:endParaRPr lang="en-US" dirty="0"/>
          </a:p>
        </p:txBody>
      </p:sp>
      <p:sp>
        <p:nvSpPr>
          <p:cNvPr id="4" name="Slide Number Placeholder 3"/>
          <p:cNvSpPr>
            <a:spLocks noGrp="1"/>
          </p:cNvSpPr>
          <p:nvPr>
            <p:ph type="sldNum" sz="quarter" idx="12"/>
          </p:nvPr>
        </p:nvSpPr>
        <p:spPr/>
        <p:txBody>
          <a:bodyPr/>
          <a:lstStyle/>
          <a:p>
            <a:fld id="{9138E662-1A5D-4257-8BD3-13A25165D110}" type="slidenum">
              <a:rPr lang="en-US" smtClean="0"/>
              <a:pPr/>
              <a:t>19</a:t>
            </a:fld>
            <a:endParaRPr lang="en-US"/>
          </a:p>
        </p:txBody>
      </p:sp>
    </p:spTree>
    <p:extLst>
      <p:ext uri="{BB962C8B-B14F-4D97-AF65-F5344CB8AC3E}">
        <p14:creationId xmlns:p14="http://schemas.microsoft.com/office/powerpoint/2010/main" xmlns="" val="180739214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Validity of Measurement</a:t>
            </a:r>
            <a:endParaRPr lang="en-US" dirty="0"/>
          </a:p>
        </p:txBody>
      </p:sp>
      <p:sp>
        <p:nvSpPr>
          <p:cNvPr id="3" name="Content Placeholder 2"/>
          <p:cNvSpPr>
            <a:spLocks noGrp="1"/>
          </p:cNvSpPr>
          <p:nvPr>
            <p:ph idx="1"/>
          </p:nvPr>
        </p:nvSpPr>
        <p:spPr/>
        <p:txBody>
          <a:bodyPr/>
          <a:lstStyle/>
          <a:p>
            <a:r>
              <a:rPr lang="en-US" dirty="0" smtClean="0"/>
              <a:t>After a model has been chosen for construction of a measuring instrument and the instrument has been constructed, the next step is </a:t>
            </a:r>
            <a:r>
              <a:rPr lang="en-US" dirty="0" smtClean="0"/>
              <a:t>to </a:t>
            </a:r>
            <a:r>
              <a:rPr lang="en-US" dirty="0" smtClean="0"/>
              <a:t>find out whether or not the instrument is useful.</a:t>
            </a:r>
          </a:p>
          <a:p>
            <a:r>
              <a:rPr lang="en-US" dirty="0" smtClean="0"/>
              <a:t>This step is known as determining the validity of the instrument.</a:t>
            </a:r>
            <a:endParaRPr lang="en-US" dirty="0"/>
          </a:p>
        </p:txBody>
      </p:sp>
      <p:sp>
        <p:nvSpPr>
          <p:cNvPr id="4" name="Slide Number Placeholder 3"/>
          <p:cNvSpPr>
            <a:spLocks noGrp="1"/>
          </p:cNvSpPr>
          <p:nvPr>
            <p:ph type="sldNum" sz="quarter" idx="12"/>
          </p:nvPr>
        </p:nvSpPr>
        <p:spPr/>
        <p:txBody>
          <a:bodyPr/>
          <a:lstStyle/>
          <a:p>
            <a:fld id="{9138E662-1A5D-4257-8BD3-13A25165D110}" type="slidenum">
              <a:rPr lang="en-US" smtClean="0"/>
              <a:pPr/>
              <a:t>20</a:t>
            </a:fld>
            <a:endParaRPr lang="en-US"/>
          </a:p>
        </p:txBody>
      </p:sp>
    </p:spTree>
    <p:extLst>
      <p:ext uri="{BB962C8B-B14F-4D97-AF65-F5344CB8AC3E}">
        <p14:creationId xmlns:p14="http://schemas.microsoft.com/office/powerpoint/2010/main" xmlns="" val="301745650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Validity of Measurement (Contd.)</a:t>
            </a:r>
            <a:endParaRPr lang="en-US" dirty="0"/>
          </a:p>
        </p:txBody>
      </p:sp>
      <p:sp>
        <p:nvSpPr>
          <p:cNvPr id="3" name="Content Placeholder 2"/>
          <p:cNvSpPr>
            <a:spLocks noGrp="1"/>
          </p:cNvSpPr>
          <p:nvPr>
            <p:ph idx="1"/>
          </p:nvPr>
        </p:nvSpPr>
        <p:spPr/>
        <p:txBody>
          <a:bodyPr/>
          <a:lstStyle/>
          <a:p>
            <a:r>
              <a:rPr lang="en-US" dirty="0" smtClean="0"/>
              <a:t>A scale or a measuring instrument is said to posses validity to the extent to which differences in measured values reflect true differences in the characteristic or property being measured.</a:t>
            </a:r>
            <a:endParaRPr lang="en-US" dirty="0"/>
          </a:p>
        </p:txBody>
      </p:sp>
      <p:sp>
        <p:nvSpPr>
          <p:cNvPr id="4" name="Slide Number Placeholder 3"/>
          <p:cNvSpPr>
            <a:spLocks noGrp="1"/>
          </p:cNvSpPr>
          <p:nvPr>
            <p:ph type="sldNum" sz="quarter" idx="12"/>
          </p:nvPr>
        </p:nvSpPr>
        <p:spPr/>
        <p:txBody>
          <a:bodyPr/>
          <a:lstStyle/>
          <a:p>
            <a:fld id="{9138E662-1A5D-4257-8BD3-13A25165D110}" type="slidenum">
              <a:rPr lang="en-US" smtClean="0"/>
              <a:pPr/>
              <a:t>21</a:t>
            </a:fld>
            <a:endParaRPr lang="en-US"/>
          </a:p>
        </p:txBody>
      </p:sp>
    </p:spTree>
    <p:extLst>
      <p:ext uri="{BB962C8B-B14F-4D97-AF65-F5344CB8AC3E}">
        <p14:creationId xmlns:p14="http://schemas.microsoft.com/office/powerpoint/2010/main" xmlns="" val="239391544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Validity of Measurement (Contd.)</a:t>
            </a:r>
            <a:endParaRPr lang="en-US" dirty="0"/>
          </a:p>
        </p:txBody>
      </p:sp>
      <p:sp>
        <p:nvSpPr>
          <p:cNvPr id="3" name="Content Placeholder 2"/>
          <p:cNvSpPr>
            <a:spLocks noGrp="1"/>
          </p:cNvSpPr>
          <p:nvPr>
            <p:ph idx="1"/>
          </p:nvPr>
        </p:nvSpPr>
        <p:spPr/>
        <p:txBody>
          <a:bodyPr/>
          <a:lstStyle/>
          <a:p>
            <a:r>
              <a:rPr lang="en-US" dirty="0" smtClean="0"/>
              <a:t>There are two forms of validity in the research literature;</a:t>
            </a:r>
          </a:p>
          <a:p>
            <a:pPr lvl="1"/>
            <a:r>
              <a:rPr lang="en-US" dirty="0" smtClean="0"/>
              <a:t>Internal validity</a:t>
            </a:r>
          </a:p>
          <a:p>
            <a:pPr lvl="1"/>
            <a:r>
              <a:rPr lang="en-US" dirty="0" smtClean="0"/>
              <a:t>External validity</a:t>
            </a:r>
            <a:endParaRPr lang="en-US" dirty="0"/>
          </a:p>
        </p:txBody>
      </p:sp>
      <p:sp>
        <p:nvSpPr>
          <p:cNvPr id="4" name="Slide Number Placeholder 3"/>
          <p:cNvSpPr>
            <a:spLocks noGrp="1"/>
          </p:cNvSpPr>
          <p:nvPr>
            <p:ph type="sldNum" sz="quarter" idx="12"/>
          </p:nvPr>
        </p:nvSpPr>
        <p:spPr/>
        <p:txBody>
          <a:bodyPr/>
          <a:lstStyle/>
          <a:p>
            <a:fld id="{9138E662-1A5D-4257-8BD3-13A25165D110}" type="slidenum">
              <a:rPr lang="en-US" smtClean="0"/>
              <a:pPr/>
              <a:t>22</a:t>
            </a:fld>
            <a:endParaRPr lang="en-US"/>
          </a:p>
        </p:txBody>
      </p:sp>
    </p:spTree>
    <p:extLst>
      <p:ext uri="{BB962C8B-B14F-4D97-AF65-F5344CB8AC3E}">
        <p14:creationId xmlns:p14="http://schemas.microsoft.com/office/powerpoint/2010/main" xmlns="" val="180487212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Internal validity</a:t>
            </a:r>
            <a:endParaRPr lang="en-US" dirty="0"/>
          </a:p>
        </p:txBody>
      </p:sp>
      <p:sp>
        <p:nvSpPr>
          <p:cNvPr id="3" name="Content Placeholder 2"/>
          <p:cNvSpPr>
            <a:spLocks noGrp="1"/>
          </p:cNvSpPr>
          <p:nvPr>
            <p:ph idx="1"/>
          </p:nvPr>
        </p:nvSpPr>
        <p:spPr/>
        <p:txBody>
          <a:bodyPr/>
          <a:lstStyle/>
          <a:p>
            <a:r>
              <a:rPr lang="en-US" dirty="0" smtClean="0"/>
              <a:t>This is the extent to which differences found with a measuring tool reflect true differences among those being tested.</a:t>
            </a:r>
          </a:p>
          <a:p>
            <a:r>
              <a:rPr lang="en-US" dirty="0" smtClean="0"/>
              <a:t>The widely accepted classification of validity consists of ;</a:t>
            </a:r>
          </a:p>
          <a:p>
            <a:pPr lvl="1"/>
            <a:r>
              <a:rPr lang="en-US" dirty="0" smtClean="0"/>
              <a:t>Content Validity</a:t>
            </a:r>
          </a:p>
          <a:p>
            <a:pPr lvl="1"/>
            <a:r>
              <a:rPr lang="en-US" dirty="0" smtClean="0"/>
              <a:t>Criterion related validity</a:t>
            </a:r>
          </a:p>
          <a:p>
            <a:pPr lvl="1"/>
            <a:r>
              <a:rPr lang="en-US" dirty="0" smtClean="0"/>
              <a:t>Construct validity </a:t>
            </a:r>
            <a:endParaRPr lang="en-US" dirty="0"/>
          </a:p>
        </p:txBody>
      </p:sp>
      <p:sp>
        <p:nvSpPr>
          <p:cNvPr id="4" name="Slide Number Placeholder 3"/>
          <p:cNvSpPr>
            <a:spLocks noGrp="1"/>
          </p:cNvSpPr>
          <p:nvPr>
            <p:ph type="sldNum" sz="quarter" idx="12"/>
          </p:nvPr>
        </p:nvSpPr>
        <p:spPr/>
        <p:txBody>
          <a:bodyPr/>
          <a:lstStyle/>
          <a:p>
            <a:fld id="{9138E662-1A5D-4257-8BD3-13A25165D110}" type="slidenum">
              <a:rPr lang="en-US" smtClean="0"/>
              <a:pPr/>
              <a:t>23</a:t>
            </a:fld>
            <a:endParaRPr lang="en-US"/>
          </a:p>
        </p:txBody>
      </p:sp>
    </p:spTree>
    <p:extLst>
      <p:ext uri="{BB962C8B-B14F-4D97-AF65-F5344CB8AC3E}">
        <p14:creationId xmlns:p14="http://schemas.microsoft.com/office/powerpoint/2010/main" xmlns="" val="241619158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Content Validity</a:t>
            </a:r>
            <a:endParaRPr lang="en-US" dirty="0"/>
          </a:p>
        </p:txBody>
      </p:sp>
      <p:sp>
        <p:nvSpPr>
          <p:cNvPr id="3" name="Content Placeholder 2"/>
          <p:cNvSpPr>
            <a:spLocks noGrp="1"/>
          </p:cNvSpPr>
          <p:nvPr>
            <p:ph idx="1"/>
          </p:nvPr>
        </p:nvSpPr>
        <p:spPr/>
        <p:txBody>
          <a:bodyPr/>
          <a:lstStyle/>
          <a:p>
            <a:r>
              <a:rPr lang="en-US" dirty="0" smtClean="0"/>
              <a:t>It is the extent to which the instrument provides adequate coverage of the topic under study.</a:t>
            </a:r>
          </a:p>
          <a:p>
            <a:r>
              <a:rPr lang="en-US" dirty="0" smtClean="0"/>
              <a:t>This is judgmental in nature and requires a panel of judges and accurate definitions of the topic.</a:t>
            </a:r>
            <a:endParaRPr lang="en-US" dirty="0"/>
          </a:p>
        </p:txBody>
      </p:sp>
      <p:sp>
        <p:nvSpPr>
          <p:cNvPr id="4" name="Slide Number Placeholder 3"/>
          <p:cNvSpPr>
            <a:spLocks noGrp="1"/>
          </p:cNvSpPr>
          <p:nvPr>
            <p:ph type="sldNum" sz="quarter" idx="12"/>
          </p:nvPr>
        </p:nvSpPr>
        <p:spPr/>
        <p:txBody>
          <a:bodyPr/>
          <a:lstStyle/>
          <a:p>
            <a:fld id="{9138E662-1A5D-4257-8BD3-13A25165D110}" type="slidenum">
              <a:rPr lang="en-US" smtClean="0"/>
              <a:pPr/>
              <a:t>24</a:t>
            </a:fld>
            <a:endParaRPr lang="en-US"/>
          </a:p>
        </p:txBody>
      </p:sp>
    </p:spTree>
    <p:extLst>
      <p:ext uri="{BB962C8B-B14F-4D97-AF65-F5344CB8AC3E}">
        <p14:creationId xmlns:p14="http://schemas.microsoft.com/office/powerpoint/2010/main" xmlns="" val="315530948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Face Validity</a:t>
            </a:r>
            <a:endParaRPr lang="en-US" dirty="0"/>
          </a:p>
        </p:txBody>
      </p:sp>
      <p:sp>
        <p:nvSpPr>
          <p:cNvPr id="3" name="Content Placeholder 2"/>
          <p:cNvSpPr>
            <a:spLocks noGrp="1"/>
          </p:cNvSpPr>
          <p:nvPr>
            <p:ph idx="1"/>
          </p:nvPr>
        </p:nvSpPr>
        <p:spPr/>
        <p:txBody>
          <a:bodyPr/>
          <a:lstStyle/>
          <a:p>
            <a:r>
              <a:rPr lang="en-US" dirty="0" smtClean="0"/>
              <a:t>This is a basic and minimum index of content validity.</a:t>
            </a:r>
          </a:p>
          <a:p>
            <a:r>
              <a:rPr lang="en-US" dirty="0" smtClean="0"/>
              <a:t>It indicates that the items that are supposed to measure a concept, on the face of it, do look like they are measuring the concepts.</a:t>
            </a:r>
            <a:endParaRPr lang="en-US" dirty="0"/>
          </a:p>
        </p:txBody>
      </p:sp>
      <p:sp>
        <p:nvSpPr>
          <p:cNvPr id="4" name="Slide Number Placeholder 3"/>
          <p:cNvSpPr>
            <a:spLocks noGrp="1"/>
          </p:cNvSpPr>
          <p:nvPr>
            <p:ph type="sldNum" sz="quarter" idx="12"/>
          </p:nvPr>
        </p:nvSpPr>
        <p:spPr/>
        <p:txBody>
          <a:bodyPr/>
          <a:lstStyle/>
          <a:p>
            <a:fld id="{9138E662-1A5D-4257-8BD3-13A25165D110}" type="slidenum">
              <a:rPr lang="en-US" smtClean="0"/>
              <a:pPr/>
              <a:t>25</a:t>
            </a:fld>
            <a:endParaRPr lang="en-US"/>
          </a:p>
        </p:txBody>
      </p:sp>
    </p:spTree>
    <p:extLst>
      <p:ext uri="{BB962C8B-B14F-4D97-AF65-F5344CB8AC3E}">
        <p14:creationId xmlns:p14="http://schemas.microsoft.com/office/powerpoint/2010/main" xmlns="" val="18354068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Criterion related Validity</a:t>
            </a:r>
            <a:endParaRPr lang="en-US" dirty="0"/>
          </a:p>
        </p:txBody>
      </p:sp>
      <p:sp>
        <p:nvSpPr>
          <p:cNvPr id="3" name="Content Placeholder 2"/>
          <p:cNvSpPr>
            <a:spLocks noGrp="1"/>
          </p:cNvSpPr>
          <p:nvPr>
            <p:ph idx="1"/>
          </p:nvPr>
        </p:nvSpPr>
        <p:spPr/>
        <p:txBody>
          <a:bodyPr/>
          <a:lstStyle/>
          <a:p>
            <a:r>
              <a:rPr lang="en-US" dirty="0" smtClean="0"/>
              <a:t>This form of validity reflects the success of measures used for some empirical estimating purpose. </a:t>
            </a:r>
          </a:p>
          <a:p>
            <a:r>
              <a:rPr lang="en-US" dirty="0" smtClean="0"/>
              <a:t>One may want to predict some outcome or estimate the existence of some current behavior or condition.</a:t>
            </a:r>
            <a:endParaRPr lang="en-US" dirty="0"/>
          </a:p>
        </p:txBody>
      </p:sp>
      <p:sp>
        <p:nvSpPr>
          <p:cNvPr id="4" name="Slide Number Placeholder 3"/>
          <p:cNvSpPr>
            <a:spLocks noGrp="1"/>
          </p:cNvSpPr>
          <p:nvPr>
            <p:ph type="sldNum" sz="quarter" idx="12"/>
          </p:nvPr>
        </p:nvSpPr>
        <p:spPr/>
        <p:txBody>
          <a:bodyPr/>
          <a:lstStyle/>
          <a:p>
            <a:fld id="{9138E662-1A5D-4257-8BD3-13A25165D110}" type="slidenum">
              <a:rPr lang="en-US" smtClean="0"/>
              <a:pPr/>
              <a:t>26</a:t>
            </a:fld>
            <a:endParaRPr lang="en-US"/>
          </a:p>
        </p:txBody>
      </p:sp>
    </p:spTree>
    <p:extLst>
      <p:ext uri="{BB962C8B-B14F-4D97-AF65-F5344CB8AC3E}">
        <p14:creationId xmlns:p14="http://schemas.microsoft.com/office/powerpoint/2010/main" xmlns="" val="367958274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Construct Validity</a:t>
            </a:r>
            <a:endParaRPr lang="en-US" dirty="0"/>
          </a:p>
        </p:txBody>
      </p:sp>
      <p:sp>
        <p:nvSpPr>
          <p:cNvPr id="3" name="Content Placeholder 2"/>
          <p:cNvSpPr>
            <a:spLocks noGrp="1"/>
          </p:cNvSpPr>
          <p:nvPr>
            <p:ph idx="1"/>
          </p:nvPr>
        </p:nvSpPr>
        <p:spPr/>
        <p:txBody>
          <a:bodyPr/>
          <a:lstStyle/>
          <a:p>
            <a:r>
              <a:rPr lang="en-US" dirty="0" smtClean="0"/>
              <a:t>Construct validity testifies to how well the results obtained from the use of the measure fits the theory around which the test is diagnosed.</a:t>
            </a:r>
          </a:p>
          <a:p>
            <a:endParaRPr lang="en-US" dirty="0"/>
          </a:p>
        </p:txBody>
      </p:sp>
      <p:sp>
        <p:nvSpPr>
          <p:cNvPr id="4" name="Slide Number Placeholder 3"/>
          <p:cNvSpPr>
            <a:spLocks noGrp="1"/>
          </p:cNvSpPr>
          <p:nvPr>
            <p:ph type="sldNum" sz="quarter" idx="12"/>
          </p:nvPr>
        </p:nvSpPr>
        <p:spPr/>
        <p:txBody>
          <a:bodyPr/>
          <a:lstStyle/>
          <a:p>
            <a:fld id="{9138E662-1A5D-4257-8BD3-13A25165D110}" type="slidenum">
              <a:rPr lang="en-US" smtClean="0"/>
              <a:pPr/>
              <a:t>27</a:t>
            </a:fld>
            <a:endParaRPr lang="en-US"/>
          </a:p>
        </p:txBody>
      </p:sp>
    </p:spTree>
    <p:extLst>
      <p:ext uri="{BB962C8B-B14F-4D97-AF65-F5344CB8AC3E}">
        <p14:creationId xmlns:p14="http://schemas.microsoft.com/office/powerpoint/2010/main" xmlns="" val="309865693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Construct Validity (Contd.)</a:t>
            </a:r>
            <a:endParaRPr lang="en-US" dirty="0"/>
          </a:p>
        </p:txBody>
      </p:sp>
      <p:sp>
        <p:nvSpPr>
          <p:cNvPr id="3" name="Content Placeholder 2"/>
          <p:cNvSpPr>
            <a:spLocks noGrp="1"/>
          </p:cNvSpPr>
          <p:nvPr>
            <p:ph idx="1"/>
          </p:nvPr>
        </p:nvSpPr>
        <p:spPr/>
        <p:txBody>
          <a:bodyPr/>
          <a:lstStyle/>
          <a:p>
            <a:r>
              <a:rPr lang="en-US" dirty="0" smtClean="0"/>
              <a:t>It is concerned with knowing more than just that a measuring instrument works.</a:t>
            </a:r>
          </a:p>
          <a:p>
            <a:r>
              <a:rPr lang="en-US" dirty="0" smtClean="0"/>
              <a:t>Attitude scales, aptitude and personality tests generally concern concepts are examples of construct validity.</a:t>
            </a:r>
            <a:endParaRPr lang="en-US" dirty="0"/>
          </a:p>
        </p:txBody>
      </p:sp>
      <p:sp>
        <p:nvSpPr>
          <p:cNvPr id="4" name="Slide Number Placeholder 3"/>
          <p:cNvSpPr>
            <a:spLocks noGrp="1"/>
          </p:cNvSpPr>
          <p:nvPr>
            <p:ph type="sldNum" sz="quarter" idx="12"/>
          </p:nvPr>
        </p:nvSpPr>
        <p:spPr/>
        <p:txBody>
          <a:bodyPr/>
          <a:lstStyle/>
          <a:p>
            <a:fld id="{9138E662-1A5D-4257-8BD3-13A25165D110}" type="slidenum">
              <a:rPr lang="en-US" smtClean="0"/>
              <a:pPr/>
              <a:t>28</a:t>
            </a:fld>
            <a:endParaRPr lang="en-US"/>
          </a:p>
        </p:txBody>
      </p:sp>
    </p:spTree>
    <p:extLst>
      <p:ext uri="{BB962C8B-B14F-4D97-AF65-F5344CB8AC3E}">
        <p14:creationId xmlns:p14="http://schemas.microsoft.com/office/powerpoint/2010/main" xmlns="" val="219897179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Multi trait Multi Method</a:t>
            </a:r>
            <a:endParaRPr lang="en-US" dirty="0"/>
          </a:p>
        </p:txBody>
      </p:sp>
      <p:sp>
        <p:nvSpPr>
          <p:cNvPr id="3" name="Content Placeholder 2"/>
          <p:cNvSpPr>
            <a:spLocks noGrp="1"/>
          </p:cNvSpPr>
          <p:nvPr>
            <p:ph idx="1"/>
          </p:nvPr>
        </p:nvSpPr>
        <p:spPr/>
        <p:txBody>
          <a:bodyPr/>
          <a:lstStyle/>
          <a:p>
            <a:r>
              <a:rPr lang="en-US" dirty="0" smtClean="0"/>
              <a:t>This method uses a matrix of correlations among the scores of the same trait or quality and the measurement methods.</a:t>
            </a:r>
          </a:p>
          <a:p>
            <a:r>
              <a:rPr lang="en-US" dirty="0" smtClean="0"/>
              <a:t>The largest correlation coefficient establishes the construct validity.</a:t>
            </a:r>
            <a:endParaRPr lang="en-US" dirty="0"/>
          </a:p>
        </p:txBody>
      </p:sp>
      <p:sp>
        <p:nvSpPr>
          <p:cNvPr id="4" name="Slide Number Placeholder 3"/>
          <p:cNvSpPr>
            <a:spLocks noGrp="1"/>
          </p:cNvSpPr>
          <p:nvPr>
            <p:ph type="sldNum" sz="quarter" idx="12"/>
          </p:nvPr>
        </p:nvSpPr>
        <p:spPr/>
        <p:txBody>
          <a:bodyPr/>
          <a:lstStyle/>
          <a:p>
            <a:fld id="{9138E662-1A5D-4257-8BD3-13A25165D110}" type="slidenum">
              <a:rPr lang="en-US" smtClean="0"/>
              <a:pPr/>
              <a:t>29</a:t>
            </a:fld>
            <a:endParaRPr lang="en-US"/>
          </a:p>
        </p:txBody>
      </p:sp>
    </p:spTree>
    <p:extLst>
      <p:ext uri="{BB962C8B-B14F-4D97-AF65-F5344CB8AC3E}">
        <p14:creationId xmlns:p14="http://schemas.microsoft.com/office/powerpoint/2010/main" xmlns="" val="18609914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Reliability in measurement</a:t>
            </a:r>
            <a:endParaRPr lang="en-US" dirty="0"/>
          </a:p>
        </p:txBody>
      </p:sp>
      <p:sp>
        <p:nvSpPr>
          <p:cNvPr id="3" name="Content Placeholder 2"/>
          <p:cNvSpPr>
            <a:spLocks noGrp="1"/>
          </p:cNvSpPr>
          <p:nvPr>
            <p:ph idx="1"/>
          </p:nvPr>
        </p:nvSpPr>
        <p:spPr/>
        <p:txBody>
          <a:bodyPr/>
          <a:lstStyle/>
          <a:p>
            <a:r>
              <a:rPr lang="en-US" dirty="0" smtClean="0"/>
              <a:t>The reliability of a measure indicates the stability and consistency with which the instrument measures the concept and helps to access the ‘goodness’ of a measure.</a:t>
            </a:r>
          </a:p>
          <a:p>
            <a:r>
              <a:rPr lang="en-US" dirty="0" smtClean="0"/>
              <a:t>A measure is reliable to the degree that it supplies consistent results.</a:t>
            </a:r>
            <a:endParaRPr lang="en-US" dirty="0"/>
          </a:p>
        </p:txBody>
      </p:sp>
      <p:sp>
        <p:nvSpPr>
          <p:cNvPr id="4" name="Slide Number Placeholder 3"/>
          <p:cNvSpPr>
            <a:spLocks noGrp="1"/>
          </p:cNvSpPr>
          <p:nvPr>
            <p:ph type="sldNum" sz="quarter" idx="12"/>
          </p:nvPr>
        </p:nvSpPr>
        <p:spPr/>
        <p:txBody>
          <a:bodyPr/>
          <a:lstStyle/>
          <a:p>
            <a:fld id="{9138E662-1A5D-4257-8BD3-13A25165D110}" type="slidenum">
              <a:rPr lang="en-US" smtClean="0"/>
              <a:pPr/>
              <a:t>30</a:t>
            </a:fld>
            <a:endParaRPr lang="en-US"/>
          </a:p>
        </p:txBody>
      </p:sp>
    </p:spTree>
    <p:extLst>
      <p:ext uri="{BB962C8B-B14F-4D97-AF65-F5344CB8AC3E}">
        <p14:creationId xmlns:p14="http://schemas.microsoft.com/office/powerpoint/2010/main" xmlns="" val="127037084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Stability</a:t>
            </a:r>
            <a:endParaRPr lang="en-US" dirty="0"/>
          </a:p>
        </p:txBody>
      </p:sp>
      <p:sp>
        <p:nvSpPr>
          <p:cNvPr id="3" name="Content Placeholder 2"/>
          <p:cNvSpPr>
            <a:spLocks noGrp="1"/>
          </p:cNvSpPr>
          <p:nvPr>
            <p:ph idx="1"/>
          </p:nvPr>
        </p:nvSpPr>
        <p:spPr/>
        <p:txBody>
          <a:bodyPr/>
          <a:lstStyle/>
          <a:p>
            <a:r>
              <a:rPr lang="en-US" dirty="0" smtClean="0"/>
              <a:t>The ability of a measure to maintain stability over time, despite uncontrollable testing conditions and the state of the respondents themselves, is indicative of its stability and low vulnerability to changes in the situation.</a:t>
            </a:r>
            <a:endParaRPr lang="en-US" dirty="0"/>
          </a:p>
        </p:txBody>
      </p:sp>
      <p:sp>
        <p:nvSpPr>
          <p:cNvPr id="4" name="Slide Number Placeholder 3"/>
          <p:cNvSpPr>
            <a:spLocks noGrp="1"/>
          </p:cNvSpPr>
          <p:nvPr>
            <p:ph type="sldNum" sz="quarter" idx="12"/>
          </p:nvPr>
        </p:nvSpPr>
        <p:spPr/>
        <p:txBody>
          <a:bodyPr/>
          <a:lstStyle/>
          <a:p>
            <a:fld id="{9138E662-1A5D-4257-8BD3-13A25165D110}" type="slidenum">
              <a:rPr lang="en-US" smtClean="0"/>
              <a:pPr/>
              <a:t>31</a:t>
            </a:fld>
            <a:endParaRPr lang="en-US"/>
          </a:p>
        </p:txBody>
      </p:sp>
    </p:spTree>
    <p:extLst>
      <p:ext uri="{BB962C8B-B14F-4D97-AF65-F5344CB8AC3E}">
        <p14:creationId xmlns:p14="http://schemas.microsoft.com/office/powerpoint/2010/main" xmlns="" val="3546670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Test—retest Reliability</a:t>
            </a:r>
            <a:endParaRPr lang="en-US" dirty="0"/>
          </a:p>
        </p:txBody>
      </p:sp>
      <p:sp>
        <p:nvSpPr>
          <p:cNvPr id="3" name="Content Placeholder 2"/>
          <p:cNvSpPr>
            <a:spLocks noGrp="1"/>
          </p:cNvSpPr>
          <p:nvPr>
            <p:ph idx="1"/>
          </p:nvPr>
        </p:nvSpPr>
        <p:spPr/>
        <p:txBody>
          <a:bodyPr/>
          <a:lstStyle/>
          <a:p>
            <a:r>
              <a:rPr lang="en-US" dirty="0" smtClean="0"/>
              <a:t>This is the reliability coefficient obtained by repeating an identical measure on a second occasion. It is the correlation coefficient of measures obtained in the test and the retest.</a:t>
            </a:r>
            <a:endParaRPr lang="en-US" dirty="0"/>
          </a:p>
        </p:txBody>
      </p:sp>
      <p:sp>
        <p:nvSpPr>
          <p:cNvPr id="4" name="Slide Number Placeholder 3"/>
          <p:cNvSpPr>
            <a:spLocks noGrp="1"/>
          </p:cNvSpPr>
          <p:nvPr>
            <p:ph type="sldNum" sz="quarter" idx="12"/>
          </p:nvPr>
        </p:nvSpPr>
        <p:spPr/>
        <p:txBody>
          <a:bodyPr/>
          <a:lstStyle/>
          <a:p>
            <a:fld id="{9138E662-1A5D-4257-8BD3-13A25165D110}" type="slidenum">
              <a:rPr lang="en-US" smtClean="0"/>
              <a:pPr/>
              <a:t>32</a:t>
            </a:fld>
            <a:endParaRPr lang="en-US"/>
          </a:p>
        </p:txBody>
      </p:sp>
    </p:spTree>
    <p:extLst>
      <p:ext uri="{BB962C8B-B14F-4D97-AF65-F5344CB8AC3E}">
        <p14:creationId xmlns:p14="http://schemas.microsoft.com/office/powerpoint/2010/main" xmlns="" val="271739167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Parallel--form Reliability</a:t>
            </a:r>
            <a:endParaRPr lang="en-US" dirty="0"/>
          </a:p>
        </p:txBody>
      </p:sp>
      <p:sp>
        <p:nvSpPr>
          <p:cNvPr id="3" name="Content Placeholder 2"/>
          <p:cNvSpPr>
            <a:spLocks noGrp="1"/>
          </p:cNvSpPr>
          <p:nvPr>
            <p:ph idx="1"/>
          </p:nvPr>
        </p:nvSpPr>
        <p:spPr/>
        <p:txBody>
          <a:bodyPr/>
          <a:lstStyle/>
          <a:p>
            <a:r>
              <a:rPr lang="en-US" dirty="0" smtClean="0"/>
              <a:t>When the responses on two comparable set of measures of the construct are highly correlated, there will exist parallel form of reliability of the instrument. </a:t>
            </a:r>
            <a:endParaRPr lang="en-US" dirty="0"/>
          </a:p>
        </p:txBody>
      </p:sp>
      <p:sp>
        <p:nvSpPr>
          <p:cNvPr id="4" name="Slide Number Placeholder 3"/>
          <p:cNvSpPr>
            <a:spLocks noGrp="1"/>
          </p:cNvSpPr>
          <p:nvPr>
            <p:ph type="sldNum" sz="quarter" idx="12"/>
          </p:nvPr>
        </p:nvSpPr>
        <p:spPr/>
        <p:txBody>
          <a:bodyPr/>
          <a:lstStyle/>
          <a:p>
            <a:fld id="{9138E662-1A5D-4257-8BD3-13A25165D110}" type="slidenum">
              <a:rPr lang="en-US" smtClean="0"/>
              <a:pPr/>
              <a:t>33</a:t>
            </a:fld>
            <a:endParaRPr lang="en-US"/>
          </a:p>
        </p:txBody>
      </p:sp>
    </p:spTree>
    <p:extLst>
      <p:ext uri="{BB962C8B-B14F-4D97-AF65-F5344CB8AC3E}">
        <p14:creationId xmlns:p14="http://schemas.microsoft.com/office/powerpoint/2010/main" xmlns="" val="352651131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Equivalence</a:t>
            </a:r>
            <a:endParaRPr lang="en-US" dirty="0"/>
          </a:p>
        </p:txBody>
      </p:sp>
      <p:sp>
        <p:nvSpPr>
          <p:cNvPr id="3" name="Content Placeholder 2"/>
          <p:cNvSpPr>
            <a:spLocks noGrp="1"/>
          </p:cNvSpPr>
          <p:nvPr>
            <p:ph idx="1"/>
          </p:nvPr>
        </p:nvSpPr>
        <p:spPr/>
        <p:txBody>
          <a:bodyPr/>
          <a:lstStyle/>
          <a:p>
            <a:r>
              <a:rPr lang="en-US" dirty="0" smtClean="0"/>
              <a:t>This is the kind of reliability which considers how much error is incurred when different investigators measure the same attribute in different conditions.</a:t>
            </a:r>
            <a:endParaRPr lang="en-US" dirty="0"/>
          </a:p>
        </p:txBody>
      </p:sp>
      <p:sp>
        <p:nvSpPr>
          <p:cNvPr id="4" name="Slide Number Placeholder 3"/>
          <p:cNvSpPr>
            <a:spLocks noGrp="1"/>
          </p:cNvSpPr>
          <p:nvPr>
            <p:ph type="sldNum" sz="quarter" idx="12"/>
          </p:nvPr>
        </p:nvSpPr>
        <p:spPr/>
        <p:txBody>
          <a:bodyPr/>
          <a:lstStyle/>
          <a:p>
            <a:fld id="{9138E662-1A5D-4257-8BD3-13A25165D110}" type="slidenum">
              <a:rPr lang="en-US" smtClean="0"/>
              <a:pPr/>
              <a:t>34</a:t>
            </a:fld>
            <a:endParaRPr lang="en-US"/>
          </a:p>
        </p:txBody>
      </p:sp>
    </p:spTree>
    <p:extLst>
      <p:ext uri="{BB962C8B-B14F-4D97-AF65-F5344CB8AC3E}">
        <p14:creationId xmlns:p14="http://schemas.microsoft.com/office/powerpoint/2010/main" xmlns="" val="335672954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Practicality</a:t>
            </a:r>
            <a:endParaRPr lang="en-US" dirty="0"/>
          </a:p>
        </p:txBody>
      </p:sp>
      <p:sp>
        <p:nvSpPr>
          <p:cNvPr id="3" name="Content Placeholder 2"/>
          <p:cNvSpPr>
            <a:spLocks noGrp="1"/>
          </p:cNvSpPr>
          <p:nvPr>
            <p:ph idx="1"/>
          </p:nvPr>
        </p:nvSpPr>
        <p:spPr/>
        <p:txBody>
          <a:bodyPr/>
          <a:lstStyle/>
          <a:p>
            <a:r>
              <a:rPr lang="en-US" dirty="0" smtClean="0"/>
              <a:t>The scientific requirement of the project call for the measurement process to be reliable and valid, while the operational requirements call for it to be practical in terms of economy, convenience and interpretability.</a:t>
            </a:r>
            <a:endParaRPr lang="en-US" dirty="0"/>
          </a:p>
        </p:txBody>
      </p:sp>
      <p:sp>
        <p:nvSpPr>
          <p:cNvPr id="4" name="Slide Number Placeholder 3"/>
          <p:cNvSpPr>
            <a:spLocks noGrp="1"/>
          </p:cNvSpPr>
          <p:nvPr>
            <p:ph type="sldNum" sz="quarter" idx="12"/>
          </p:nvPr>
        </p:nvSpPr>
        <p:spPr/>
        <p:txBody>
          <a:bodyPr/>
          <a:lstStyle/>
          <a:p>
            <a:fld id="{9138E662-1A5D-4257-8BD3-13A25165D110}" type="slidenum">
              <a:rPr lang="en-US" smtClean="0"/>
              <a:pPr/>
              <a:t>35</a:t>
            </a:fld>
            <a:endParaRPr lang="en-US"/>
          </a:p>
        </p:txBody>
      </p:sp>
    </p:spTree>
    <p:extLst>
      <p:ext uri="{BB962C8B-B14F-4D97-AF65-F5344CB8AC3E}">
        <p14:creationId xmlns:p14="http://schemas.microsoft.com/office/powerpoint/2010/main" xmlns="" val="341149332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This Session</a:t>
            </a:r>
            <a:endParaRPr lang="en-US" dirty="0"/>
          </a:p>
        </p:txBody>
      </p:sp>
      <p:sp>
        <p:nvSpPr>
          <p:cNvPr id="3" name="Content Placeholder 2"/>
          <p:cNvSpPr>
            <a:spLocks noGrp="1"/>
          </p:cNvSpPr>
          <p:nvPr>
            <p:ph idx="1"/>
          </p:nvPr>
        </p:nvSpPr>
        <p:spPr/>
        <p:txBody>
          <a:bodyPr/>
          <a:lstStyle/>
          <a:p>
            <a:r>
              <a:rPr lang="en-US" dirty="0" smtClean="0"/>
              <a:t>Factor Scales</a:t>
            </a:r>
          </a:p>
          <a:p>
            <a:r>
              <a:rPr lang="en-US" dirty="0" smtClean="0"/>
              <a:t>Standardized instruments</a:t>
            </a:r>
          </a:p>
          <a:p>
            <a:r>
              <a:rPr lang="en-US" dirty="0" smtClean="0"/>
              <a:t>Validity in Measurement</a:t>
            </a:r>
          </a:p>
          <a:p>
            <a:r>
              <a:rPr lang="en-US" dirty="0" smtClean="0"/>
              <a:t>Reliability in Measurement</a:t>
            </a:r>
          </a:p>
          <a:p>
            <a:r>
              <a:rPr lang="en-US" dirty="0" smtClean="0"/>
              <a:t>Stability</a:t>
            </a:r>
          </a:p>
          <a:p>
            <a:r>
              <a:rPr lang="en-US" dirty="0" smtClean="0"/>
              <a:t>Equivalence</a:t>
            </a:r>
          </a:p>
          <a:p>
            <a:r>
              <a:rPr lang="en-US" dirty="0" smtClean="0"/>
              <a:t>Practicality</a:t>
            </a:r>
          </a:p>
          <a:p>
            <a:endParaRPr lang="en-US" dirty="0"/>
          </a:p>
        </p:txBody>
      </p:sp>
      <p:sp>
        <p:nvSpPr>
          <p:cNvPr id="4" name="Slide Number Placeholder 3"/>
          <p:cNvSpPr>
            <a:spLocks noGrp="1"/>
          </p:cNvSpPr>
          <p:nvPr>
            <p:ph type="sldNum" sz="quarter" idx="12"/>
          </p:nvPr>
        </p:nvSpPr>
        <p:spPr/>
        <p:txBody>
          <a:bodyPr/>
          <a:lstStyle/>
          <a:p>
            <a:fld id="{603DF4E2-92BA-4B83-90BF-298ED3A98E89}" type="slidenum">
              <a:rPr lang="en-US" smtClean="0"/>
              <a:pPr/>
              <a:t>36</a:t>
            </a:fld>
            <a:endParaRPr lang="en-US"/>
          </a:p>
        </p:txBody>
      </p:sp>
    </p:spTree>
    <p:extLst>
      <p:ext uri="{BB962C8B-B14F-4D97-AF65-F5344CB8AC3E}">
        <p14:creationId xmlns:p14="http://schemas.microsoft.com/office/powerpoint/2010/main" xmlns="" val="335678021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514600"/>
            <a:ext cx="8229600" cy="1143000"/>
          </a:xfrm>
        </p:spPr>
        <p:txBody>
          <a:bodyPr/>
          <a:lstStyle/>
          <a:p>
            <a:r>
              <a:rPr lang="en-US" dirty="0" smtClean="0"/>
              <a:t>Thanks</a:t>
            </a:r>
            <a:endParaRPr lang="en-US" dirty="0"/>
          </a:p>
        </p:txBody>
      </p:sp>
      <p:sp>
        <p:nvSpPr>
          <p:cNvPr id="3" name="Slide Number Placeholder 2"/>
          <p:cNvSpPr>
            <a:spLocks noGrp="1"/>
          </p:cNvSpPr>
          <p:nvPr>
            <p:ph type="sldNum" sz="quarter" idx="12"/>
          </p:nvPr>
        </p:nvSpPr>
        <p:spPr/>
        <p:txBody>
          <a:bodyPr/>
          <a:lstStyle/>
          <a:p>
            <a:fld id="{6B9F4742-C6B9-4F98-BE03-6DC2E810BA39}" type="slidenum">
              <a:rPr lang="en-US" smtClean="0"/>
              <a:pPr/>
              <a:t>37</a:t>
            </a:fld>
            <a:endParaRPr lang="en-US"/>
          </a:p>
        </p:txBody>
      </p:sp>
    </p:spTree>
    <p:extLst>
      <p:ext uri="{BB962C8B-B14F-4D97-AF65-F5344CB8AC3E}">
        <p14:creationId xmlns:p14="http://schemas.microsoft.com/office/powerpoint/2010/main" xmlns="" val="419381934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409</TotalTime>
  <Words>1163</Words>
  <Application>Microsoft Office PowerPoint</Application>
  <PresentationFormat>On-screen Show (4:3)</PresentationFormat>
  <Paragraphs>161</Paragraphs>
  <Slides>37</Slides>
  <Notes>0</Notes>
  <HiddenSlides>0</HiddenSlides>
  <MMClips>0</MMClips>
  <ScaleCrop>false</ScaleCrop>
  <HeadingPairs>
    <vt:vector size="4" baseType="variant">
      <vt:variant>
        <vt:lpstr>Theme</vt:lpstr>
      </vt:variant>
      <vt:variant>
        <vt:i4>1</vt:i4>
      </vt:variant>
      <vt:variant>
        <vt:lpstr>Slide Titles</vt:lpstr>
      </vt:variant>
      <vt:variant>
        <vt:i4>37</vt:i4>
      </vt:variant>
    </vt:vector>
  </HeadingPairs>
  <TitlesOfParts>
    <vt:vector size="38" baseType="lpstr">
      <vt:lpstr>Office Theme</vt:lpstr>
      <vt:lpstr>MGT-491 QUANTITATIVE ANALYSIS AND RESEARCH FOR MANAGEMENT</vt:lpstr>
      <vt:lpstr>Summary of Last Session</vt:lpstr>
      <vt:lpstr>Factor scales</vt:lpstr>
      <vt:lpstr>Factor scales (Contd.)</vt:lpstr>
      <vt:lpstr>Factor scales (Contd.)</vt:lpstr>
      <vt:lpstr>The Q-sort Technique</vt:lpstr>
      <vt:lpstr>Slide 7</vt:lpstr>
      <vt:lpstr>Semantic Differential</vt:lpstr>
      <vt:lpstr>Staple Scale</vt:lpstr>
      <vt:lpstr>Multidimensional Scaling</vt:lpstr>
      <vt:lpstr>Multidimensional Scaling (Contd.)</vt:lpstr>
      <vt:lpstr>Standardized Instruments</vt:lpstr>
      <vt:lpstr>Standardized Instruments (Contd.)</vt:lpstr>
      <vt:lpstr>Standardized Instruments (Contd.)</vt:lpstr>
      <vt:lpstr>Standardized Instruments (Contd.)</vt:lpstr>
      <vt:lpstr>Validity and Reliability in Measurement</vt:lpstr>
      <vt:lpstr>Validity and Reliability in Measurement (Contd.)</vt:lpstr>
      <vt:lpstr>Validity and Reliability in Measurement (Contd.)</vt:lpstr>
      <vt:lpstr>Validity and Reliability in Measurement (Contd.)</vt:lpstr>
      <vt:lpstr>Validity of Measurement</vt:lpstr>
      <vt:lpstr>Validity of Measurement (Contd.)</vt:lpstr>
      <vt:lpstr>Validity of Measurement (Contd.)</vt:lpstr>
      <vt:lpstr>Internal validity</vt:lpstr>
      <vt:lpstr>Content Validity</vt:lpstr>
      <vt:lpstr>Face Validity</vt:lpstr>
      <vt:lpstr>Criterion related Validity</vt:lpstr>
      <vt:lpstr>Construct Validity</vt:lpstr>
      <vt:lpstr>Construct Validity (Contd.)</vt:lpstr>
      <vt:lpstr>Multi trait Multi Method</vt:lpstr>
      <vt:lpstr>Reliability in measurement</vt:lpstr>
      <vt:lpstr>Stability</vt:lpstr>
      <vt:lpstr>Test—retest Reliability</vt:lpstr>
      <vt:lpstr>Parallel--form Reliability</vt:lpstr>
      <vt:lpstr>Equivalence</vt:lpstr>
      <vt:lpstr>Practicality</vt:lpstr>
      <vt:lpstr>Summary of This Session</vt:lpstr>
      <vt:lpstr>Thanks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MGT-491 QUANTITATIVE ANALYSIS AND RESEARCH FOR MANAGEMENT</dc:title>
  <dc:creator>Osman</dc:creator>
  <cp:lastModifiedBy>vcomsats</cp:lastModifiedBy>
  <cp:revision>12</cp:revision>
  <dcterms:created xsi:type="dcterms:W3CDTF">2013-06-27T06:11:46Z</dcterms:created>
  <dcterms:modified xsi:type="dcterms:W3CDTF">2013-06-27T13:07:13Z</dcterms:modified>
</cp:coreProperties>
</file>