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sldIdLst>
    <p:sldId id="257" r:id="rId2"/>
    <p:sldId id="293"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59" r:id="rId36"/>
    <p:sldId id="260"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B39546-9D58-44D6-9789-ADF1B7B45BEF}" type="datetimeFigureOut">
              <a:rPr lang="en-US" smtClean="0"/>
              <a:pPr/>
              <a:t>27-Jun-13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F4D5F0-B700-42D0-81BA-A0B011DA5CA4}" type="slidenum">
              <a:rPr lang="en-US" smtClean="0"/>
              <a:pPr/>
              <a:t>‹#›</a:t>
            </a:fld>
            <a:endParaRPr lang="en-US"/>
          </a:p>
        </p:txBody>
      </p:sp>
    </p:spTree>
    <p:extLst>
      <p:ext uri="{BB962C8B-B14F-4D97-AF65-F5344CB8AC3E}">
        <p14:creationId xmlns:p14="http://schemas.microsoft.com/office/powerpoint/2010/main" xmlns="" val="2318861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19A06C-AA2D-47AD-9019-00845216DB7E}" type="datetime1">
              <a:rPr lang="en-US" smtClean="0"/>
              <a:pPr/>
              <a:t>27-Jun-13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8A2D28-4D1A-472B-B7BC-6E818D618846}" type="slidenum">
              <a:rPr lang="en-US" smtClean="0"/>
              <a:pPr/>
              <a:t>‹#›</a:t>
            </a:fld>
            <a:endParaRPr lang="en-US"/>
          </a:p>
        </p:txBody>
      </p:sp>
    </p:spTree>
    <p:extLst>
      <p:ext uri="{BB962C8B-B14F-4D97-AF65-F5344CB8AC3E}">
        <p14:creationId xmlns:p14="http://schemas.microsoft.com/office/powerpoint/2010/main" xmlns="" val="2191908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A35CCC-6B01-45BE-935A-D319D753D671}" type="datetime1">
              <a:rPr lang="en-US" smtClean="0"/>
              <a:pPr/>
              <a:t>27-Jun-13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8A2D28-4D1A-472B-B7BC-6E818D618846}" type="slidenum">
              <a:rPr lang="en-US" smtClean="0"/>
              <a:pPr/>
              <a:t>‹#›</a:t>
            </a:fld>
            <a:endParaRPr lang="en-US"/>
          </a:p>
        </p:txBody>
      </p:sp>
    </p:spTree>
    <p:extLst>
      <p:ext uri="{BB962C8B-B14F-4D97-AF65-F5344CB8AC3E}">
        <p14:creationId xmlns:p14="http://schemas.microsoft.com/office/powerpoint/2010/main" xmlns="" val="1437214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9D0189-809E-41BF-B75C-99691D1F0FC7}" type="datetime1">
              <a:rPr lang="en-US" smtClean="0"/>
              <a:pPr/>
              <a:t>27-Jun-13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8A2D28-4D1A-472B-B7BC-6E818D618846}" type="slidenum">
              <a:rPr lang="en-US" smtClean="0"/>
              <a:pPr/>
              <a:t>‹#›</a:t>
            </a:fld>
            <a:endParaRPr lang="en-US"/>
          </a:p>
        </p:txBody>
      </p:sp>
    </p:spTree>
    <p:extLst>
      <p:ext uri="{BB962C8B-B14F-4D97-AF65-F5344CB8AC3E}">
        <p14:creationId xmlns:p14="http://schemas.microsoft.com/office/powerpoint/2010/main" xmlns="" val="1427606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688E9E-9D40-4175-AC7C-57BFCF4776E0}" type="datetime1">
              <a:rPr lang="en-US" smtClean="0"/>
              <a:pPr/>
              <a:t>27-Jun-13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8A2D28-4D1A-472B-B7BC-6E818D618846}" type="slidenum">
              <a:rPr lang="en-US" smtClean="0"/>
              <a:pPr/>
              <a:t>‹#›</a:t>
            </a:fld>
            <a:endParaRPr lang="en-US"/>
          </a:p>
        </p:txBody>
      </p:sp>
    </p:spTree>
    <p:extLst>
      <p:ext uri="{BB962C8B-B14F-4D97-AF65-F5344CB8AC3E}">
        <p14:creationId xmlns:p14="http://schemas.microsoft.com/office/powerpoint/2010/main" xmlns="" val="929245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C9299D0-A30B-4F4A-A048-90D83480FF5D}" type="datetime1">
              <a:rPr lang="en-US" smtClean="0"/>
              <a:pPr/>
              <a:t>27-Jun-13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8A2D28-4D1A-472B-B7BC-6E818D618846}" type="slidenum">
              <a:rPr lang="en-US" smtClean="0"/>
              <a:pPr/>
              <a:t>‹#›</a:t>
            </a:fld>
            <a:endParaRPr lang="en-US"/>
          </a:p>
        </p:txBody>
      </p:sp>
    </p:spTree>
    <p:extLst>
      <p:ext uri="{BB962C8B-B14F-4D97-AF65-F5344CB8AC3E}">
        <p14:creationId xmlns:p14="http://schemas.microsoft.com/office/powerpoint/2010/main" xmlns="" val="1610393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14EB5D-E561-4A3B-B963-7099A2820529}" type="datetime1">
              <a:rPr lang="en-US" smtClean="0"/>
              <a:pPr/>
              <a:t>27-Jun-13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8A2D28-4D1A-472B-B7BC-6E818D618846}" type="slidenum">
              <a:rPr lang="en-US" smtClean="0"/>
              <a:pPr/>
              <a:t>‹#›</a:t>
            </a:fld>
            <a:endParaRPr lang="en-US"/>
          </a:p>
        </p:txBody>
      </p:sp>
    </p:spTree>
    <p:extLst>
      <p:ext uri="{BB962C8B-B14F-4D97-AF65-F5344CB8AC3E}">
        <p14:creationId xmlns:p14="http://schemas.microsoft.com/office/powerpoint/2010/main" xmlns="" val="342193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485301-3BC4-4D7E-9346-2CDE336813C1}" type="datetime1">
              <a:rPr lang="en-US" smtClean="0"/>
              <a:pPr/>
              <a:t>27-Jun-13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8A2D28-4D1A-472B-B7BC-6E818D618846}" type="slidenum">
              <a:rPr lang="en-US" smtClean="0"/>
              <a:pPr/>
              <a:t>‹#›</a:t>
            </a:fld>
            <a:endParaRPr lang="en-US"/>
          </a:p>
        </p:txBody>
      </p:sp>
    </p:spTree>
    <p:extLst>
      <p:ext uri="{BB962C8B-B14F-4D97-AF65-F5344CB8AC3E}">
        <p14:creationId xmlns:p14="http://schemas.microsoft.com/office/powerpoint/2010/main" xmlns="" val="2569267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41A409-BA62-4C4B-A49A-143F9D18CC67}" type="datetime1">
              <a:rPr lang="en-US" smtClean="0"/>
              <a:pPr/>
              <a:t>27-Jun-13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8A2D28-4D1A-472B-B7BC-6E818D618846}" type="slidenum">
              <a:rPr lang="en-US" smtClean="0"/>
              <a:pPr/>
              <a:t>‹#›</a:t>
            </a:fld>
            <a:endParaRPr lang="en-US"/>
          </a:p>
        </p:txBody>
      </p:sp>
    </p:spTree>
    <p:extLst>
      <p:ext uri="{BB962C8B-B14F-4D97-AF65-F5344CB8AC3E}">
        <p14:creationId xmlns:p14="http://schemas.microsoft.com/office/powerpoint/2010/main" xmlns="" val="3776647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0D49CB-BCA6-489A-A9D8-243E18A70125}" type="datetime1">
              <a:rPr lang="en-US" smtClean="0"/>
              <a:pPr/>
              <a:t>27-Jun-13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8A2D28-4D1A-472B-B7BC-6E818D618846}" type="slidenum">
              <a:rPr lang="en-US" smtClean="0"/>
              <a:pPr/>
              <a:t>‹#›</a:t>
            </a:fld>
            <a:endParaRPr lang="en-US"/>
          </a:p>
        </p:txBody>
      </p:sp>
    </p:spTree>
    <p:extLst>
      <p:ext uri="{BB962C8B-B14F-4D97-AF65-F5344CB8AC3E}">
        <p14:creationId xmlns:p14="http://schemas.microsoft.com/office/powerpoint/2010/main" xmlns="" val="2355892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093BC0-8314-4790-9476-F9033F918119}" type="datetime1">
              <a:rPr lang="en-US" smtClean="0"/>
              <a:pPr/>
              <a:t>27-Jun-13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8A2D28-4D1A-472B-B7BC-6E818D618846}" type="slidenum">
              <a:rPr lang="en-US" smtClean="0"/>
              <a:pPr/>
              <a:t>‹#›</a:t>
            </a:fld>
            <a:endParaRPr lang="en-US"/>
          </a:p>
        </p:txBody>
      </p:sp>
    </p:spTree>
    <p:extLst>
      <p:ext uri="{BB962C8B-B14F-4D97-AF65-F5344CB8AC3E}">
        <p14:creationId xmlns:p14="http://schemas.microsoft.com/office/powerpoint/2010/main" xmlns="" val="663176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98C2D1-EDC1-4C3A-BAFC-2073A5593F8A}" type="datetime1">
              <a:rPr lang="en-US" smtClean="0"/>
              <a:pPr/>
              <a:t>27-Jun-13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8A2D28-4D1A-472B-B7BC-6E818D618846}" type="slidenum">
              <a:rPr lang="en-US" smtClean="0"/>
              <a:pPr/>
              <a:t>‹#›</a:t>
            </a:fld>
            <a:endParaRPr lang="en-US"/>
          </a:p>
        </p:txBody>
      </p:sp>
    </p:spTree>
    <p:extLst>
      <p:ext uri="{BB962C8B-B14F-4D97-AF65-F5344CB8AC3E}">
        <p14:creationId xmlns:p14="http://schemas.microsoft.com/office/powerpoint/2010/main" xmlns="" val="3129774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2EC247-E21F-447F-A5D5-7D749D4A8358}" type="datetime1">
              <a:rPr lang="en-US" smtClean="0"/>
              <a:pPr/>
              <a:t>27-Jun-13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8A2D28-4D1A-472B-B7BC-6E818D618846}" type="slidenum">
              <a:rPr lang="en-US" smtClean="0"/>
              <a:pPr/>
              <a:t>‹#›</a:t>
            </a:fld>
            <a:endParaRPr lang="en-US"/>
          </a:p>
        </p:txBody>
      </p:sp>
    </p:spTree>
    <p:extLst>
      <p:ext uri="{BB962C8B-B14F-4D97-AF65-F5344CB8AC3E}">
        <p14:creationId xmlns:p14="http://schemas.microsoft.com/office/powerpoint/2010/main" xmlns="" val="1428849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
        <p:nvSpPr>
          <p:cNvPr id="4" name="TextBox 3"/>
          <p:cNvSpPr txBox="1"/>
          <p:nvPr/>
        </p:nvSpPr>
        <p:spPr>
          <a:xfrm>
            <a:off x="6172200" y="457200"/>
            <a:ext cx="2362200" cy="461665"/>
          </a:xfrm>
          <a:prstGeom prst="rect">
            <a:avLst/>
          </a:prstGeom>
          <a:noFill/>
        </p:spPr>
        <p:txBody>
          <a:bodyPr wrap="square" rtlCol="0">
            <a:spAutoFit/>
          </a:bodyPr>
          <a:lstStyle/>
          <a:p>
            <a:pPr algn="ctr"/>
            <a:r>
              <a:rPr lang="en-US" sz="2400" b="1" dirty="0" smtClean="0"/>
              <a:t>Session 11</a:t>
            </a:r>
            <a:endParaRPr lang="en-US" sz="2400" b="1" dirty="0"/>
          </a:p>
        </p:txBody>
      </p:sp>
    </p:spTree>
    <p:extLst>
      <p:ext uri="{BB962C8B-B14F-4D97-AF65-F5344CB8AC3E}">
        <p14:creationId xmlns:p14="http://schemas.microsoft.com/office/powerpoint/2010/main" xmlns="" val="38555282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a:t>
            </a:r>
            <a:endParaRPr lang="en-US" dirty="0"/>
          </a:p>
        </p:txBody>
      </p:sp>
      <p:sp>
        <p:nvSpPr>
          <p:cNvPr id="3" name="Content Placeholder 2"/>
          <p:cNvSpPr>
            <a:spLocks noGrp="1"/>
          </p:cNvSpPr>
          <p:nvPr>
            <p:ph idx="1"/>
          </p:nvPr>
        </p:nvSpPr>
        <p:spPr/>
        <p:txBody>
          <a:bodyPr/>
          <a:lstStyle/>
          <a:p>
            <a:r>
              <a:rPr lang="en-US" dirty="0" smtClean="0"/>
              <a:t>Measurement and Scaling</a:t>
            </a:r>
          </a:p>
          <a:p>
            <a:pPr lvl="1"/>
            <a:r>
              <a:rPr lang="en-US" dirty="0" smtClean="0"/>
              <a:t>Nominal scale</a:t>
            </a:r>
          </a:p>
          <a:p>
            <a:pPr lvl="1"/>
            <a:r>
              <a:rPr lang="en-US" dirty="0" smtClean="0"/>
              <a:t>Ordinal scale</a:t>
            </a:r>
          </a:p>
          <a:p>
            <a:pPr lvl="1"/>
            <a:r>
              <a:rPr lang="en-US" dirty="0" smtClean="0"/>
              <a:t>Interval scale</a:t>
            </a:r>
          </a:p>
          <a:p>
            <a:pPr lvl="1"/>
            <a:r>
              <a:rPr lang="en-US" dirty="0" smtClean="0"/>
              <a:t>Ratio scale</a:t>
            </a:r>
          </a:p>
          <a:p>
            <a:r>
              <a:rPr lang="en-US" dirty="0" smtClean="0"/>
              <a:t>Errors in Measurement</a:t>
            </a:r>
          </a:p>
          <a:p>
            <a:r>
              <a:rPr lang="en-US" dirty="0" smtClean="0"/>
              <a:t>Commonly used scales in business research</a:t>
            </a:r>
          </a:p>
          <a:p>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2</a:t>
            </a:fld>
            <a:endParaRPr lang="en-US"/>
          </a:p>
        </p:txBody>
      </p:sp>
    </p:spTree>
    <p:extLst>
      <p:ext uri="{BB962C8B-B14F-4D97-AF65-F5344CB8AC3E}">
        <p14:creationId xmlns:p14="http://schemas.microsoft.com/office/powerpoint/2010/main" xmlns="" val="41595715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Response Methods</a:t>
            </a:r>
            <a:endParaRPr lang="en-US" dirty="0"/>
          </a:p>
        </p:txBody>
      </p:sp>
      <p:sp>
        <p:nvSpPr>
          <p:cNvPr id="3" name="Content Placeholder 2"/>
          <p:cNvSpPr>
            <a:spLocks noGrp="1"/>
          </p:cNvSpPr>
          <p:nvPr>
            <p:ph idx="1"/>
          </p:nvPr>
        </p:nvSpPr>
        <p:spPr/>
        <p:txBody>
          <a:bodyPr/>
          <a:lstStyle/>
          <a:p>
            <a:r>
              <a:rPr lang="en-US" dirty="0" smtClean="0"/>
              <a:t>Response methods / variability methods include;</a:t>
            </a:r>
          </a:p>
          <a:p>
            <a:pPr lvl="1"/>
            <a:r>
              <a:rPr lang="en-US" dirty="0" smtClean="0"/>
              <a:t>Rating techniques</a:t>
            </a:r>
          </a:p>
          <a:p>
            <a:pPr lvl="1"/>
            <a:r>
              <a:rPr lang="en-US" dirty="0" smtClean="0"/>
              <a:t>Ranking methods</a:t>
            </a:r>
          </a:p>
          <a:p>
            <a:pPr lvl="1"/>
            <a:r>
              <a:rPr lang="en-US" dirty="0" smtClean="0"/>
              <a:t>Paired comparisons</a:t>
            </a:r>
          </a:p>
          <a:p>
            <a:pPr lvl="1"/>
            <a:r>
              <a:rPr lang="en-US" dirty="0" smtClean="0"/>
              <a:t>Rank order scaling approach.</a:t>
            </a:r>
          </a:p>
          <a:p>
            <a:pPr lvl="1"/>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3</a:t>
            </a:fld>
            <a:endParaRPr lang="en-US"/>
          </a:p>
        </p:txBody>
      </p:sp>
    </p:spTree>
    <p:extLst>
      <p:ext uri="{BB962C8B-B14F-4D97-AF65-F5344CB8AC3E}">
        <p14:creationId xmlns:p14="http://schemas.microsoft.com/office/powerpoint/2010/main" xmlns="" val="2017242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Rating Scales</a:t>
            </a:r>
            <a:endParaRPr lang="en-US" dirty="0"/>
          </a:p>
        </p:txBody>
      </p:sp>
      <p:sp>
        <p:nvSpPr>
          <p:cNvPr id="3" name="Content Placeholder 2"/>
          <p:cNvSpPr>
            <a:spLocks noGrp="1"/>
          </p:cNvSpPr>
          <p:nvPr>
            <p:ph idx="1"/>
          </p:nvPr>
        </p:nvSpPr>
        <p:spPr/>
        <p:txBody>
          <a:bodyPr/>
          <a:lstStyle/>
          <a:p>
            <a:r>
              <a:rPr lang="en-US" dirty="0" smtClean="0"/>
              <a:t>A rating scale is a measuring instrument that requires the person doing the rating to assign the person or object being rated to some point along the continuum or in one of the ordered set of categories.</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4</a:t>
            </a:fld>
            <a:endParaRPr lang="en-US"/>
          </a:p>
        </p:txBody>
      </p:sp>
    </p:spTree>
    <p:extLst>
      <p:ext uri="{BB962C8B-B14F-4D97-AF65-F5344CB8AC3E}">
        <p14:creationId xmlns:p14="http://schemas.microsoft.com/office/powerpoint/2010/main" xmlns="" val="42394289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Rating Scales (Contd.)</a:t>
            </a:r>
            <a:endParaRPr lang="en-US" dirty="0"/>
          </a:p>
        </p:txBody>
      </p:sp>
      <p:sp>
        <p:nvSpPr>
          <p:cNvPr id="3" name="Content Placeholder 2"/>
          <p:cNvSpPr>
            <a:spLocks noGrp="1"/>
          </p:cNvSpPr>
          <p:nvPr>
            <p:ph idx="1"/>
          </p:nvPr>
        </p:nvSpPr>
        <p:spPr/>
        <p:txBody>
          <a:bodyPr/>
          <a:lstStyle/>
          <a:p>
            <a:r>
              <a:rPr lang="en-US" dirty="0" smtClean="0"/>
              <a:t>Rating scales are used to judge properties of objects without reference to similar objects.</a:t>
            </a:r>
          </a:p>
          <a:p>
            <a:r>
              <a:rPr lang="en-US" dirty="0" smtClean="0"/>
              <a:t>These rating may be in such forms as ‘like-dislike’, ‘approve-indifferent-disapprove’.</a:t>
            </a:r>
          </a:p>
          <a:p>
            <a:r>
              <a:rPr lang="en-US" dirty="0" smtClean="0"/>
              <a:t>There are many types of rating scales that are used in practice, differing in the fineness of distinction they allow.</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5</a:t>
            </a:fld>
            <a:endParaRPr lang="en-US"/>
          </a:p>
        </p:txBody>
      </p:sp>
    </p:spTree>
    <p:extLst>
      <p:ext uri="{BB962C8B-B14F-4D97-AF65-F5344CB8AC3E}">
        <p14:creationId xmlns:p14="http://schemas.microsoft.com/office/powerpoint/2010/main" xmlns="" val="12109963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Rating Scales (Contd.)</a:t>
            </a:r>
            <a:endParaRPr lang="en-US" dirty="0"/>
          </a:p>
        </p:txBody>
      </p:sp>
      <p:sp>
        <p:nvSpPr>
          <p:cNvPr id="3" name="Content Placeholder 2"/>
          <p:cNvSpPr>
            <a:spLocks noGrp="1"/>
          </p:cNvSpPr>
          <p:nvPr>
            <p:ph idx="1"/>
          </p:nvPr>
        </p:nvSpPr>
        <p:spPr/>
        <p:txBody>
          <a:bodyPr/>
          <a:lstStyle/>
          <a:p>
            <a:r>
              <a:rPr lang="en-US" dirty="0" smtClean="0"/>
              <a:t>In general rating scales are;</a:t>
            </a:r>
          </a:p>
          <a:p>
            <a:pPr lvl="1"/>
            <a:r>
              <a:rPr lang="en-US" dirty="0" smtClean="0"/>
              <a:t>Graphic</a:t>
            </a:r>
          </a:p>
          <a:p>
            <a:pPr lvl="1"/>
            <a:r>
              <a:rPr lang="en-US" dirty="0" smtClean="0"/>
              <a:t>Itemized</a:t>
            </a:r>
          </a:p>
          <a:p>
            <a:pPr lvl="1"/>
            <a:r>
              <a:rPr lang="en-US" dirty="0" smtClean="0"/>
              <a:t>Comparative</a:t>
            </a:r>
          </a:p>
          <a:p>
            <a:pPr lvl="1"/>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6</a:t>
            </a:fld>
            <a:endParaRPr lang="en-US"/>
          </a:p>
        </p:txBody>
      </p:sp>
    </p:spTree>
    <p:extLst>
      <p:ext uri="{BB962C8B-B14F-4D97-AF65-F5344CB8AC3E}">
        <p14:creationId xmlns:p14="http://schemas.microsoft.com/office/powerpoint/2010/main" xmlns="" val="13751455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Ranking scales</a:t>
            </a:r>
            <a:endParaRPr lang="en-US" dirty="0"/>
          </a:p>
        </p:txBody>
      </p:sp>
      <p:sp>
        <p:nvSpPr>
          <p:cNvPr id="3" name="Content Placeholder 2"/>
          <p:cNvSpPr>
            <a:spLocks noGrp="1"/>
          </p:cNvSpPr>
          <p:nvPr>
            <p:ph idx="1"/>
          </p:nvPr>
        </p:nvSpPr>
        <p:spPr/>
        <p:txBody>
          <a:bodyPr/>
          <a:lstStyle/>
          <a:p>
            <a:r>
              <a:rPr lang="en-US" dirty="0" smtClean="0"/>
              <a:t>A respondent directly compares two or more objects and make choices among them.</a:t>
            </a:r>
          </a:p>
          <a:p>
            <a:r>
              <a:rPr lang="en-US" dirty="0" smtClean="0"/>
              <a:t>When large number of objects are involved choice becomes ambiguous.</a:t>
            </a:r>
          </a:p>
          <a:p>
            <a:r>
              <a:rPr lang="en-US" dirty="0" smtClean="0"/>
              <a:t>The ambiguity can be voided by using paired comparison,</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7</a:t>
            </a:fld>
            <a:endParaRPr lang="en-US"/>
          </a:p>
        </p:txBody>
      </p:sp>
    </p:spTree>
    <p:extLst>
      <p:ext uri="{BB962C8B-B14F-4D97-AF65-F5344CB8AC3E}">
        <p14:creationId xmlns:p14="http://schemas.microsoft.com/office/powerpoint/2010/main" xmlns="" val="18459363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Ranking scales (Contd.)</a:t>
            </a:r>
            <a:endParaRPr lang="en-US" dirty="0"/>
          </a:p>
        </p:txBody>
      </p:sp>
      <p:sp>
        <p:nvSpPr>
          <p:cNvPr id="3" name="Content Placeholder 2"/>
          <p:cNvSpPr>
            <a:spLocks noGrp="1"/>
          </p:cNvSpPr>
          <p:nvPr>
            <p:ph idx="1"/>
          </p:nvPr>
        </p:nvSpPr>
        <p:spPr/>
        <p:txBody>
          <a:bodyPr/>
          <a:lstStyle/>
          <a:p>
            <a:r>
              <a:rPr lang="en-US" dirty="0" smtClean="0"/>
              <a:t>Widely encountered is the situation where a respondent is asked to select one as the ‘best’ or ‘preferred’.</a:t>
            </a:r>
          </a:p>
          <a:p>
            <a:r>
              <a:rPr lang="en-US" dirty="0" smtClean="0"/>
              <a:t>When dealing with only two choices, this approach is satisfactory.</a:t>
            </a:r>
          </a:p>
        </p:txBody>
      </p:sp>
      <p:sp>
        <p:nvSpPr>
          <p:cNvPr id="4" name="Slide Number Placeholder 3"/>
          <p:cNvSpPr>
            <a:spLocks noGrp="1"/>
          </p:cNvSpPr>
          <p:nvPr>
            <p:ph type="sldNum" sz="quarter" idx="12"/>
          </p:nvPr>
        </p:nvSpPr>
        <p:spPr/>
        <p:txBody>
          <a:bodyPr/>
          <a:lstStyle/>
          <a:p>
            <a:fld id="{E48A2D28-4D1A-472B-B7BC-6E818D618846}" type="slidenum">
              <a:rPr lang="en-US" smtClean="0"/>
              <a:pPr/>
              <a:t>8</a:t>
            </a:fld>
            <a:endParaRPr lang="en-US"/>
          </a:p>
        </p:txBody>
      </p:sp>
    </p:spTree>
    <p:extLst>
      <p:ext uri="{BB962C8B-B14F-4D97-AF65-F5344CB8AC3E}">
        <p14:creationId xmlns:p14="http://schemas.microsoft.com/office/powerpoint/2010/main" xmlns="" val="7783420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Ranking scales (Contd.)</a:t>
            </a:r>
            <a:endParaRPr lang="en-US" dirty="0"/>
          </a:p>
        </p:txBody>
      </p:sp>
      <p:sp>
        <p:nvSpPr>
          <p:cNvPr id="3" name="Content Placeholder 2"/>
          <p:cNvSpPr>
            <a:spLocks noGrp="1"/>
          </p:cNvSpPr>
          <p:nvPr>
            <p:ph idx="1"/>
          </p:nvPr>
        </p:nvSpPr>
        <p:spPr/>
        <p:txBody>
          <a:bodyPr/>
          <a:lstStyle/>
          <a:p>
            <a:r>
              <a:rPr lang="en-US" dirty="0" smtClean="0"/>
              <a:t>But it may often result in the ‘vote splitting’ phenomenon when the respondent is asked to select the most preferred among three or more choices.</a:t>
            </a:r>
          </a:p>
          <a:p>
            <a:pPr marL="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9</a:t>
            </a:fld>
            <a:endParaRPr lang="en-US"/>
          </a:p>
        </p:txBody>
      </p:sp>
    </p:spTree>
    <p:extLst>
      <p:ext uri="{BB962C8B-B14F-4D97-AF65-F5344CB8AC3E}">
        <p14:creationId xmlns:p14="http://schemas.microsoft.com/office/powerpoint/2010/main" xmlns="" val="41239277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 of paired comparisons</a:t>
            </a:r>
            <a:endParaRPr lang="en-US" dirty="0"/>
          </a:p>
        </p:txBody>
      </p:sp>
      <p:sp>
        <p:nvSpPr>
          <p:cNvPr id="3" name="Content Placeholder 2"/>
          <p:cNvSpPr>
            <a:spLocks noGrp="1"/>
          </p:cNvSpPr>
          <p:nvPr>
            <p:ph idx="1"/>
          </p:nvPr>
        </p:nvSpPr>
        <p:spPr/>
        <p:txBody>
          <a:bodyPr/>
          <a:lstStyle/>
          <a:p>
            <a:r>
              <a:rPr lang="en-US" dirty="0" smtClean="0"/>
              <a:t>With this technique the respondent can express his attitudes in an unambiguous manner by making a choice between two objects.</a:t>
            </a:r>
          </a:p>
          <a:p>
            <a:r>
              <a:rPr lang="en-US" dirty="0" smtClean="0"/>
              <a:t>Example;</a:t>
            </a:r>
          </a:p>
          <a:p>
            <a:pPr lvl="1"/>
            <a:r>
              <a:rPr lang="en-US" dirty="0" smtClean="0"/>
              <a:t>A typical example Is product testing study where a new flavor of soft drink is tested against an established brand.</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10</a:t>
            </a:fld>
            <a:endParaRPr lang="en-US"/>
          </a:p>
        </p:txBody>
      </p:sp>
    </p:spTree>
    <p:extLst>
      <p:ext uri="{BB962C8B-B14F-4D97-AF65-F5344CB8AC3E}">
        <p14:creationId xmlns:p14="http://schemas.microsoft.com/office/powerpoint/2010/main" xmlns="" val="26490895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 of paired comparisons (Contd.)</a:t>
            </a:r>
            <a:endParaRPr lang="en-US" dirty="0"/>
          </a:p>
        </p:txBody>
      </p:sp>
      <p:sp>
        <p:nvSpPr>
          <p:cNvPr id="3" name="Content Placeholder 2"/>
          <p:cNvSpPr>
            <a:spLocks noGrp="1"/>
          </p:cNvSpPr>
          <p:nvPr>
            <p:ph idx="1"/>
          </p:nvPr>
        </p:nvSpPr>
        <p:spPr/>
        <p:txBody>
          <a:bodyPr/>
          <a:lstStyle/>
          <a:p>
            <a:r>
              <a:rPr lang="en-US" dirty="0" smtClean="0"/>
              <a:t>In the general situation there are often many more than two stimuli to judge, resulting in a potentially tedious task for the respondents (there will be n(n-1)/2 judgments, where n is the number of stimuli).</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11</a:t>
            </a:fld>
            <a:endParaRPr lang="en-US"/>
          </a:p>
        </p:txBody>
      </p:sp>
    </p:spTree>
    <p:extLst>
      <p:ext uri="{BB962C8B-B14F-4D97-AF65-F5344CB8AC3E}">
        <p14:creationId xmlns:p14="http://schemas.microsoft.com/office/powerpoint/2010/main" xmlns="" val="35780972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 of paired comparisons (Contd.)</a:t>
            </a:r>
            <a:endParaRPr lang="en-US" dirty="0"/>
          </a:p>
        </p:txBody>
      </p:sp>
      <p:sp>
        <p:nvSpPr>
          <p:cNvPr id="3" name="Content Placeholder 2"/>
          <p:cNvSpPr>
            <a:spLocks noGrp="1"/>
          </p:cNvSpPr>
          <p:nvPr>
            <p:ph idx="1"/>
          </p:nvPr>
        </p:nvSpPr>
        <p:spPr/>
        <p:txBody>
          <a:bodyPr/>
          <a:lstStyle/>
          <a:p>
            <a:r>
              <a:rPr lang="en-US" dirty="0" smtClean="0"/>
              <a:t>Using of these n(n-1)/2 judgments simultaneous evaluation of all stimuli objects is not possible in a simple manner.</a:t>
            </a:r>
          </a:p>
          <a:p>
            <a:r>
              <a:rPr lang="en-US" dirty="0" err="1" smtClean="0"/>
              <a:t>Thurstone</a:t>
            </a:r>
            <a:r>
              <a:rPr lang="en-US" dirty="0" smtClean="0"/>
              <a:t> developed an analytical procedure called ‘ law of comparative judgments’ to scale paired comparison data.</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12</a:t>
            </a:fld>
            <a:endParaRPr lang="en-US"/>
          </a:p>
        </p:txBody>
      </p:sp>
    </p:spTree>
    <p:extLst>
      <p:ext uri="{BB962C8B-B14F-4D97-AF65-F5344CB8AC3E}">
        <p14:creationId xmlns:p14="http://schemas.microsoft.com/office/powerpoint/2010/main" xmlns="" val="4657028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 of rank Order</a:t>
            </a:r>
            <a:endParaRPr lang="en-US" dirty="0"/>
          </a:p>
        </p:txBody>
      </p:sp>
      <p:sp>
        <p:nvSpPr>
          <p:cNvPr id="3" name="Content Placeholder 2"/>
          <p:cNvSpPr>
            <a:spLocks noGrp="1"/>
          </p:cNvSpPr>
          <p:nvPr>
            <p:ph idx="1"/>
          </p:nvPr>
        </p:nvSpPr>
        <p:spPr/>
        <p:txBody>
          <a:bodyPr/>
          <a:lstStyle/>
          <a:p>
            <a:r>
              <a:rPr lang="en-US" dirty="0" smtClean="0"/>
              <a:t>Another comparative scaling approach is to ask respondents to rank their choices.</a:t>
            </a:r>
          </a:p>
          <a:p>
            <a:r>
              <a:rPr lang="en-US" dirty="0" smtClean="0"/>
              <a:t>If 5 items are chosen out of 10 , then only 5 should be ranked.</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13</a:t>
            </a:fld>
            <a:endParaRPr lang="en-US"/>
          </a:p>
        </p:txBody>
      </p:sp>
    </p:spTree>
    <p:extLst>
      <p:ext uri="{BB962C8B-B14F-4D97-AF65-F5344CB8AC3E}">
        <p14:creationId xmlns:p14="http://schemas.microsoft.com/office/powerpoint/2010/main" xmlns="" val="10222984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 of rank Order (Contd.)</a:t>
            </a:r>
            <a:endParaRPr lang="en-US" dirty="0"/>
          </a:p>
        </p:txBody>
      </p:sp>
      <p:sp>
        <p:nvSpPr>
          <p:cNvPr id="3" name="Content Placeholder 2"/>
          <p:cNvSpPr>
            <a:spLocks noGrp="1"/>
          </p:cNvSpPr>
          <p:nvPr>
            <p:ph idx="1"/>
          </p:nvPr>
        </p:nvSpPr>
        <p:spPr/>
        <p:txBody>
          <a:bodyPr/>
          <a:lstStyle/>
          <a:p>
            <a:r>
              <a:rPr lang="en-US" dirty="0" smtClean="0"/>
              <a:t>This method is faster than paired comparisons and is usually easier and more motivating to the respondent. </a:t>
            </a:r>
          </a:p>
          <a:p>
            <a:r>
              <a:rPr lang="en-US" dirty="0" smtClean="0"/>
              <a:t>On the negative side, there is some doubt regarding how many stimuli may be handled by this method.</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14</a:t>
            </a:fld>
            <a:endParaRPr lang="en-US"/>
          </a:p>
        </p:txBody>
      </p:sp>
    </p:spTree>
    <p:extLst>
      <p:ext uri="{BB962C8B-B14F-4D97-AF65-F5344CB8AC3E}">
        <p14:creationId xmlns:p14="http://schemas.microsoft.com/office/powerpoint/2010/main" xmlns="" val="11059308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 of rank Order (Contd.)</a:t>
            </a:r>
            <a:endParaRPr lang="en-US" dirty="0"/>
          </a:p>
        </p:txBody>
      </p:sp>
      <p:sp>
        <p:nvSpPr>
          <p:cNvPr id="3" name="Content Placeholder 2"/>
          <p:cNvSpPr>
            <a:spLocks noGrp="1"/>
          </p:cNvSpPr>
          <p:nvPr>
            <p:ph idx="1"/>
          </p:nvPr>
        </p:nvSpPr>
        <p:spPr/>
        <p:txBody>
          <a:bodyPr/>
          <a:lstStyle/>
          <a:p>
            <a:r>
              <a:rPr lang="en-US" dirty="0" smtClean="0"/>
              <a:t>Less than five objects can usually be ranked easily, but respondents may grow quite careless in ranking, say, ten or more items.</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15</a:t>
            </a:fld>
            <a:endParaRPr lang="en-US"/>
          </a:p>
        </p:txBody>
      </p:sp>
    </p:spTree>
    <p:extLst>
      <p:ext uri="{BB962C8B-B14F-4D97-AF65-F5344CB8AC3E}">
        <p14:creationId xmlns:p14="http://schemas.microsoft.com/office/powerpoint/2010/main" xmlns="" val="15122370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 of successive intervals</a:t>
            </a:r>
            <a:endParaRPr lang="en-US" dirty="0"/>
          </a:p>
        </p:txBody>
      </p:sp>
      <p:sp>
        <p:nvSpPr>
          <p:cNvPr id="3" name="Content Placeholder 2"/>
          <p:cNvSpPr>
            <a:spLocks noGrp="1"/>
          </p:cNvSpPr>
          <p:nvPr>
            <p:ph idx="1"/>
          </p:nvPr>
        </p:nvSpPr>
        <p:spPr/>
        <p:txBody>
          <a:bodyPr/>
          <a:lstStyle/>
          <a:p>
            <a:r>
              <a:rPr lang="en-US" dirty="0" smtClean="0"/>
              <a:t>Neither the paired comparison nor the rank order method is particularly attractive when there are a large number of items to choose.</a:t>
            </a:r>
          </a:p>
          <a:p>
            <a:r>
              <a:rPr lang="en-US" dirty="0" smtClean="0"/>
              <a:t>Under these circumstances, the method of successive intervals is sometimes used.</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16</a:t>
            </a:fld>
            <a:endParaRPr lang="en-US"/>
          </a:p>
        </p:txBody>
      </p:sp>
    </p:spTree>
    <p:extLst>
      <p:ext uri="{BB962C8B-B14F-4D97-AF65-F5344CB8AC3E}">
        <p14:creationId xmlns:p14="http://schemas.microsoft.com/office/powerpoint/2010/main" xmlns="" val="37860273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 of successive intervals (Contd.)</a:t>
            </a:r>
            <a:endParaRPr lang="en-US" dirty="0"/>
          </a:p>
        </p:txBody>
      </p:sp>
      <p:sp>
        <p:nvSpPr>
          <p:cNvPr id="3" name="Content Placeholder 2"/>
          <p:cNvSpPr>
            <a:spLocks noGrp="1"/>
          </p:cNvSpPr>
          <p:nvPr>
            <p:ph idx="1"/>
          </p:nvPr>
        </p:nvSpPr>
        <p:spPr/>
        <p:txBody>
          <a:bodyPr/>
          <a:lstStyle/>
          <a:p>
            <a:r>
              <a:rPr lang="en-US" dirty="0" smtClean="0"/>
              <a:t>In this method , the subject is asked to sort the items into piles or groups representing a succession of values. </a:t>
            </a:r>
          </a:p>
          <a:p>
            <a:r>
              <a:rPr lang="en-US" dirty="0" smtClean="0"/>
              <a:t>An interval scale can be developed from these sorting's.</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17</a:t>
            </a:fld>
            <a:endParaRPr lang="en-US"/>
          </a:p>
        </p:txBody>
      </p:sp>
    </p:spTree>
    <p:extLst>
      <p:ext uri="{BB962C8B-B14F-4D97-AF65-F5344CB8AC3E}">
        <p14:creationId xmlns:p14="http://schemas.microsoft.com/office/powerpoint/2010/main" xmlns="" val="36269147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Quantitative Judgment Methods</a:t>
            </a:r>
            <a:endParaRPr lang="en-US" dirty="0"/>
          </a:p>
        </p:txBody>
      </p:sp>
      <p:sp>
        <p:nvSpPr>
          <p:cNvPr id="3" name="Content Placeholder 2"/>
          <p:cNvSpPr>
            <a:spLocks noGrp="1"/>
          </p:cNvSpPr>
          <p:nvPr>
            <p:ph idx="1"/>
          </p:nvPr>
        </p:nvSpPr>
        <p:spPr/>
        <p:txBody>
          <a:bodyPr/>
          <a:lstStyle/>
          <a:p>
            <a:r>
              <a:rPr lang="en-US" dirty="0" smtClean="0"/>
              <a:t>These include;</a:t>
            </a:r>
          </a:p>
          <a:p>
            <a:pPr lvl="1"/>
            <a:r>
              <a:rPr lang="en-US" dirty="0" smtClean="0"/>
              <a:t>Direct Judgment methods</a:t>
            </a:r>
          </a:p>
          <a:p>
            <a:pPr lvl="1"/>
            <a:r>
              <a:rPr lang="en-US" dirty="0" smtClean="0"/>
              <a:t>Fractionation</a:t>
            </a:r>
          </a:p>
          <a:p>
            <a:pPr lvl="1"/>
            <a:r>
              <a:rPr lang="en-US" dirty="0" smtClean="0"/>
              <a:t>Constant sum method</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18</a:t>
            </a:fld>
            <a:endParaRPr lang="en-US"/>
          </a:p>
        </p:txBody>
      </p:sp>
    </p:spTree>
    <p:extLst>
      <p:ext uri="{BB962C8B-B14F-4D97-AF65-F5344CB8AC3E}">
        <p14:creationId xmlns:p14="http://schemas.microsoft.com/office/powerpoint/2010/main" xmlns="" val="16725769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Judgment Method</a:t>
            </a:r>
            <a:endParaRPr lang="en-US" dirty="0"/>
          </a:p>
        </p:txBody>
      </p:sp>
      <p:sp>
        <p:nvSpPr>
          <p:cNvPr id="3" name="Content Placeholder 2"/>
          <p:cNvSpPr>
            <a:spLocks noGrp="1"/>
          </p:cNvSpPr>
          <p:nvPr>
            <p:ph idx="1"/>
          </p:nvPr>
        </p:nvSpPr>
        <p:spPr/>
        <p:txBody>
          <a:bodyPr/>
          <a:lstStyle/>
          <a:p>
            <a:r>
              <a:rPr lang="en-US" dirty="0" smtClean="0"/>
              <a:t>The respondent is required to give a numerical rating to each stimulus, with respect to some designated characteristics.</a:t>
            </a:r>
          </a:p>
          <a:p>
            <a:r>
              <a:rPr lang="en-US" dirty="0" smtClean="0"/>
              <a:t>In the unlimited type, the respondent may choose his or her own number in graphical method to position the rating on a line</a:t>
            </a:r>
          </a:p>
          <a:p>
            <a:pPr lvl="1"/>
            <a:r>
              <a:rPr lang="en-US" dirty="0" smtClean="0"/>
              <a:t>I-----------------------------------------I</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19</a:t>
            </a:fld>
            <a:endParaRPr lang="en-US"/>
          </a:p>
        </p:txBody>
      </p:sp>
    </p:spTree>
    <p:extLst>
      <p:ext uri="{BB962C8B-B14F-4D97-AF65-F5344CB8AC3E}">
        <p14:creationId xmlns:p14="http://schemas.microsoft.com/office/powerpoint/2010/main" xmlns="" val="87085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 Judgment Method (Contd.)</a:t>
            </a:r>
            <a:endParaRPr lang="en-US" dirty="0"/>
          </a:p>
        </p:txBody>
      </p:sp>
      <p:sp>
        <p:nvSpPr>
          <p:cNvPr id="3" name="Content Placeholder 2"/>
          <p:cNvSpPr>
            <a:spLocks noGrp="1"/>
          </p:cNvSpPr>
          <p:nvPr>
            <p:ph idx="1"/>
          </p:nvPr>
        </p:nvSpPr>
        <p:spPr/>
        <p:txBody>
          <a:bodyPr/>
          <a:lstStyle/>
          <a:p>
            <a:r>
              <a:rPr lang="en-US" dirty="0" smtClean="0"/>
              <a:t>In the limited type, the respondent has limited choice, as given by the researcher.</a:t>
            </a:r>
          </a:p>
          <a:p>
            <a:pPr lvl="1"/>
            <a:r>
              <a:rPr lang="en-US" u="sng" dirty="0" smtClean="0"/>
              <a:t>I 1 I 2 I 3 I 4 I   </a:t>
            </a:r>
            <a:r>
              <a:rPr lang="en-US" u="sng" dirty="0" err="1" smtClean="0"/>
              <a:t>I</a:t>
            </a:r>
            <a:r>
              <a:rPr lang="en-US" u="sng" dirty="0" smtClean="0"/>
              <a:t>   </a:t>
            </a:r>
            <a:r>
              <a:rPr lang="en-US" u="sng" dirty="0" err="1" smtClean="0"/>
              <a:t>I</a:t>
            </a:r>
            <a:r>
              <a:rPr lang="en-US" u="sng" dirty="0" smtClean="0"/>
              <a:t>   </a:t>
            </a:r>
            <a:r>
              <a:rPr lang="en-US" u="sng" dirty="0" err="1" smtClean="0"/>
              <a:t>I</a:t>
            </a:r>
            <a:r>
              <a:rPr lang="en-US" u="sng" dirty="0" smtClean="0"/>
              <a:t>   </a:t>
            </a:r>
            <a:r>
              <a:rPr lang="en-US" u="sng" dirty="0" err="1" smtClean="0"/>
              <a:t>I</a:t>
            </a:r>
            <a:r>
              <a:rPr lang="en-US" u="sng" dirty="0" smtClean="0"/>
              <a:t>   </a:t>
            </a:r>
            <a:r>
              <a:rPr lang="en-US" u="sng" dirty="0" err="1" smtClean="0"/>
              <a:t>I</a:t>
            </a:r>
            <a:r>
              <a:rPr lang="en-US" u="sng" dirty="0" smtClean="0"/>
              <a:t>   </a:t>
            </a:r>
            <a:r>
              <a:rPr lang="en-US" u="sng" dirty="0" err="1" smtClean="0"/>
              <a:t>I</a:t>
            </a:r>
            <a:r>
              <a:rPr lang="en-US" u="sng" dirty="0" smtClean="0"/>
              <a:t>   </a:t>
            </a:r>
            <a:r>
              <a:rPr lang="en-US" u="sng" dirty="0" err="1" smtClean="0"/>
              <a:t>I</a:t>
            </a:r>
            <a:r>
              <a:rPr lang="en-US" u="sng" dirty="0" smtClean="0"/>
              <a:t> 12 I</a:t>
            </a:r>
            <a:endParaRPr lang="en-US" u="sng"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20</a:t>
            </a:fld>
            <a:endParaRPr lang="en-US"/>
          </a:p>
        </p:txBody>
      </p:sp>
    </p:spTree>
    <p:extLst>
      <p:ext uri="{BB962C8B-B14F-4D97-AF65-F5344CB8AC3E}">
        <p14:creationId xmlns:p14="http://schemas.microsoft.com/office/powerpoint/2010/main" xmlns="" val="6936002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Fractionation Method</a:t>
            </a:r>
            <a:endParaRPr lang="en-US" dirty="0"/>
          </a:p>
        </p:txBody>
      </p:sp>
      <p:sp>
        <p:nvSpPr>
          <p:cNvPr id="3" name="Content Placeholder 2"/>
          <p:cNvSpPr>
            <a:spLocks noGrp="1"/>
          </p:cNvSpPr>
          <p:nvPr>
            <p:ph idx="1"/>
          </p:nvPr>
        </p:nvSpPr>
        <p:spPr/>
        <p:txBody>
          <a:bodyPr/>
          <a:lstStyle/>
          <a:p>
            <a:r>
              <a:rPr lang="en-US" dirty="0" smtClean="0"/>
              <a:t>In fractionation method, a number denoting the ratio between two stimuli, with respect to some characteristics, is estimated.</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21</a:t>
            </a:fld>
            <a:endParaRPr lang="en-US"/>
          </a:p>
        </p:txBody>
      </p:sp>
    </p:spTree>
    <p:extLst>
      <p:ext uri="{BB962C8B-B14F-4D97-AF65-F5344CB8AC3E}">
        <p14:creationId xmlns:p14="http://schemas.microsoft.com/office/powerpoint/2010/main" xmlns="" val="33469411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Constant Sum Methods</a:t>
            </a:r>
            <a:endParaRPr lang="en-US" dirty="0"/>
          </a:p>
        </p:txBody>
      </p:sp>
      <p:sp>
        <p:nvSpPr>
          <p:cNvPr id="3" name="Content Placeholder 2"/>
          <p:cNvSpPr>
            <a:spLocks noGrp="1"/>
          </p:cNvSpPr>
          <p:nvPr>
            <p:ph idx="1"/>
          </p:nvPr>
        </p:nvSpPr>
        <p:spPr/>
        <p:txBody>
          <a:bodyPr/>
          <a:lstStyle/>
          <a:p>
            <a:r>
              <a:rPr lang="en-US" dirty="0" smtClean="0"/>
              <a:t>Constant sum methods are used to standardize the scale across respondents by requiring them to allocate a given total score (say 100) among the stimuli ( total adds up to a constant and hence the name).</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22</a:t>
            </a:fld>
            <a:endParaRPr lang="en-US"/>
          </a:p>
        </p:txBody>
      </p:sp>
    </p:spTree>
    <p:extLst>
      <p:ext uri="{BB962C8B-B14F-4D97-AF65-F5344CB8AC3E}">
        <p14:creationId xmlns:p14="http://schemas.microsoft.com/office/powerpoint/2010/main" xmlns="" val="16913125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Scale Construction Techniques</a:t>
            </a:r>
            <a:endParaRPr lang="en-US" dirty="0"/>
          </a:p>
        </p:txBody>
      </p:sp>
      <p:sp>
        <p:nvSpPr>
          <p:cNvPr id="3" name="Content Placeholder 2"/>
          <p:cNvSpPr>
            <a:spLocks noGrp="1"/>
          </p:cNvSpPr>
          <p:nvPr>
            <p:ph idx="1"/>
          </p:nvPr>
        </p:nvSpPr>
        <p:spPr/>
        <p:txBody>
          <a:bodyPr/>
          <a:lstStyle/>
          <a:p>
            <a:r>
              <a:rPr lang="en-US" dirty="0" smtClean="0"/>
              <a:t>This refers to construction of sets of rating scales (questionnaires) which are carefully designed to measure one or more aspects a person’s belief or attitudes.</a:t>
            </a:r>
          </a:p>
          <a:p>
            <a:r>
              <a:rPr lang="en-US" dirty="0" smtClean="0"/>
              <a:t>Scale construction methods are judgment scaling, factor scales and multi dimensional scaling.</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23</a:t>
            </a:fld>
            <a:endParaRPr lang="en-US"/>
          </a:p>
        </p:txBody>
      </p:sp>
    </p:spTree>
    <p:extLst>
      <p:ext uri="{BB962C8B-B14F-4D97-AF65-F5344CB8AC3E}">
        <p14:creationId xmlns:p14="http://schemas.microsoft.com/office/powerpoint/2010/main" xmlns="" val="18359406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Judgment Methods</a:t>
            </a:r>
            <a:endParaRPr lang="en-US" dirty="0"/>
          </a:p>
        </p:txBody>
      </p:sp>
      <p:sp>
        <p:nvSpPr>
          <p:cNvPr id="3" name="Content Placeholder 2"/>
          <p:cNvSpPr>
            <a:spLocks noGrp="1"/>
          </p:cNvSpPr>
          <p:nvPr>
            <p:ph idx="1"/>
          </p:nvPr>
        </p:nvSpPr>
        <p:spPr/>
        <p:txBody>
          <a:bodyPr/>
          <a:lstStyle/>
          <a:p>
            <a:r>
              <a:rPr lang="en-US" dirty="0" smtClean="0"/>
              <a:t>The following are the Judgment methods;</a:t>
            </a:r>
          </a:p>
          <a:p>
            <a:pPr lvl="1"/>
            <a:r>
              <a:rPr lang="en-US" dirty="0" smtClean="0"/>
              <a:t>Arbitrary scales</a:t>
            </a:r>
          </a:p>
          <a:p>
            <a:pPr lvl="1"/>
            <a:r>
              <a:rPr lang="en-US" dirty="0" smtClean="0"/>
              <a:t>Consensus scaling</a:t>
            </a:r>
          </a:p>
          <a:p>
            <a:pPr lvl="1"/>
            <a:r>
              <a:rPr lang="en-US" dirty="0" err="1" smtClean="0"/>
              <a:t>Thurstone</a:t>
            </a:r>
            <a:r>
              <a:rPr lang="en-US" dirty="0" smtClean="0"/>
              <a:t> differential scale</a:t>
            </a:r>
          </a:p>
          <a:p>
            <a:pPr lvl="1"/>
            <a:r>
              <a:rPr lang="en-US" dirty="0" smtClean="0"/>
              <a:t>Item analysis</a:t>
            </a:r>
          </a:p>
          <a:p>
            <a:pPr lvl="1"/>
            <a:r>
              <a:rPr lang="en-US" dirty="0" smtClean="0"/>
              <a:t>Summated scale</a:t>
            </a:r>
          </a:p>
          <a:p>
            <a:pPr lvl="1"/>
            <a:r>
              <a:rPr lang="en-US" dirty="0" err="1" smtClean="0"/>
              <a:t>Likert</a:t>
            </a:r>
            <a:r>
              <a:rPr lang="en-US" dirty="0" smtClean="0"/>
              <a:t> scale</a:t>
            </a:r>
          </a:p>
          <a:p>
            <a:pPr lvl="1"/>
            <a:r>
              <a:rPr lang="en-US" dirty="0" smtClean="0"/>
              <a:t>Cumulative scales</a:t>
            </a:r>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24</a:t>
            </a:fld>
            <a:endParaRPr lang="en-US"/>
          </a:p>
        </p:txBody>
      </p:sp>
    </p:spTree>
    <p:extLst>
      <p:ext uri="{BB962C8B-B14F-4D97-AF65-F5344CB8AC3E}">
        <p14:creationId xmlns:p14="http://schemas.microsoft.com/office/powerpoint/2010/main" xmlns="" val="37674129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Arbitrary Scales</a:t>
            </a:r>
            <a:endParaRPr lang="en-US" dirty="0"/>
          </a:p>
        </p:txBody>
      </p:sp>
      <p:sp>
        <p:nvSpPr>
          <p:cNvPr id="3" name="Content Placeholder 2"/>
          <p:cNvSpPr>
            <a:spLocks noGrp="1"/>
          </p:cNvSpPr>
          <p:nvPr>
            <p:ph idx="1"/>
          </p:nvPr>
        </p:nvSpPr>
        <p:spPr/>
        <p:txBody>
          <a:bodyPr/>
          <a:lstStyle/>
          <a:p>
            <a:r>
              <a:rPr lang="en-US" dirty="0" smtClean="0"/>
              <a:t>It is possible to design arbitrary scales by collecting a number of items that are unambiguous and appropriate to a given topic.</a:t>
            </a:r>
          </a:p>
          <a:p>
            <a:r>
              <a:rPr lang="en-US" dirty="0" smtClean="0"/>
              <a:t>Arbitrary scales are easy to develop and can be designed to be highly specific to the particular case and content.</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25</a:t>
            </a:fld>
            <a:endParaRPr lang="en-US"/>
          </a:p>
        </p:txBody>
      </p:sp>
    </p:spTree>
    <p:extLst>
      <p:ext uri="{BB962C8B-B14F-4D97-AF65-F5344CB8AC3E}">
        <p14:creationId xmlns:p14="http://schemas.microsoft.com/office/powerpoint/2010/main" xmlns="" val="27884567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Consensus scaling</a:t>
            </a:r>
            <a:endParaRPr lang="en-US" dirty="0"/>
          </a:p>
        </p:txBody>
      </p:sp>
      <p:sp>
        <p:nvSpPr>
          <p:cNvPr id="3" name="Content Placeholder 2"/>
          <p:cNvSpPr>
            <a:spLocks noGrp="1"/>
          </p:cNvSpPr>
          <p:nvPr>
            <p:ph idx="1"/>
          </p:nvPr>
        </p:nvSpPr>
        <p:spPr/>
        <p:txBody>
          <a:bodyPr/>
          <a:lstStyle/>
          <a:p>
            <a:r>
              <a:rPr lang="en-US" dirty="0" smtClean="0"/>
              <a:t>In this approach, the selection of items is made by a panel of judges who evaluate proposed scale items and determine;</a:t>
            </a:r>
          </a:p>
          <a:p>
            <a:pPr lvl="1"/>
            <a:r>
              <a:rPr lang="en-US" dirty="0" smtClean="0"/>
              <a:t>Whether the item belongs in the topic area</a:t>
            </a:r>
          </a:p>
          <a:p>
            <a:pPr lvl="1"/>
            <a:r>
              <a:rPr lang="en-US" dirty="0" smtClean="0"/>
              <a:t>Its ambiguity</a:t>
            </a:r>
          </a:p>
          <a:p>
            <a:pPr lvl="1"/>
            <a:r>
              <a:rPr lang="en-US" dirty="0" smtClean="0"/>
              <a:t>The level of attitude that the scale item presents.</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26</a:t>
            </a:fld>
            <a:endParaRPr lang="en-US"/>
          </a:p>
        </p:txBody>
      </p:sp>
    </p:spTree>
    <p:extLst>
      <p:ext uri="{BB962C8B-B14F-4D97-AF65-F5344CB8AC3E}">
        <p14:creationId xmlns:p14="http://schemas.microsoft.com/office/powerpoint/2010/main" xmlns="" val="24306177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Thurstone</a:t>
            </a:r>
            <a:r>
              <a:rPr lang="en-US" dirty="0" smtClean="0"/>
              <a:t> differential scale</a:t>
            </a:r>
            <a:endParaRPr lang="en-US" dirty="0"/>
          </a:p>
        </p:txBody>
      </p:sp>
      <p:sp>
        <p:nvSpPr>
          <p:cNvPr id="3" name="Content Placeholder 2"/>
          <p:cNvSpPr>
            <a:spLocks noGrp="1"/>
          </p:cNvSpPr>
          <p:nvPr>
            <p:ph idx="1"/>
          </p:nvPr>
        </p:nvSpPr>
        <p:spPr/>
        <p:txBody>
          <a:bodyPr/>
          <a:lstStyle/>
          <a:p>
            <a:r>
              <a:rPr lang="en-US" dirty="0" smtClean="0"/>
              <a:t>This is a form of consensus scaling.</a:t>
            </a:r>
          </a:p>
          <a:p>
            <a:r>
              <a:rPr lang="en-US" dirty="0" smtClean="0"/>
              <a:t>This scale is constructed using consensus of a panel of judges with equal intervals appearing on the scale.</a:t>
            </a:r>
          </a:p>
          <a:p>
            <a:r>
              <a:rPr lang="en-US" dirty="0" smtClean="0"/>
              <a:t>It is widely used for attitude measurement.</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27</a:t>
            </a:fld>
            <a:endParaRPr lang="en-US"/>
          </a:p>
        </p:txBody>
      </p:sp>
    </p:spTree>
    <p:extLst>
      <p:ext uri="{BB962C8B-B14F-4D97-AF65-F5344CB8AC3E}">
        <p14:creationId xmlns:p14="http://schemas.microsoft.com/office/powerpoint/2010/main" xmlns="" val="39158740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Item Analysis</a:t>
            </a:r>
            <a:endParaRPr lang="en-US" dirty="0"/>
          </a:p>
        </p:txBody>
      </p:sp>
      <p:sp>
        <p:nvSpPr>
          <p:cNvPr id="3" name="Content Placeholder 2"/>
          <p:cNvSpPr>
            <a:spLocks noGrp="1"/>
          </p:cNvSpPr>
          <p:nvPr>
            <p:ph idx="1"/>
          </p:nvPr>
        </p:nvSpPr>
        <p:spPr/>
        <p:txBody>
          <a:bodyPr/>
          <a:lstStyle/>
          <a:p>
            <a:r>
              <a:rPr lang="en-US" dirty="0" smtClean="0"/>
              <a:t>In this procedure, a particular item is evaluated on the basis of how well it discriminates between persons whose total score is low. </a:t>
            </a:r>
          </a:p>
          <a:p>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28</a:t>
            </a:fld>
            <a:endParaRPr lang="en-US"/>
          </a:p>
        </p:txBody>
      </p:sp>
    </p:spTree>
    <p:extLst>
      <p:ext uri="{BB962C8B-B14F-4D97-AF65-F5344CB8AC3E}">
        <p14:creationId xmlns:p14="http://schemas.microsoft.com/office/powerpoint/2010/main" xmlns="" val="17332803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Summated Scale</a:t>
            </a:r>
            <a:endParaRPr lang="en-US" dirty="0"/>
          </a:p>
        </p:txBody>
      </p:sp>
      <p:sp>
        <p:nvSpPr>
          <p:cNvPr id="3" name="Content Placeholder 2"/>
          <p:cNvSpPr>
            <a:spLocks noGrp="1"/>
          </p:cNvSpPr>
          <p:nvPr>
            <p:ph idx="1"/>
          </p:nvPr>
        </p:nvSpPr>
        <p:spPr/>
        <p:txBody>
          <a:bodyPr/>
          <a:lstStyle/>
          <a:p>
            <a:r>
              <a:rPr lang="en-US" dirty="0" smtClean="0"/>
              <a:t>The most popular type of scale using item analysis approach is summated scale.</a:t>
            </a:r>
          </a:p>
          <a:p>
            <a:r>
              <a:rPr lang="en-US" dirty="0" smtClean="0"/>
              <a:t>This consists of a number of statements that express either favorable or unfavorable attitude towards the object of interest.</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29</a:t>
            </a:fld>
            <a:endParaRPr lang="en-US"/>
          </a:p>
        </p:txBody>
      </p:sp>
    </p:spTree>
    <p:extLst>
      <p:ext uri="{BB962C8B-B14F-4D97-AF65-F5344CB8AC3E}">
        <p14:creationId xmlns:p14="http://schemas.microsoft.com/office/powerpoint/2010/main" xmlns="" val="24113075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Summated Scale (Contd.)</a:t>
            </a:r>
            <a:endParaRPr lang="en-US" dirty="0"/>
          </a:p>
        </p:txBody>
      </p:sp>
      <p:sp>
        <p:nvSpPr>
          <p:cNvPr id="3" name="Content Placeholder 2"/>
          <p:cNvSpPr>
            <a:spLocks noGrp="1"/>
          </p:cNvSpPr>
          <p:nvPr>
            <p:ph idx="1"/>
          </p:nvPr>
        </p:nvSpPr>
        <p:spPr/>
        <p:txBody>
          <a:bodyPr/>
          <a:lstStyle/>
          <a:p>
            <a:r>
              <a:rPr lang="en-US" dirty="0" smtClean="0"/>
              <a:t>Each response category is assigned a numerical score to reflect its degree of attitude favorability, and the scores are summed algebraically to measure the respondent’s attitude.</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30</a:t>
            </a:fld>
            <a:endParaRPr lang="en-US"/>
          </a:p>
        </p:txBody>
      </p:sp>
    </p:spTree>
    <p:extLst>
      <p:ext uri="{BB962C8B-B14F-4D97-AF65-F5344CB8AC3E}">
        <p14:creationId xmlns:p14="http://schemas.microsoft.com/office/powerpoint/2010/main" xmlns="" val="927736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Likert</a:t>
            </a:r>
            <a:r>
              <a:rPr lang="en-US" dirty="0" smtClean="0"/>
              <a:t> scale</a:t>
            </a:r>
            <a:endParaRPr lang="en-US" dirty="0"/>
          </a:p>
        </p:txBody>
      </p:sp>
      <p:sp>
        <p:nvSpPr>
          <p:cNvPr id="3" name="Content Placeholder 2"/>
          <p:cNvSpPr>
            <a:spLocks noGrp="1"/>
          </p:cNvSpPr>
          <p:nvPr>
            <p:ph idx="1"/>
          </p:nvPr>
        </p:nvSpPr>
        <p:spPr/>
        <p:txBody>
          <a:bodyPr/>
          <a:lstStyle/>
          <a:p>
            <a:r>
              <a:rPr lang="en-US" dirty="0" smtClean="0"/>
              <a:t>This mostly used scale is based on judgment method using an agree- disagree format.</a:t>
            </a:r>
          </a:p>
          <a:p>
            <a:r>
              <a:rPr lang="en-US" dirty="0" smtClean="0"/>
              <a:t>Each category is assigned a numerical score.</a:t>
            </a:r>
          </a:p>
          <a:p>
            <a:r>
              <a:rPr lang="en-US" dirty="0" smtClean="0"/>
              <a:t>The score on the scale are summed up, to get the total score for an individual.</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31</a:t>
            </a:fld>
            <a:endParaRPr lang="en-US"/>
          </a:p>
        </p:txBody>
      </p:sp>
    </p:spTree>
    <p:extLst>
      <p:ext uri="{BB962C8B-B14F-4D97-AF65-F5344CB8AC3E}">
        <p14:creationId xmlns:p14="http://schemas.microsoft.com/office/powerpoint/2010/main" xmlns="" val="34832057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Likert</a:t>
            </a:r>
            <a:r>
              <a:rPr lang="en-US" dirty="0" smtClean="0"/>
              <a:t> scale (Contd.)</a:t>
            </a:r>
            <a:endParaRPr lang="en-US" dirty="0"/>
          </a:p>
        </p:txBody>
      </p:sp>
      <p:sp>
        <p:nvSpPr>
          <p:cNvPr id="3" name="Content Placeholder 2"/>
          <p:cNvSpPr>
            <a:spLocks noGrp="1"/>
          </p:cNvSpPr>
          <p:nvPr>
            <p:ph idx="1"/>
          </p:nvPr>
        </p:nvSpPr>
        <p:spPr/>
        <p:txBody>
          <a:bodyPr/>
          <a:lstStyle/>
          <a:p>
            <a:r>
              <a:rPr lang="en-US" dirty="0" smtClean="0"/>
              <a:t>Example;</a:t>
            </a:r>
          </a:p>
          <a:p>
            <a:pPr lvl="1"/>
            <a:r>
              <a:rPr lang="en-US" dirty="0" smtClean="0"/>
              <a:t>The objectives of the R &amp; D Department of your organization are clearly set.</a:t>
            </a:r>
          </a:p>
          <a:p>
            <a:pPr marL="57150" indent="0">
              <a:buNone/>
            </a:pPr>
            <a:r>
              <a:rPr lang="en-US" sz="2700" dirty="0" smtClean="0"/>
              <a:t>Strongly Disagree </a:t>
            </a:r>
            <a:r>
              <a:rPr lang="en-US" sz="2700" dirty="0" err="1" smtClean="0"/>
              <a:t>Disagree</a:t>
            </a:r>
            <a:r>
              <a:rPr lang="en-US" sz="2700" dirty="0" smtClean="0"/>
              <a:t> Neutral Agree Strongly Agree</a:t>
            </a:r>
          </a:p>
          <a:p>
            <a:pPr marL="57150" indent="0">
              <a:buNone/>
            </a:pPr>
            <a:r>
              <a:rPr lang="en-US" sz="2700" dirty="0"/>
              <a:t> </a:t>
            </a:r>
            <a:r>
              <a:rPr lang="en-US" sz="2700" dirty="0" smtClean="0"/>
              <a:t>            1                        2              3          4                5</a:t>
            </a:r>
            <a:endParaRPr lang="en-US" sz="2700"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32</a:t>
            </a:fld>
            <a:endParaRPr lang="en-US"/>
          </a:p>
        </p:txBody>
      </p:sp>
    </p:spTree>
    <p:extLst>
      <p:ext uri="{BB962C8B-B14F-4D97-AF65-F5344CB8AC3E}">
        <p14:creationId xmlns:p14="http://schemas.microsoft.com/office/powerpoint/2010/main" xmlns="" val="32077800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Cumulative Scales</a:t>
            </a:r>
            <a:endParaRPr lang="en-US" dirty="0"/>
          </a:p>
        </p:txBody>
      </p:sp>
      <p:sp>
        <p:nvSpPr>
          <p:cNvPr id="3" name="Content Placeholder 2"/>
          <p:cNvSpPr>
            <a:spLocks noGrp="1"/>
          </p:cNvSpPr>
          <p:nvPr>
            <p:ph idx="1"/>
          </p:nvPr>
        </p:nvSpPr>
        <p:spPr/>
        <p:txBody>
          <a:bodyPr/>
          <a:lstStyle/>
          <a:p>
            <a:r>
              <a:rPr lang="en-US" dirty="0" smtClean="0"/>
              <a:t>These scales are constructed as a set of items with which the respondent indicates agreement or disagreement.</a:t>
            </a:r>
          </a:p>
        </p:txBody>
      </p:sp>
      <p:sp>
        <p:nvSpPr>
          <p:cNvPr id="4" name="Slide Number Placeholder 3"/>
          <p:cNvSpPr>
            <a:spLocks noGrp="1"/>
          </p:cNvSpPr>
          <p:nvPr>
            <p:ph type="sldNum" sz="quarter" idx="12"/>
          </p:nvPr>
        </p:nvSpPr>
        <p:spPr/>
        <p:txBody>
          <a:bodyPr/>
          <a:lstStyle/>
          <a:p>
            <a:fld id="{E48A2D28-4D1A-472B-B7BC-6E818D618846}" type="slidenum">
              <a:rPr lang="en-US" smtClean="0"/>
              <a:pPr/>
              <a:t>33</a:t>
            </a:fld>
            <a:endParaRPr lang="en-US"/>
          </a:p>
        </p:txBody>
      </p:sp>
    </p:spTree>
    <p:extLst>
      <p:ext uri="{BB962C8B-B14F-4D97-AF65-F5344CB8AC3E}">
        <p14:creationId xmlns:p14="http://schemas.microsoft.com/office/powerpoint/2010/main" xmlns="" val="17573391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v Scaling</a:t>
            </a:r>
            <a:endParaRPr lang="en-US" dirty="0"/>
          </a:p>
        </p:txBody>
      </p:sp>
      <p:sp>
        <p:nvSpPr>
          <p:cNvPr id="3" name="Content Placeholder 2"/>
          <p:cNvSpPr>
            <a:spLocks noGrp="1"/>
          </p:cNvSpPr>
          <p:nvPr>
            <p:ph idx="1"/>
          </p:nvPr>
        </p:nvSpPr>
        <p:spPr/>
        <p:txBody>
          <a:bodyPr/>
          <a:lstStyle/>
          <a:p>
            <a:r>
              <a:rPr lang="en-US" dirty="0" smtClean="0"/>
              <a:t>The scale uses a model of comparative judgment . If all of a group of subjects prefer A to B and only 60 percent prefer B to C, then </a:t>
            </a:r>
            <a:r>
              <a:rPr lang="en-US" dirty="0" err="1" smtClean="0"/>
              <a:t>Thursone’s</a:t>
            </a:r>
            <a:r>
              <a:rPr lang="en-US" dirty="0" smtClean="0"/>
              <a:t> model can help develop an interval scale from these stimulus-comparison proportions.</a:t>
            </a:r>
            <a:endParaRPr lang="en-US" dirty="0"/>
          </a:p>
        </p:txBody>
      </p:sp>
      <p:sp>
        <p:nvSpPr>
          <p:cNvPr id="4" name="Slide Number Placeholder 3"/>
          <p:cNvSpPr>
            <a:spLocks noGrp="1"/>
          </p:cNvSpPr>
          <p:nvPr>
            <p:ph type="sldNum" sz="quarter" idx="12"/>
          </p:nvPr>
        </p:nvSpPr>
        <p:spPr/>
        <p:txBody>
          <a:bodyPr/>
          <a:lstStyle/>
          <a:p>
            <a:fld id="{E48A2D28-4D1A-472B-B7BC-6E818D618846}" type="slidenum">
              <a:rPr lang="en-US" smtClean="0"/>
              <a:pPr/>
              <a:t>34</a:t>
            </a:fld>
            <a:endParaRPr lang="en-US"/>
          </a:p>
        </p:txBody>
      </p:sp>
    </p:spTree>
    <p:extLst>
      <p:ext uri="{BB962C8B-B14F-4D97-AF65-F5344CB8AC3E}">
        <p14:creationId xmlns:p14="http://schemas.microsoft.com/office/powerpoint/2010/main" xmlns="" val="35302656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lstStyle/>
          <a:p>
            <a:r>
              <a:rPr lang="en-US" dirty="0" smtClean="0"/>
              <a:t>Response methods / variability methods include;</a:t>
            </a:r>
          </a:p>
          <a:p>
            <a:pPr lvl="1"/>
            <a:r>
              <a:rPr lang="en-US" dirty="0" smtClean="0"/>
              <a:t>Rating techniques</a:t>
            </a:r>
          </a:p>
          <a:p>
            <a:pPr lvl="1"/>
            <a:r>
              <a:rPr lang="en-US" dirty="0" smtClean="0"/>
              <a:t>Ranking methods</a:t>
            </a:r>
          </a:p>
          <a:p>
            <a:pPr lvl="1"/>
            <a:r>
              <a:rPr lang="en-US" dirty="0" smtClean="0"/>
              <a:t>Paired comparisons</a:t>
            </a:r>
          </a:p>
          <a:p>
            <a:pPr lvl="1"/>
            <a:r>
              <a:rPr lang="en-US" dirty="0" smtClean="0"/>
              <a:t>Rank order scaling approach.</a:t>
            </a:r>
          </a:p>
          <a:p>
            <a:r>
              <a:rPr lang="en-US" dirty="0" smtClean="0"/>
              <a:t>Quantitative Judgment Methods</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35</a:t>
            </a:fld>
            <a:endParaRPr lang="en-US"/>
          </a:p>
        </p:txBody>
      </p:sp>
    </p:spTree>
    <p:extLst>
      <p:ext uri="{BB962C8B-B14F-4D97-AF65-F5344CB8AC3E}">
        <p14:creationId xmlns:p14="http://schemas.microsoft.com/office/powerpoint/2010/main" xmlns="" val="29239478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6B9F4742-C6B9-4F98-BE03-6DC2E810BA39}" type="slidenum">
              <a:rPr lang="en-US" smtClean="0"/>
              <a:pPr/>
              <a:t>36</a:t>
            </a:fld>
            <a:endParaRPr lang="en-US"/>
          </a:p>
        </p:txBody>
      </p:sp>
    </p:spTree>
    <p:extLst>
      <p:ext uri="{BB962C8B-B14F-4D97-AF65-F5344CB8AC3E}">
        <p14:creationId xmlns:p14="http://schemas.microsoft.com/office/powerpoint/2010/main" xmlns="" val="32347528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434</TotalTime>
  <Words>1270</Words>
  <Application>Microsoft Office PowerPoint</Application>
  <PresentationFormat>On-screen Show (4:3)</PresentationFormat>
  <Paragraphs>163</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MGT-491 QUANTITATIVE ANALYSIS AND RESEARCH FOR MANAGEMENT</vt:lpstr>
      <vt:lpstr>Summary of Last Session</vt:lpstr>
      <vt:lpstr>Response Methods</vt:lpstr>
      <vt:lpstr>Rating Scales</vt:lpstr>
      <vt:lpstr>Rating Scales (Contd.)</vt:lpstr>
      <vt:lpstr>Rating Scales (Contd.)</vt:lpstr>
      <vt:lpstr>Ranking scales</vt:lpstr>
      <vt:lpstr>Ranking scales (Contd.)</vt:lpstr>
      <vt:lpstr>Ranking scales (Contd.)</vt:lpstr>
      <vt:lpstr>Method of paired comparisons</vt:lpstr>
      <vt:lpstr>Method of paired comparisons (Contd.)</vt:lpstr>
      <vt:lpstr>Method of paired comparisons (Contd.)</vt:lpstr>
      <vt:lpstr>Method of rank Order</vt:lpstr>
      <vt:lpstr>Method of rank Order (Contd.)</vt:lpstr>
      <vt:lpstr>Method of rank Order (Contd.)</vt:lpstr>
      <vt:lpstr>Method of successive intervals</vt:lpstr>
      <vt:lpstr>Method of successive intervals (Contd.)</vt:lpstr>
      <vt:lpstr>Quantitative Judgment Methods</vt:lpstr>
      <vt:lpstr>Direct Judgment Method</vt:lpstr>
      <vt:lpstr>Direct Judgment Method (Contd.)</vt:lpstr>
      <vt:lpstr>Fractionation Method</vt:lpstr>
      <vt:lpstr>Constant Sum Methods</vt:lpstr>
      <vt:lpstr>Scale Construction Techniques</vt:lpstr>
      <vt:lpstr>Judgment Methods</vt:lpstr>
      <vt:lpstr>Arbitrary Scales</vt:lpstr>
      <vt:lpstr>Consensus scaling</vt:lpstr>
      <vt:lpstr>Thurstone differential scale</vt:lpstr>
      <vt:lpstr>Item Analysis</vt:lpstr>
      <vt:lpstr>Summated Scale</vt:lpstr>
      <vt:lpstr>Summated Scale (Contd.)</vt:lpstr>
      <vt:lpstr>Likert scale</vt:lpstr>
      <vt:lpstr>Likert scale (Contd.)</vt:lpstr>
      <vt:lpstr>Cumulative Scales</vt:lpstr>
      <vt:lpstr>Case v Scaling</vt:lpstr>
      <vt:lpstr>Summary of This Session</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MGT-491 QUANTITATIVE ANALYSIS AND RESEARCH FOR MANAGEMENT</dc:title>
  <dc:creator>Osman</dc:creator>
  <cp:lastModifiedBy>vcomsats</cp:lastModifiedBy>
  <cp:revision>15</cp:revision>
  <dcterms:created xsi:type="dcterms:W3CDTF">2013-06-27T04:16:18Z</dcterms:created>
  <dcterms:modified xsi:type="dcterms:W3CDTF">2013-06-27T11:34:17Z</dcterms:modified>
</cp:coreProperties>
</file>