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sldIdLst>
    <p:sldId id="257" r:id="rId2"/>
    <p:sldId id="325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316" r:id="rId14"/>
    <p:sldId id="271" r:id="rId15"/>
    <p:sldId id="272" r:id="rId16"/>
    <p:sldId id="273" r:id="rId17"/>
    <p:sldId id="317" r:id="rId18"/>
    <p:sldId id="274" r:id="rId19"/>
    <p:sldId id="275" r:id="rId20"/>
    <p:sldId id="276" r:id="rId21"/>
    <p:sldId id="277" r:id="rId22"/>
    <p:sldId id="278" r:id="rId23"/>
    <p:sldId id="319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322" r:id="rId33"/>
    <p:sldId id="320" r:id="rId34"/>
    <p:sldId id="323" r:id="rId35"/>
    <p:sldId id="321" r:id="rId36"/>
    <p:sldId id="324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326" r:id="rId45"/>
    <p:sldId id="259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D5C85-384D-4342-BD43-6461B27256DE}" type="datetimeFigureOut">
              <a:rPr lang="en-US" smtClean="0"/>
              <a:pPr/>
              <a:t>27-Jun-13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88C1F-5D88-442E-AAAA-9A251AEBF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64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8132-E9C4-4D34-A958-632950363162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38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B1C1-0D38-4E08-8123-CB5686221E79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00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B9CE-BFE4-4128-B573-A1B14B0404E5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158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7E64-50A6-4F40-8B1D-6A934B546CA5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89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A5B32-AF7F-4F72-AA30-EF42A5C18B3A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904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CED9-3E5F-414A-9324-106798F0503B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18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4317-7C3E-447E-AD90-778A0210DF0B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18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6E05-667B-4FA4-B8CE-D46ECD76B1DD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974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CE96-067E-450D-B535-09A588FFC513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75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A993-4EBF-492C-A25C-193D7772D5F9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67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F12A-75CE-4298-9FFE-7E4E7BBDAB9E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41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8EE30-ED20-4F4D-8B22-627F5ACD25E9}" type="datetime1">
              <a:rPr lang="en-US" smtClean="0"/>
              <a:pPr/>
              <a:t>27-Jun-13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265E7-6B4A-4F95-A2F9-39834D817F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736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10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3980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Projective Techniques</a:t>
            </a:r>
          </a:p>
          <a:p>
            <a:pPr lvl="1"/>
            <a:r>
              <a:rPr lang="en-US" dirty="0" smtClean="0"/>
              <a:t>Association tests</a:t>
            </a:r>
          </a:p>
          <a:p>
            <a:pPr lvl="1"/>
            <a:r>
              <a:rPr lang="en-US" dirty="0" smtClean="0"/>
              <a:t>Completion tests</a:t>
            </a:r>
          </a:p>
          <a:p>
            <a:pPr lvl="1"/>
            <a:r>
              <a:rPr lang="en-US" dirty="0" smtClean="0"/>
              <a:t>Construction techniques</a:t>
            </a:r>
          </a:p>
          <a:p>
            <a:pPr lvl="1"/>
            <a:r>
              <a:rPr lang="en-US" dirty="0" smtClean="0"/>
              <a:t>Expression techniques</a:t>
            </a:r>
          </a:p>
          <a:p>
            <a:r>
              <a:rPr lang="en-US" dirty="0" smtClean="0"/>
              <a:t>Data Collection</a:t>
            </a:r>
          </a:p>
          <a:p>
            <a:r>
              <a:rPr lang="en-US" dirty="0" smtClean="0"/>
              <a:t>Classification of experimental design</a:t>
            </a:r>
          </a:p>
          <a:p>
            <a:r>
              <a:rPr lang="en-US" dirty="0" smtClean="0"/>
              <a:t>Validity in experiments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082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any research, hypotheses and theories are tested using empirical data already available or specially collected.</a:t>
            </a:r>
          </a:p>
          <a:p>
            <a:r>
              <a:rPr lang="en-US" dirty="0" smtClean="0"/>
              <a:t>In situations where data are collected specifically, the researcher exerts good control over the process of data collection to ensure good quality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09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research is as good as the data that is used in it.</a:t>
            </a:r>
          </a:p>
          <a:p>
            <a:r>
              <a:rPr lang="en-US" dirty="0" smtClean="0"/>
              <a:t>Data when used for some quantitative analysis, as in hypothesis testing, is as good as the measurement done on it.</a:t>
            </a:r>
          </a:p>
          <a:p>
            <a:r>
              <a:rPr lang="en-US" dirty="0" smtClean="0"/>
              <a:t>Therefore that a research is as good as the measurements done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9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 is thus a vital part of any research study.</a:t>
            </a:r>
          </a:p>
          <a:p>
            <a:r>
              <a:rPr lang="en-US" dirty="0" smtClean="0"/>
              <a:t>Measuring physical entities used in physical sciences is comparatively easier and less prone to errors and approximations than the conceptual entities so much used in management theories.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8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 in respect of length, weight, inventory, number of rejections and so on are easier than measuring concepts like attitude, morale, job satisfaction, perceived product quality and so forth.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95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second aspect related to measurement in management research is that many of the mentioned constructs and concepts are multidimensional in nature, where as physical entities (products , brands, consumers) are </a:t>
            </a:r>
            <a:r>
              <a:rPr lang="en-US" dirty="0" err="1" smtClean="0"/>
              <a:t>uni</a:t>
            </a:r>
            <a:r>
              <a:rPr lang="en-US" dirty="0" smtClean="0"/>
              <a:t>-dimensional.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37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in management research measurement becomes more involved and complex.</a:t>
            </a:r>
          </a:p>
          <a:p>
            <a:r>
              <a:rPr lang="en-US" dirty="0" smtClean="0"/>
              <a:t>Measurement is inalienably bound to scaling, which can be thought of as the continuum on which measurements are made and measured entity is located.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16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three major ways of obtaining measured data;</a:t>
            </a:r>
          </a:p>
          <a:p>
            <a:pPr lvl="1"/>
            <a:r>
              <a:rPr lang="en-US" dirty="0" smtClean="0"/>
              <a:t>Administering a standard instrument already developed. Tested and validated by others.</a:t>
            </a:r>
          </a:p>
          <a:p>
            <a:pPr lvl="1"/>
            <a:r>
              <a:rPr lang="en-US" dirty="0" smtClean="0"/>
              <a:t>Administering an instrument that is specially developed by the researcher (to be tested and validated)</a:t>
            </a:r>
          </a:p>
          <a:p>
            <a:pPr lvl="1"/>
            <a:r>
              <a:rPr lang="en-US" dirty="0" smtClean="0"/>
              <a:t>Record already measured data (such as inventory balances, absenteeism, numbers sold)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036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Development of measurements and scales requires scientific skills, considerable time and effort.</a:t>
            </a:r>
          </a:p>
          <a:p>
            <a:r>
              <a:rPr lang="en-US" dirty="0" smtClean="0"/>
              <a:t>We will discuss;</a:t>
            </a:r>
          </a:p>
          <a:p>
            <a:pPr lvl="1"/>
            <a:r>
              <a:rPr lang="en-US" dirty="0" smtClean="0"/>
              <a:t>Important requirements</a:t>
            </a:r>
          </a:p>
          <a:p>
            <a:pPr lvl="1"/>
            <a:r>
              <a:rPr lang="en-US" dirty="0" smtClean="0"/>
              <a:t>Definitions</a:t>
            </a:r>
          </a:p>
          <a:p>
            <a:pPr lvl="1"/>
            <a:r>
              <a:rPr lang="en-US" dirty="0" smtClean="0"/>
              <a:t>The type of data required</a:t>
            </a:r>
          </a:p>
          <a:p>
            <a:pPr lvl="1"/>
            <a:r>
              <a:rPr lang="en-US" dirty="0" smtClean="0"/>
              <a:t>Scale construction</a:t>
            </a:r>
          </a:p>
          <a:p>
            <a:pPr lvl="1"/>
            <a:r>
              <a:rPr lang="en-US" dirty="0" smtClean="0"/>
              <a:t>Measurement errors</a:t>
            </a:r>
          </a:p>
          <a:p>
            <a:pPr lvl="1"/>
            <a:r>
              <a:rPr lang="en-US" dirty="0" smtClean="0"/>
              <a:t>Validity and reliability of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3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Measurement;</a:t>
            </a:r>
          </a:p>
          <a:p>
            <a:pPr lvl="1"/>
            <a:r>
              <a:rPr lang="en-US" dirty="0" smtClean="0"/>
              <a:t>It has been defined as “the matching of an aspect of one domain to an aspect of another”.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Scaling;</a:t>
            </a:r>
          </a:p>
          <a:p>
            <a:pPr lvl="1"/>
            <a:r>
              <a:rPr lang="en-US" dirty="0" smtClean="0"/>
              <a:t>Is a procedure for attempting to determine quantitative measures of subjective abstract concepts.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9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Nominal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measurement procedure to classify objects, events and individuals into categories.</a:t>
            </a:r>
          </a:p>
          <a:p>
            <a:r>
              <a:rPr lang="en-US" dirty="0" smtClean="0"/>
              <a:t>Nominal scales are least restrictive and widely used in social sciences research.</a:t>
            </a:r>
          </a:p>
          <a:p>
            <a:r>
              <a:rPr lang="en-US" dirty="0" smtClean="0"/>
              <a:t>Nominal means “in name only”.</a:t>
            </a:r>
          </a:p>
          <a:p>
            <a:r>
              <a:rPr lang="en-US" dirty="0" smtClean="0"/>
              <a:t>Examples;</a:t>
            </a:r>
          </a:p>
          <a:p>
            <a:pPr lvl="1"/>
            <a:r>
              <a:rPr lang="en-US" dirty="0" smtClean="0"/>
              <a:t>Telephone numbers</a:t>
            </a:r>
          </a:p>
          <a:p>
            <a:pPr lvl="1"/>
            <a:r>
              <a:rPr lang="en-US" dirty="0" smtClean="0"/>
              <a:t>Departmental accounting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49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C:\Users\usman\Pictures\My Scans\scan0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467600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93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scale is used to measure data having transitivity (if x&gt;y, and y&gt;z then x&gt;z) property. </a:t>
            </a:r>
          </a:p>
          <a:p>
            <a:r>
              <a:rPr lang="en-US" dirty="0" smtClean="0"/>
              <a:t>It includes the characteristics of nominal scales in addition to indicating order.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65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scales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task of ordering or ranking results in an ordinal scale, which defines the relative position of objects or individuals according to some single attribute or property.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64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scales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determination of distance between positions on the scale.</a:t>
            </a:r>
          </a:p>
          <a:p>
            <a:r>
              <a:rPr lang="en-US" dirty="0" smtClean="0"/>
              <a:t>Therefore the investigator is limited to determination of  ‘greater than’, ‘equal to’ or ‘less than’ without being able to explain how much greater or 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71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 descr="C:\Users\usman\Pictures\My Scans\scan0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848599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471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interval scales </a:t>
            </a:r>
            <a:r>
              <a:rPr lang="en-US" dirty="0" smtClean="0"/>
              <a:t>has </a:t>
            </a:r>
            <a:r>
              <a:rPr lang="en-US" dirty="0" smtClean="0"/>
              <a:t>all the characteristics of the nominal and ordinal scales and in addition, the units of measure (or intervals between successive positions) are equal.</a:t>
            </a:r>
          </a:p>
          <a:p>
            <a:r>
              <a:rPr lang="en-US" dirty="0" smtClean="0"/>
              <a:t>This type of scale is of a form that is truly ‘quantitative’ in ordinary and usual meaning of the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518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 Scales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Almost all the usual statistical measures are applicable to interval measurement unless a measure implies knowing what the true zero point is.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Centigrade or Fahrenheit  degrees in temperature measurement.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ratio scale is an interval scale with a natural origin (a true zero point) possessing all the characteristics of the number system.</a:t>
            </a:r>
          </a:p>
          <a:p>
            <a:r>
              <a:rPr lang="en-US" dirty="0" smtClean="0"/>
              <a:t>Such a scale is possible only when empirical operations exists for determining all four relations;</a:t>
            </a:r>
          </a:p>
          <a:p>
            <a:pPr lvl="1"/>
            <a:r>
              <a:rPr lang="en-US" dirty="0" smtClean="0"/>
              <a:t>Equality</a:t>
            </a:r>
          </a:p>
          <a:p>
            <a:pPr lvl="1"/>
            <a:r>
              <a:rPr lang="en-US" dirty="0" smtClean="0"/>
              <a:t>Rank order</a:t>
            </a:r>
          </a:p>
          <a:p>
            <a:pPr lvl="1"/>
            <a:r>
              <a:rPr lang="en-US" dirty="0" smtClean="0"/>
              <a:t>Equality of intervals</a:t>
            </a:r>
          </a:p>
          <a:p>
            <a:pPr lvl="1"/>
            <a:r>
              <a:rPr lang="en-US" dirty="0" smtClean="0"/>
              <a:t>Equality of ratios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672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 Scales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Ratio scales are found more commonly in the physical sciences than in the social sciences.</a:t>
            </a:r>
          </a:p>
          <a:p>
            <a:r>
              <a:rPr lang="en-US" dirty="0" smtClean="0"/>
              <a:t>Examples;</a:t>
            </a:r>
          </a:p>
          <a:p>
            <a:pPr lvl="1"/>
            <a:r>
              <a:rPr lang="en-US" dirty="0" smtClean="0"/>
              <a:t>Measures of Weight, length</a:t>
            </a:r>
          </a:p>
          <a:p>
            <a:pPr lvl="1"/>
            <a:r>
              <a:rPr lang="en-US" dirty="0" smtClean="0"/>
              <a:t>Time interval</a:t>
            </a:r>
          </a:p>
          <a:p>
            <a:pPr lvl="1"/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Velocity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16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 Scales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social sciences, we do find properties of concern that can be ratio scaled.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Money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Years of education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16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074" name="Picture 2" descr="C:\Users\usman\Pictures\My Scans\scan0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077200" cy="358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483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Precise and unambiguous measurement of variables is the ideal condition for research.</a:t>
            </a:r>
          </a:p>
          <a:p>
            <a:r>
              <a:rPr lang="en-US" dirty="0" smtClean="0"/>
              <a:t>In practice however, error creeps into the measurement process in various ways and at various stages of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10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types </a:t>
            </a:r>
            <a:r>
              <a:rPr lang="en-US" dirty="0" smtClean="0"/>
              <a:t>of these errors are;</a:t>
            </a:r>
          </a:p>
          <a:p>
            <a:pPr lvl="1"/>
            <a:r>
              <a:rPr lang="en-US" dirty="0" smtClean="0"/>
              <a:t>Errors due to interviewer</a:t>
            </a:r>
          </a:p>
          <a:p>
            <a:pPr lvl="1"/>
            <a:r>
              <a:rPr lang="en-US" dirty="0" smtClean="0"/>
              <a:t>Errors due to instrument</a:t>
            </a:r>
          </a:p>
          <a:p>
            <a:pPr lvl="1"/>
            <a:r>
              <a:rPr lang="en-US" dirty="0" smtClean="0"/>
              <a:t>Errors due to </a:t>
            </a:r>
            <a:r>
              <a:rPr lang="en-US" dirty="0" smtClean="0"/>
              <a:t>respondents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555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89601712"/>
              </p:ext>
            </p:extLst>
          </p:nvPr>
        </p:nvGraphicFramePr>
        <p:xfrm>
          <a:off x="457200" y="242316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ERROR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Researcher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Wrong question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Inappropriate answers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Misinterpretation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Experimenter expectation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Communication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865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93330636"/>
              </p:ext>
            </p:extLst>
          </p:nvPr>
        </p:nvGraphicFramePr>
        <p:xfrm>
          <a:off x="457200" y="255524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ERROR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Wrong target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Wrong method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Wrong people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173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9132647"/>
              </p:ext>
            </p:extLst>
          </p:nvPr>
        </p:nvGraphicFramePr>
        <p:xfrm>
          <a:off x="457200" y="247904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ERROR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Interviewer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Interviewer bias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Interpretation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Carelessness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049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7861815"/>
              </p:ext>
            </p:extLst>
          </p:nvPr>
        </p:nvGraphicFramePr>
        <p:xfrm>
          <a:off x="457200" y="205232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EROR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Instrument (a) SCALE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Rounding off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Cutting off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Instrument (b) 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Ambiguity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Evoked</a:t>
                      </a:r>
                      <a:r>
                        <a:rPr lang="en-US" baseline="0" dirty="0" smtClean="0"/>
                        <a:t> set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Construct Question </a:t>
                      </a:r>
                      <a:r>
                        <a:rPr lang="en-US" dirty="0" err="1" smtClean="0"/>
                        <a:t>Incogrence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648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98497776"/>
              </p:ext>
            </p:extLst>
          </p:nvPr>
        </p:nvGraphicFramePr>
        <p:xfrm>
          <a:off x="457200" y="242316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ERROR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Respondent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Consistency / Inconsistency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Fatigue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Lack of commitment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Ego / Humility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514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Errors due to interviewer bias;</a:t>
            </a:r>
          </a:p>
          <a:p>
            <a:pPr marL="1371600" lvl="2" indent="-514350"/>
            <a:r>
              <a:rPr lang="en-US" dirty="0" smtClean="0"/>
              <a:t>Bias on the part of interviewer may distort responses.</a:t>
            </a:r>
          </a:p>
          <a:p>
            <a:pPr marL="1371600" lvl="2" indent="-514350"/>
            <a:r>
              <a:rPr lang="en-US" dirty="0" smtClean="0"/>
              <a:t>Rewording and abridging responses may introduce errors.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746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Errors due to interviewer bias;</a:t>
            </a:r>
          </a:p>
          <a:p>
            <a:pPr marL="1371600" lvl="2" indent="-514350"/>
            <a:r>
              <a:rPr lang="en-US" dirty="0" smtClean="0"/>
              <a:t>Encouraging or discouraging certain view points of the respondent, incorrect wording, or faulty calculation during preparation of data may also introduce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36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US" dirty="0" smtClean="0"/>
              <a:t>Errors due to instrument;</a:t>
            </a:r>
          </a:p>
          <a:p>
            <a:pPr marL="1371600" lvl="2" indent="-514350"/>
            <a:r>
              <a:rPr lang="en-US" dirty="0" smtClean="0"/>
              <a:t>An improperly designed (Questionnaire) instrument may introduce errors because of ambiguity, using words and language beyond the understanding of the respondent.</a:t>
            </a:r>
          </a:p>
          <a:p>
            <a:pPr marL="1371600" lvl="2" indent="-514350"/>
            <a:r>
              <a:rPr lang="en-US" dirty="0" smtClean="0"/>
              <a:t>And non coverage of essential aspects of the problem or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69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US" dirty="0" smtClean="0"/>
              <a:t>Errors due to instrument;</a:t>
            </a:r>
          </a:p>
          <a:p>
            <a:pPr marL="1371600" lvl="2" indent="-514350"/>
            <a:r>
              <a:rPr lang="en-US" dirty="0" smtClean="0"/>
              <a:t>Poor sampling will also introduce errors in measurement.</a:t>
            </a:r>
          </a:p>
          <a:p>
            <a:pPr marL="1371600" lvl="2" indent="-514350"/>
            <a:r>
              <a:rPr lang="en-US" dirty="0" smtClean="0"/>
              <a:t>Whether the instrument is made at home or on site also may effect the measure.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35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dirty="0" smtClean="0"/>
              <a:t>Respondents error;</a:t>
            </a:r>
          </a:p>
          <a:p>
            <a:pPr marL="1371600" lvl="2" indent="-514350"/>
            <a:r>
              <a:rPr lang="en-US" dirty="0" smtClean="0"/>
              <a:t>These may arise out of influence due to health problem, fatigue, hunger or undesirable emotional state of the respondent.</a:t>
            </a:r>
          </a:p>
          <a:p>
            <a:pPr marL="1371600" lvl="2" indent="-514350"/>
            <a:r>
              <a:rPr lang="en-US" dirty="0" smtClean="0"/>
              <a:t>The respondent may not be committed to the study and may become tentative and careless.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369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Errors of Concern are ;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dirty="0" smtClean="0"/>
              <a:t>Respondents error;</a:t>
            </a:r>
          </a:p>
          <a:p>
            <a:pPr marL="1371600" lvl="2" indent="-514350"/>
            <a:r>
              <a:rPr lang="en-US" dirty="0" smtClean="0"/>
              <a:t>There may be genuine errors due to lack of attention or care while replying, that is ticking a yes when no was meant.</a:t>
            </a:r>
          </a:p>
          <a:p>
            <a:pPr marL="1371600" lvl="2" indent="-514350"/>
            <a:r>
              <a:rPr lang="en-US" dirty="0" smtClean="0"/>
              <a:t>Further any errors may occur during coding, punching, tabulating and interpreting the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no fixed way of classifying scales. From the view point of management research, scales can be classified as follows;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Subject Orientation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Response form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Degree of subjectivity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Scale properties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Number of dimensions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Scale of construction techniques.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92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Subject Orientation;</a:t>
            </a:r>
          </a:p>
          <a:p>
            <a:pPr marL="914400" lvl="1" indent="-514350"/>
            <a:r>
              <a:rPr lang="en-US" dirty="0" smtClean="0"/>
              <a:t>In this type of scaling variations across respondents are examined.</a:t>
            </a:r>
          </a:p>
          <a:p>
            <a:pPr marL="914400" lvl="1" indent="-514350"/>
            <a:r>
              <a:rPr lang="en-US" dirty="0" smtClean="0"/>
              <a:t>The stimulus centered approach studies variations across different stimuli and their effect on the same individual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55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Response Form;</a:t>
            </a:r>
          </a:p>
          <a:p>
            <a:pPr lvl="1"/>
            <a:r>
              <a:rPr lang="en-US" dirty="0" smtClean="0"/>
              <a:t>The variation across both stimulus and subject is investigated.</a:t>
            </a:r>
          </a:p>
          <a:p>
            <a:pPr lvl="1"/>
            <a:r>
              <a:rPr lang="en-US" dirty="0" smtClean="0"/>
              <a:t>This is the most generally used type of scaling in data collection methods for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124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Degree of Subjectivity;</a:t>
            </a:r>
          </a:p>
          <a:p>
            <a:pPr lvl="1"/>
            <a:r>
              <a:rPr lang="en-US" dirty="0" smtClean="0"/>
              <a:t>This reflects the fact that judgments and opinions play an important part in responses.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62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Scale Properties;</a:t>
            </a:r>
          </a:p>
          <a:p>
            <a:pPr lvl="1"/>
            <a:r>
              <a:rPr lang="en-US" dirty="0" smtClean="0"/>
              <a:t>The scale could be nominal, ordinal, interval or ratio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7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Number of Dimensions;</a:t>
            </a:r>
          </a:p>
          <a:p>
            <a:pPr lvl="1"/>
            <a:r>
              <a:rPr lang="en-US" dirty="0" smtClean="0"/>
              <a:t>This reflects whether different attributes or dimensions of the subject area are being scaled.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125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Commonly used scales in Business Research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Scale construction technique;</a:t>
            </a:r>
          </a:p>
          <a:p>
            <a:pPr lvl="1"/>
            <a:r>
              <a:rPr lang="en-US" dirty="0" smtClean="0"/>
              <a:t>This indicates the technique of deriving scales.</a:t>
            </a:r>
          </a:p>
          <a:p>
            <a:pPr lvl="1"/>
            <a:r>
              <a:rPr lang="en-US" dirty="0" smtClean="0"/>
              <a:t>Example;</a:t>
            </a:r>
          </a:p>
          <a:p>
            <a:pPr lvl="2"/>
            <a:r>
              <a:rPr lang="en-US" dirty="0" smtClean="0"/>
              <a:t>Ad hoc </a:t>
            </a:r>
          </a:p>
          <a:p>
            <a:pPr lvl="2"/>
            <a:r>
              <a:rPr lang="en-US" dirty="0" smtClean="0"/>
              <a:t>Group consensus</a:t>
            </a:r>
          </a:p>
          <a:p>
            <a:pPr lvl="2"/>
            <a:r>
              <a:rPr lang="en-US" dirty="0" smtClean="0"/>
              <a:t>Single item</a:t>
            </a:r>
          </a:p>
          <a:p>
            <a:pPr lvl="2"/>
            <a:r>
              <a:rPr lang="en-US" dirty="0" smtClean="0"/>
              <a:t>Group of items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76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 and Scaling</a:t>
            </a:r>
          </a:p>
          <a:p>
            <a:pPr lvl="1"/>
            <a:r>
              <a:rPr lang="en-US" dirty="0" smtClean="0"/>
              <a:t>Nominal scale</a:t>
            </a:r>
          </a:p>
          <a:p>
            <a:pPr lvl="1"/>
            <a:r>
              <a:rPr lang="en-US" dirty="0" smtClean="0"/>
              <a:t>Ordinal scale</a:t>
            </a:r>
          </a:p>
          <a:p>
            <a:pPr lvl="1"/>
            <a:r>
              <a:rPr lang="en-US" dirty="0" smtClean="0"/>
              <a:t>Interval scale</a:t>
            </a:r>
          </a:p>
          <a:p>
            <a:pPr lvl="1"/>
            <a:r>
              <a:rPr lang="en-US" dirty="0" smtClean="0"/>
              <a:t>Ratio scale</a:t>
            </a:r>
          </a:p>
          <a:p>
            <a:r>
              <a:rPr lang="en-US" dirty="0" smtClean="0"/>
              <a:t>Errors in Measurement</a:t>
            </a:r>
          </a:p>
          <a:p>
            <a:r>
              <a:rPr lang="en-US" dirty="0" smtClean="0"/>
              <a:t>Commonly used scales in business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377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17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1573</Words>
  <Application>Microsoft Office PowerPoint</Application>
  <PresentationFormat>On-screen Show (4:3)</PresentationFormat>
  <Paragraphs>257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MGT-491 QUANTITATIVE ANALYSIS AND RESEARCH FOR MANAGEMENT</vt:lpstr>
      <vt:lpstr>Summary of Last Session</vt:lpstr>
      <vt:lpstr>Measurement and Scaling</vt:lpstr>
      <vt:lpstr>Measurement and Scaling (Contd.)</vt:lpstr>
      <vt:lpstr>Measurement and Scaling (Contd.)</vt:lpstr>
      <vt:lpstr>Measurement and Scaling (Contd.)</vt:lpstr>
      <vt:lpstr>Measurement and Scaling (Contd.)</vt:lpstr>
      <vt:lpstr>Measurement and Scaling (Contd.)</vt:lpstr>
      <vt:lpstr>Measurement and Scaling (Contd.)</vt:lpstr>
      <vt:lpstr>Measurement and Scaling (Contd.)</vt:lpstr>
      <vt:lpstr>Measurement and Scaling (Contd.)</vt:lpstr>
      <vt:lpstr>Nominal scale</vt:lpstr>
      <vt:lpstr>Slide 13</vt:lpstr>
      <vt:lpstr>Ordinal scales</vt:lpstr>
      <vt:lpstr>Ordinal scales (Contd.)</vt:lpstr>
      <vt:lpstr>Ordinal scales (Contd.)</vt:lpstr>
      <vt:lpstr>Slide 17</vt:lpstr>
      <vt:lpstr>Interval Scales</vt:lpstr>
      <vt:lpstr>Interval Scales (Contd.)</vt:lpstr>
      <vt:lpstr>Ratio Scales</vt:lpstr>
      <vt:lpstr>Ratio Scales (Contd.)</vt:lpstr>
      <vt:lpstr>Ratio Scales (Contd.)</vt:lpstr>
      <vt:lpstr>Slide 23</vt:lpstr>
      <vt:lpstr>Errors in Measurement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Errors in Measurement (Contd.)</vt:lpstr>
      <vt:lpstr>Commonly used scales in Business Research</vt:lpstr>
      <vt:lpstr>Commonly used scales in Business Research</vt:lpstr>
      <vt:lpstr>Commonly used scales in Business Research (Contd.)</vt:lpstr>
      <vt:lpstr>Commonly used scales in Business Research (Contd.)</vt:lpstr>
      <vt:lpstr>Commonly used scales in Business Research (Contd.)</vt:lpstr>
      <vt:lpstr>Commonly used scales in Business Research (Contd.)</vt:lpstr>
      <vt:lpstr>Commonly used scales in Business Research (Contd.)</vt:lpstr>
      <vt:lpstr>Summary of This Session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MGT-491 QUANTITATIVE ANALYSIS AND RESEARCH FOR MANAGEMENT</dc:title>
  <dc:creator>Osman</dc:creator>
  <cp:lastModifiedBy>vcomsats</cp:lastModifiedBy>
  <cp:revision>25</cp:revision>
  <dcterms:created xsi:type="dcterms:W3CDTF">2013-06-27T00:50:19Z</dcterms:created>
  <dcterms:modified xsi:type="dcterms:W3CDTF">2013-06-27T10:13:17Z</dcterms:modified>
</cp:coreProperties>
</file>