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9" r:id="rId2"/>
    <p:sldId id="304" r:id="rId3"/>
    <p:sldId id="258" r:id="rId4"/>
    <p:sldId id="259" r:id="rId5"/>
    <p:sldId id="300" r:id="rId6"/>
    <p:sldId id="301" r:id="rId7"/>
    <p:sldId id="302" r:id="rId8"/>
    <p:sldId id="303" r:id="rId9"/>
    <p:sldId id="260" r:id="rId10"/>
    <p:sldId id="261" r:id="rId11"/>
    <p:sldId id="262" r:id="rId12"/>
    <p:sldId id="263" r:id="rId13"/>
    <p:sldId id="264" r:id="rId14"/>
    <p:sldId id="265" r:id="rId15"/>
    <p:sldId id="266" r:id="rId16"/>
    <p:sldId id="277" r:id="rId17"/>
    <p:sldId id="276" r:id="rId18"/>
    <p:sldId id="322" r:id="rId19"/>
    <p:sldId id="323" r:id="rId20"/>
    <p:sldId id="324" r:id="rId21"/>
    <p:sldId id="325" r:id="rId22"/>
    <p:sldId id="326" r:id="rId23"/>
    <p:sldId id="327" r:id="rId24"/>
    <p:sldId id="328" r:id="rId25"/>
    <p:sldId id="329" r:id="rId26"/>
    <p:sldId id="330" r:id="rId27"/>
    <p:sldId id="331" r:id="rId28"/>
    <p:sldId id="332" r:id="rId29"/>
    <p:sldId id="267" r:id="rId30"/>
    <p:sldId id="268" r:id="rId31"/>
    <p:sldId id="269" r:id="rId32"/>
    <p:sldId id="270" r:id="rId33"/>
    <p:sldId id="271" r:id="rId34"/>
    <p:sldId id="272" r:id="rId35"/>
    <p:sldId id="273" r:id="rId36"/>
    <p:sldId id="274" r:id="rId37"/>
    <p:sldId id="316" r:id="rId38"/>
    <p:sldId id="317" r:id="rId39"/>
    <p:sldId id="318" r:id="rId40"/>
    <p:sldId id="278" r:id="rId41"/>
    <p:sldId id="279" r:id="rId42"/>
    <p:sldId id="280" r:id="rId43"/>
    <p:sldId id="281" r:id="rId44"/>
    <p:sldId id="282" r:id="rId45"/>
    <p:sldId id="283" r:id="rId46"/>
    <p:sldId id="284" r:id="rId47"/>
    <p:sldId id="285" r:id="rId48"/>
    <p:sldId id="286" r:id="rId49"/>
    <p:sldId id="287" r:id="rId50"/>
    <p:sldId id="288" r:id="rId51"/>
    <p:sldId id="289" r:id="rId52"/>
    <p:sldId id="290" r:id="rId53"/>
    <p:sldId id="291" r:id="rId54"/>
    <p:sldId id="292" r:id="rId55"/>
    <p:sldId id="293" r:id="rId56"/>
    <p:sldId id="294" r:id="rId57"/>
    <p:sldId id="295" r:id="rId58"/>
    <p:sldId id="296" r:id="rId59"/>
    <p:sldId id="319" r:id="rId60"/>
    <p:sldId id="320" r:id="rId61"/>
    <p:sldId id="321" r:id="rId62"/>
    <p:sldId id="297" r:id="rId63"/>
    <p:sldId id="333" r:id="rId64"/>
    <p:sldId id="298" r:id="rId6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2DE9B55-9E76-4D8D-B163-344F65A1DBB9}" type="datetimeFigureOut">
              <a:rPr lang="en-US" smtClean="0"/>
              <a:pPr/>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42B6D-6505-4544-8B71-76D6B9DD17F5}" type="slidenum">
              <a:rPr lang="en-US" smtClean="0"/>
              <a:pPr/>
              <a:t>‹#›</a:t>
            </a:fld>
            <a:endParaRPr lang="en-US"/>
          </a:p>
        </p:txBody>
      </p:sp>
    </p:spTree>
    <p:extLst>
      <p:ext uri="{BB962C8B-B14F-4D97-AF65-F5344CB8AC3E}">
        <p14:creationId xmlns:p14="http://schemas.microsoft.com/office/powerpoint/2010/main" xmlns="" val="3861773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DE9B55-9E76-4D8D-B163-344F65A1DBB9}" type="datetimeFigureOut">
              <a:rPr lang="en-US" smtClean="0"/>
              <a:pPr/>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42B6D-6505-4544-8B71-76D6B9DD17F5}" type="slidenum">
              <a:rPr lang="en-US" smtClean="0"/>
              <a:pPr/>
              <a:t>‹#›</a:t>
            </a:fld>
            <a:endParaRPr lang="en-US"/>
          </a:p>
        </p:txBody>
      </p:sp>
    </p:spTree>
    <p:extLst>
      <p:ext uri="{BB962C8B-B14F-4D97-AF65-F5344CB8AC3E}">
        <p14:creationId xmlns:p14="http://schemas.microsoft.com/office/powerpoint/2010/main" xmlns="" val="1829198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DE9B55-9E76-4D8D-B163-344F65A1DBB9}" type="datetimeFigureOut">
              <a:rPr lang="en-US" smtClean="0"/>
              <a:pPr/>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42B6D-6505-4544-8B71-76D6B9DD17F5}" type="slidenum">
              <a:rPr lang="en-US" smtClean="0"/>
              <a:pPr/>
              <a:t>‹#›</a:t>
            </a:fld>
            <a:endParaRPr lang="en-US"/>
          </a:p>
        </p:txBody>
      </p:sp>
    </p:spTree>
    <p:extLst>
      <p:ext uri="{BB962C8B-B14F-4D97-AF65-F5344CB8AC3E}">
        <p14:creationId xmlns:p14="http://schemas.microsoft.com/office/powerpoint/2010/main" xmlns="" val="3160644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2DE9B55-9E76-4D8D-B163-344F65A1DBB9}" type="datetimeFigureOut">
              <a:rPr lang="en-US" smtClean="0"/>
              <a:pPr/>
              <a:t>6/17/2013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42B6D-6505-4544-8B71-76D6B9DD17F5}" type="slidenum">
              <a:rPr lang="en-US" smtClean="0"/>
              <a:pPr/>
              <a:t>‹#›</a:t>
            </a:fld>
            <a:endParaRPr lang="en-US"/>
          </a:p>
        </p:txBody>
      </p:sp>
    </p:spTree>
    <p:extLst>
      <p:ext uri="{BB962C8B-B14F-4D97-AF65-F5344CB8AC3E}">
        <p14:creationId xmlns:p14="http://schemas.microsoft.com/office/powerpoint/2010/main" xmlns="" val="870240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2DE9B55-9E76-4D8D-B163-344F65A1DBB9}" type="datetimeFigureOut">
              <a:rPr lang="en-US" smtClean="0"/>
              <a:pPr/>
              <a:t>6/17/2013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F42B6D-6505-4544-8B71-76D6B9DD17F5}" type="slidenum">
              <a:rPr lang="en-US" smtClean="0"/>
              <a:pPr/>
              <a:t>‹#›</a:t>
            </a:fld>
            <a:endParaRPr lang="en-US"/>
          </a:p>
        </p:txBody>
      </p:sp>
    </p:spTree>
    <p:extLst>
      <p:ext uri="{BB962C8B-B14F-4D97-AF65-F5344CB8AC3E}">
        <p14:creationId xmlns:p14="http://schemas.microsoft.com/office/powerpoint/2010/main" xmlns="" val="2195907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2DE9B55-9E76-4D8D-B163-344F65A1DBB9}" type="datetimeFigureOut">
              <a:rPr lang="en-US" smtClean="0"/>
              <a:pPr/>
              <a:t>6/17/2013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F42B6D-6505-4544-8B71-76D6B9DD17F5}" type="slidenum">
              <a:rPr lang="en-US" smtClean="0"/>
              <a:pPr/>
              <a:t>‹#›</a:t>
            </a:fld>
            <a:endParaRPr lang="en-US"/>
          </a:p>
        </p:txBody>
      </p:sp>
    </p:spTree>
    <p:extLst>
      <p:ext uri="{BB962C8B-B14F-4D97-AF65-F5344CB8AC3E}">
        <p14:creationId xmlns:p14="http://schemas.microsoft.com/office/powerpoint/2010/main" xmlns="" val="2249607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DE9B55-9E76-4D8D-B163-344F65A1DBB9}" type="datetimeFigureOut">
              <a:rPr lang="en-US" smtClean="0"/>
              <a:pPr/>
              <a:t>6/17/2013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F42B6D-6505-4544-8B71-76D6B9DD17F5}" type="slidenum">
              <a:rPr lang="en-US" smtClean="0"/>
              <a:pPr/>
              <a:t>‹#›</a:t>
            </a:fld>
            <a:endParaRPr lang="en-US"/>
          </a:p>
        </p:txBody>
      </p:sp>
    </p:spTree>
    <p:extLst>
      <p:ext uri="{BB962C8B-B14F-4D97-AF65-F5344CB8AC3E}">
        <p14:creationId xmlns:p14="http://schemas.microsoft.com/office/powerpoint/2010/main" xmlns="" val="2726785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DE9B55-9E76-4D8D-B163-344F65A1DBB9}" type="datetimeFigureOut">
              <a:rPr lang="en-US" smtClean="0"/>
              <a:pPr/>
              <a:t>6/17/2013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42B6D-6505-4544-8B71-76D6B9DD17F5}" type="slidenum">
              <a:rPr lang="en-US" smtClean="0"/>
              <a:pPr/>
              <a:t>‹#›</a:t>
            </a:fld>
            <a:endParaRPr lang="en-US"/>
          </a:p>
        </p:txBody>
      </p:sp>
    </p:spTree>
    <p:extLst>
      <p:ext uri="{BB962C8B-B14F-4D97-AF65-F5344CB8AC3E}">
        <p14:creationId xmlns:p14="http://schemas.microsoft.com/office/powerpoint/2010/main" xmlns="" val="352762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DE9B55-9E76-4D8D-B163-344F65A1DBB9}" type="datetimeFigureOut">
              <a:rPr lang="en-US" smtClean="0"/>
              <a:pPr/>
              <a:t>6/17/2013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42B6D-6505-4544-8B71-76D6B9DD17F5}" type="slidenum">
              <a:rPr lang="en-US" smtClean="0"/>
              <a:pPr/>
              <a:t>‹#›</a:t>
            </a:fld>
            <a:endParaRPr lang="en-US"/>
          </a:p>
        </p:txBody>
      </p:sp>
    </p:spTree>
    <p:extLst>
      <p:ext uri="{BB962C8B-B14F-4D97-AF65-F5344CB8AC3E}">
        <p14:creationId xmlns:p14="http://schemas.microsoft.com/office/powerpoint/2010/main" xmlns="" val="3301380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DE9B55-9E76-4D8D-B163-344F65A1DBB9}" type="datetimeFigureOut">
              <a:rPr lang="en-US" smtClean="0"/>
              <a:pPr/>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42B6D-6505-4544-8B71-76D6B9DD17F5}" type="slidenum">
              <a:rPr lang="en-US" smtClean="0"/>
              <a:pPr/>
              <a:t>‹#›</a:t>
            </a:fld>
            <a:endParaRPr lang="en-US"/>
          </a:p>
        </p:txBody>
      </p:sp>
    </p:spTree>
    <p:extLst>
      <p:ext uri="{BB962C8B-B14F-4D97-AF65-F5344CB8AC3E}">
        <p14:creationId xmlns:p14="http://schemas.microsoft.com/office/powerpoint/2010/main" xmlns="" val="3833295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DE9B55-9E76-4D8D-B163-344F65A1DBB9}" type="datetimeFigureOut">
              <a:rPr lang="en-US" smtClean="0"/>
              <a:pPr/>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42B6D-6505-4544-8B71-76D6B9DD17F5}" type="slidenum">
              <a:rPr lang="en-US" smtClean="0"/>
              <a:pPr/>
              <a:t>‹#›</a:t>
            </a:fld>
            <a:endParaRPr lang="en-US"/>
          </a:p>
        </p:txBody>
      </p:sp>
    </p:spTree>
    <p:extLst>
      <p:ext uri="{BB962C8B-B14F-4D97-AF65-F5344CB8AC3E}">
        <p14:creationId xmlns:p14="http://schemas.microsoft.com/office/powerpoint/2010/main" xmlns="" val="3293138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DE9B55-9E76-4D8D-B163-344F65A1DBB9}" type="datetimeFigureOut">
              <a:rPr lang="en-US" smtClean="0"/>
              <a:pPr/>
              <a:t>6/17/2013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F42B6D-6505-4544-8B71-76D6B9DD17F5}" type="slidenum">
              <a:rPr lang="en-US" smtClean="0"/>
              <a:pPr/>
              <a:t>‹#›</a:t>
            </a:fld>
            <a:endParaRPr lang="en-US"/>
          </a:p>
        </p:txBody>
      </p:sp>
    </p:spTree>
    <p:extLst>
      <p:ext uri="{BB962C8B-B14F-4D97-AF65-F5344CB8AC3E}">
        <p14:creationId xmlns:p14="http://schemas.microsoft.com/office/powerpoint/2010/main" xmlns="" val="11827373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MGT-491</a:t>
            </a:r>
            <a:br>
              <a:rPr lang="en-US" dirty="0" smtClean="0"/>
            </a:br>
            <a:r>
              <a:rPr lang="en-US" dirty="0" smtClean="0"/>
              <a:t>QUANTITATIVE ANALYSIS AND RESEARCH FOR MANAGEMENT</a:t>
            </a:r>
            <a:endParaRPr lang="en-US" dirty="0"/>
          </a:p>
        </p:txBody>
      </p:sp>
      <p:sp>
        <p:nvSpPr>
          <p:cNvPr id="3" name="Subtitle 2"/>
          <p:cNvSpPr>
            <a:spLocks noGrp="1"/>
          </p:cNvSpPr>
          <p:nvPr>
            <p:ph type="subTitle" idx="1"/>
          </p:nvPr>
        </p:nvSpPr>
        <p:spPr>
          <a:xfrm>
            <a:off x="1447800" y="4648200"/>
            <a:ext cx="6400800" cy="762000"/>
          </a:xfrm>
        </p:spPr>
        <p:txBody>
          <a:bodyPr/>
          <a:lstStyle/>
          <a:p>
            <a:pPr algn="r"/>
            <a:r>
              <a:rPr lang="en-US" dirty="0" smtClean="0"/>
              <a:t>OSMAN BIN SAIF</a:t>
            </a:r>
            <a:endParaRPr lang="en-US" dirty="0"/>
          </a:p>
        </p:txBody>
      </p:sp>
    </p:spTree>
    <p:extLst>
      <p:ext uri="{BB962C8B-B14F-4D97-AF65-F5344CB8AC3E}">
        <p14:creationId xmlns:p14="http://schemas.microsoft.com/office/powerpoint/2010/main" xmlns="" val="42069298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Introduction</a:t>
            </a:r>
            <a:endParaRPr lang="en-US" dirty="0"/>
          </a:p>
        </p:txBody>
      </p:sp>
      <p:sp>
        <p:nvSpPr>
          <p:cNvPr id="3" name="Content Placeholder 2"/>
          <p:cNvSpPr>
            <a:spLocks noGrp="1"/>
          </p:cNvSpPr>
          <p:nvPr>
            <p:ph idx="1"/>
          </p:nvPr>
        </p:nvSpPr>
        <p:spPr/>
        <p:txBody>
          <a:bodyPr>
            <a:normAutofit fontScale="92500"/>
          </a:bodyPr>
          <a:lstStyle/>
          <a:p>
            <a:r>
              <a:rPr lang="en-US" dirty="0" smtClean="0"/>
              <a:t>Finance Graduate;</a:t>
            </a:r>
          </a:p>
          <a:p>
            <a:pPr lvl="1"/>
            <a:r>
              <a:rPr lang="en-US" dirty="0" smtClean="0"/>
              <a:t>MSC. Accounting and Finance </a:t>
            </a:r>
            <a:r>
              <a:rPr lang="en-US" sz="2700" dirty="0" smtClean="0"/>
              <a:t>(University of Exeter, UK)</a:t>
            </a:r>
          </a:p>
          <a:p>
            <a:pPr lvl="1"/>
            <a:r>
              <a:rPr lang="en-US" dirty="0" smtClean="0"/>
              <a:t>MBA- Finance (SZABIST, Islamabad)</a:t>
            </a:r>
          </a:p>
          <a:p>
            <a:pPr lvl="1"/>
            <a:r>
              <a:rPr lang="en-US" dirty="0" smtClean="0"/>
              <a:t>Certified Financial Consultant (IFC , Canada)</a:t>
            </a:r>
          </a:p>
          <a:p>
            <a:pPr lvl="1"/>
            <a:r>
              <a:rPr lang="en-US" dirty="0" smtClean="0"/>
              <a:t>Certifications in Project Management, Monitoring and Evaluation and Research Policy Development.</a:t>
            </a:r>
          </a:p>
          <a:p>
            <a:r>
              <a:rPr lang="en-US" dirty="0" smtClean="0"/>
              <a:t>Consultant with SDPI</a:t>
            </a:r>
          </a:p>
          <a:p>
            <a:r>
              <a:rPr lang="en-US" dirty="0" smtClean="0"/>
              <a:t>Senior Researcher with TP WING, MOC</a:t>
            </a:r>
          </a:p>
          <a:p>
            <a:r>
              <a:rPr lang="en-US" dirty="0" smtClean="0"/>
              <a:t>Visiting Faculty various universities and institutes.</a:t>
            </a:r>
          </a:p>
          <a:p>
            <a:pPr lvl="1"/>
            <a:endParaRPr lang="en-US" dirty="0"/>
          </a:p>
        </p:txBody>
      </p:sp>
    </p:spTree>
    <p:extLst>
      <p:ext uri="{BB962C8B-B14F-4D97-AF65-F5344CB8AC3E}">
        <p14:creationId xmlns:p14="http://schemas.microsoft.com/office/powerpoint/2010/main" xmlns="" val="9497319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Objective</a:t>
            </a:r>
            <a:endParaRPr lang="en-US" dirty="0"/>
          </a:p>
        </p:txBody>
      </p:sp>
      <p:sp>
        <p:nvSpPr>
          <p:cNvPr id="3" name="Content Placeholder 2"/>
          <p:cNvSpPr>
            <a:spLocks noGrp="1"/>
          </p:cNvSpPr>
          <p:nvPr>
            <p:ph idx="1"/>
          </p:nvPr>
        </p:nvSpPr>
        <p:spPr/>
        <p:txBody>
          <a:bodyPr/>
          <a:lstStyle/>
          <a:p>
            <a:r>
              <a:rPr lang="en-US" dirty="0" smtClean="0"/>
              <a:t>To familiarize students with the types of business problems often faced by corporate entities and to help them develop insights about basic concepts of research designs and methodology aimed at solving business problems.</a:t>
            </a:r>
            <a:endParaRPr lang="en-US" dirty="0"/>
          </a:p>
        </p:txBody>
      </p:sp>
    </p:spTree>
    <p:extLst>
      <p:ext uri="{BB962C8B-B14F-4D97-AF65-F5344CB8AC3E}">
        <p14:creationId xmlns:p14="http://schemas.microsoft.com/office/powerpoint/2010/main" xmlns="" val="18884615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Objective (Contd.)</a:t>
            </a:r>
            <a:endParaRPr lang="en-US" dirty="0"/>
          </a:p>
        </p:txBody>
      </p:sp>
      <p:sp>
        <p:nvSpPr>
          <p:cNvPr id="3" name="Content Placeholder 2"/>
          <p:cNvSpPr>
            <a:spLocks noGrp="1"/>
          </p:cNvSpPr>
          <p:nvPr>
            <p:ph idx="1"/>
          </p:nvPr>
        </p:nvSpPr>
        <p:spPr/>
        <p:txBody>
          <a:bodyPr/>
          <a:lstStyle/>
          <a:p>
            <a:r>
              <a:rPr lang="en-US" dirty="0" smtClean="0"/>
              <a:t>To help students develop skills in structuring and analyzing, various Business Research problems, for managerial decisions, using basic Quantitative tools and techniques.</a:t>
            </a:r>
            <a:endParaRPr lang="en-US" dirty="0"/>
          </a:p>
        </p:txBody>
      </p:sp>
    </p:spTree>
    <p:extLst>
      <p:ext uri="{BB962C8B-B14F-4D97-AF65-F5344CB8AC3E}">
        <p14:creationId xmlns:p14="http://schemas.microsoft.com/office/powerpoint/2010/main" xmlns="" val="30082618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Description</a:t>
            </a:r>
            <a:endParaRPr lang="en-US" dirty="0"/>
          </a:p>
        </p:txBody>
      </p:sp>
      <p:sp>
        <p:nvSpPr>
          <p:cNvPr id="3" name="Content Placeholder 2"/>
          <p:cNvSpPr>
            <a:spLocks noGrp="1"/>
          </p:cNvSpPr>
          <p:nvPr>
            <p:ph idx="1"/>
          </p:nvPr>
        </p:nvSpPr>
        <p:spPr/>
        <p:txBody>
          <a:bodyPr/>
          <a:lstStyle/>
          <a:p>
            <a:r>
              <a:rPr lang="en-US" dirty="0"/>
              <a:t>Business research is a systematic </a:t>
            </a:r>
            <a:r>
              <a:rPr lang="en-US" dirty="0" smtClean="0"/>
              <a:t>inquiry, </a:t>
            </a:r>
            <a:r>
              <a:rPr lang="en-US" dirty="0"/>
              <a:t>whose objective is to provide </a:t>
            </a:r>
            <a:r>
              <a:rPr lang="en-US" dirty="0" smtClean="0"/>
              <a:t>information, </a:t>
            </a:r>
            <a:r>
              <a:rPr lang="en-US" dirty="0"/>
              <a:t>to solve managerial problems. This course is an introduction on how to do business </a:t>
            </a:r>
            <a:r>
              <a:rPr lang="en-US" dirty="0" smtClean="0"/>
              <a:t>research, </a:t>
            </a:r>
            <a:r>
              <a:rPr lang="en-US" dirty="0"/>
              <a:t>with an emphasis on applied problem solving. </a:t>
            </a:r>
            <a:r>
              <a:rPr lang="en-US" dirty="0" smtClean="0"/>
              <a:t>This course has </a:t>
            </a:r>
            <a:r>
              <a:rPr lang="en-US" dirty="0"/>
              <a:t>a major focus on problem </a:t>
            </a:r>
            <a:r>
              <a:rPr lang="en-US" dirty="0" smtClean="0"/>
              <a:t>identification, analysis</a:t>
            </a:r>
            <a:r>
              <a:rPr lang="en-US" dirty="0"/>
              <a:t> </a:t>
            </a:r>
            <a:r>
              <a:rPr lang="en-US" dirty="0" smtClean="0"/>
              <a:t>and </a:t>
            </a:r>
            <a:r>
              <a:rPr lang="en-US" dirty="0"/>
              <a:t>problem solving </a:t>
            </a:r>
            <a:r>
              <a:rPr lang="en-US" dirty="0" smtClean="0"/>
              <a:t>strategies and techniques.</a:t>
            </a:r>
            <a:endParaRPr lang="en-US" dirty="0"/>
          </a:p>
        </p:txBody>
      </p:sp>
    </p:spTree>
    <p:extLst>
      <p:ext uri="{BB962C8B-B14F-4D97-AF65-F5344CB8AC3E}">
        <p14:creationId xmlns:p14="http://schemas.microsoft.com/office/powerpoint/2010/main" xmlns="" val="20716124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Intended Learning Outcomes</a:t>
            </a:r>
            <a:endParaRPr lang="en-US" dirty="0"/>
          </a:p>
        </p:txBody>
      </p:sp>
      <p:sp>
        <p:nvSpPr>
          <p:cNvPr id="3" name="Content Placeholder 2"/>
          <p:cNvSpPr>
            <a:spLocks noGrp="1"/>
          </p:cNvSpPr>
          <p:nvPr>
            <p:ph idx="1"/>
          </p:nvPr>
        </p:nvSpPr>
        <p:spPr/>
        <p:txBody>
          <a:bodyPr>
            <a:normAutofit/>
          </a:bodyPr>
          <a:lstStyle/>
          <a:p>
            <a:r>
              <a:rPr lang="en-US" dirty="0"/>
              <a:t>Upon completion of this course you should be able to:</a:t>
            </a:r>
          </a:p>
          <a:p>
            <a:pPr lvl="1"/>
            <a:r>
              <a:rPr lang="en-US" dirty="0"/>
              <a:t>Clearly identify and </a:t>
            </a:r>
            <a:r>
              <a:rPr lang="en-US" dirty="0" smtClean="0"/>
              <a:t>analyze </a:t>
            </a:r>
            <a:r>
              <a:rPr lang="en-US" dirty="0"/>
              <a:t>business problems and identify appropriate and effective ways to</a:t>
            </a:r>
          </a:p>
          <a:p>
            <a:pPr lvl="1"/>
            <a:r>
              <a:rPr lang="en-US" dirty="0"/>
              <a:t>answer those problems</a:t>
            </a:r>
          </a:p>
          <a:p>
            <a:pPr lvl="1"/>
            <a:r>
              <a:rPr lang="en-US" dirty="0"/>
              <a:t>Understand and apply the major types of research designs</a:t>
            </a:r>
          </a:p>
          <a:p>
            <a:endParaRPr lang="en-US" dirty="0"/>
          </a:p>
        </p:txBody>
      </p:sp>
    </p:spTree>
    <p:extLst>
      <p:ext uri="{BB962C8B-B14F-4D97-AF65-F5344CB8AC3E}">
        <p14:creationId xmlns:p14="http://schemas.microsoft.com/office/powerpoint/2010/main" xmlns="" val="11085102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Intended Learning Outcomes (Contd.)</a:t>
            </a:r>
            <a:endParaRPr lang="en-US" dirty="0"/>
          </a:p>
        </p:txBody>
      </p:sp>
      <p:sp>
        <p:nvSpPr>
          <p:cNvPr id="3" name="Content Placeholder 2"/>
          <p:cNvSpPr>
            <a:spLocks noGrp="1"/>
          </p:cNvSpPr>
          <p:nvPr>
            <p:ph idx="1"/>
          </p:nvPr>
        </p:nvSpPr>
        <p:spPr/>
        <p:txBody>
          <a:bodyPr/>
          <a:lstStyle/>
          <a:p>
            <a:pPr lvl="1"/>
            <a:r>
              <a:rPr lang="en-US" dirty="0" smtClean="0"/>
              <a:t>Formulate clearly defined research questions</a:t>
            </a:r>
          </a:p>
          <a:p>
            <a:pPr lvl="1"/>
            <a:r>
              <a:rPr lang="en-US" dirty="0" smtClean="0"/>
              <a:t>Analyze and summarize key issues and themes from existing literature</a:t>
            </a:r>
          </a:p>
          <a:p>
            <a:pPr lvl="1"/>
            <a:r>
              <a:rPr lang="en-US" dirty="0" smtClean="0"/>
              <a:t>Evaluate and conduct research.</a:t>
            </a:r>
          </a:p>
          <a:p>
            <a:endParaRPr lang="en-US" dirty="0"/>
          </a:p>
        </p:txBody>
      </p:sp>
    </p:spTree>
    <p:extLst>
      <p:ext uri="{BB962C8B-B14F-4D97-AF65-F5344CB8AC3E}">
        <p14:creationId xmlns:p14="http://schemas.microsoft.com/office/powerpoint/2010/main" xmlns="" val="28805019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Intended Learning Outcomes (Contd.)</a:t>
            </a:r>
            <a:endParaRPr lang="en-US" dirty="0"/>
          </a:p>
        </p:txBody>
      </p:sp>
      <p:sp>
        <p:nvSpPr>
          <p:cNvPr id="3" name="Content Placeholder 2"/>
          <p:cNvSpPr>
            <a:spLocks noGrp="1"/>
          </p:cNvSpPr>
          <p:nvPr>
            <p:ph idx="1"/>
          </p:nvPr>
        </p:nvSpPr>
        <p:spPr/>
        <p:txBody>
          <a:bodyPr/>
          <a:lstStyle/>
          <a:p>
            <a:pPr lvl="1"/>
            <a:r>
              <a:rPr lang="en-US" dirty="0" smtClean="0"/>
              <a:t>Understand the ethical issues associated with the conduct of research</a:t>
            </a:r>
          </a:p>
          <a:p>
            <a:pPr lvl="1"/>
            <a:r>
              <a:rPr lang="en-US" dirty="0" smtClean="0"/>
              <a:t>Be able to formulate and present effective research reports.</a:t>
            </a:r>
          </a:p>
          <a:p>
            <a:endParaRPr lang="en-US" dirty="0"/>
          </a:p>
        </p:txBody>
      </p:sp>
    </p:spTree>
    <p:extLst>
      <p:ext uri="{BB962C8B-B14F-4D97-AF65-F5344CB8AC3E}">
        <p14:creationId xmlns:p14="http://schemas.microsoft.com/office/powerpoint/2010/main" xmlns="" val="19680079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Brief Course Contents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Section 1; Introduction to Business Research and research design</a:t>
            </a:r>
          </a:p>
          <a:p>
            <a:pPr marL="914400" lvl="1" indent="-514350">
              <a:buFont typeface="+mj-lt"/>
              <a:buAutoNum type="arabicPeriod"/>
            </a:pPr>
            <a:r>
              <a:rPr lang="en-US" dirty="0" smtClean="0"/>
              <a:t>Nature and Scope of Business research</a:t>
            </a:r>
          </a:p>
          <a:p>
            <a:pPr marL="914400" lvl="1" indent="-514350">
              <a:buFont typeface="+mj-lt"/>
              <a:buAutoNum type="arabicPeriod"/>
            </a:pPr>
            <a:r>
              <a:rPr lang="en-US" dirty="0" smtClean="0"/>
              <a:t>Information based decision making</a:t>
            </a:r>
          </a:p>
          <a:p>
            <a:pPr marL="914400" lvl="1" indent="-514350">
              <a:buFont typeface="+mj-lt"/>
              <a:buAutoNum type="arabicPeriod"/>
            </a:pPr>
            <a:r>
              <a:rPr lang="en-US" dirty="0" smtClean="0"/>
              <a:t>The research process</a:t>
            </a:r>
          </a:p>
          <a:p>
            <a:pPr marL="914400" lvl="1" indent="-514350">
              <a:buFont typeface="+mj-lt"/>
              <a:buAutoNum type="arabicPeriod"/>
            </a:pPr>
            <a:r>
              <a:rPr lang="en-US" dirty="0" smtClean="0"/>
              <a:t>Basic approaches and terminologies used</a:t>
            </a:r>
          </a:p>
          <a:p>
            <a:pPr marL="914400" lvl="1" indent="-514350">
              <a:buFont typeface="+mj-lt"/>
              <a:buAutoNum type="arabicPeriod"/>
            </a:pPr>
            <a:r>
              <a:rPr lang="en-US" dirty="0" smtClean="0"/>
              <a:t>Defining research question</a:t>
            </a:r>
          </a:p>
          <a:p>
            <a:pPr marL="914400" lvl="1" indent="-514350">
              <a:buFont typeface="+mj-lt"/>
              <a:buAutoNum type="arabicPeriod"/>
            </a:pPr>
            <a:r>
              <a:rPr lang="en-US" dirty="0" smtClean="0"/>
              <a:t>Framing of Hypothesis</a:t>
            </a:r>
            <a:endParaRPr lang="en-US" dirty="0"/>
          </a:p>
        </p:txBody>
      </p:sp>
    </p:spTree>
    <p:extLst>
      <p:ext uri="{BB962C8B-B14F-4D97-AF65-F5344CB8AC3E}">
        <p14:creationId xmlns:p14="http://schemas.microsoft.com/office/powerpoint/2010/main" xmlns="" val="5332031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Brief Course Contents (Contd.)</a:t>
            </a:r>
            <a:endParaRPr lang="en-US" dirty="0"/>
          </a:p>
        </p:txBody>
      </p:sp>
      <p:sp>
        <p:nvSpPr>
          <p:cNvPr id="3" name="Content Placeholder 2"/>
          <p:cNvSpPr>
            <a:spLocks noGrp="1"/>
          </p:cNvSpPr>
          <p:nvPr>
            <p:ph idx="1"/>
          </p:nvPr>
        </p:nvSpPr>
        <p:spPr/>
        <p:txBody>
          <a:bodyPr/>
          <a:lstStyle/>
          <a:p>
            <a:r>
              <a:rPr lang="en-US" dirty="0" smtClean="0"/>
              <a:t>Section 1; Introduction to Business Research and research design (Contd.)</a:t>
            </a:r>
          </a:p>
          <a:p>
            <a:pPr marL="971550" lvl="1" indent="-514350">
              <a:buFont typeface="+mj-lt"/>
              <a:buAutoNum type="arabicPeriod" startAt="7"/>
            </a:pPr>
            <a:r>
              <a:rPr lang="en-US" dirty="0" smtClean="0"/>
              <a:t>Preparing research plan</a:t>
            </a:r>
          </a:p>
          <a:p>
            <a:pPr marL="971550" lvl="1" indent="-514350">
              <a:buFont typeface="+mj-lt"/>
              <a:buAutoNum type="arabicPeriod" startAt="7"/>
            </a:pPr>
            <a:r>
              <a:rPr lang="en-US" dirty="0" smtClean="0"/>
              <a:t>Qualitative research designs</a:t>
            </a:r>
          </a:p>
          <a:p>
            <a:pPr marL="971550" lvl="1" indent="-514350">
              <a:buFont typeface="+mj-lt"/>
              <a:buAutoNum type="arabicPeriod" startAt="7"/>
            </a:pPr>
            <a:r>
              <a:rPr lang="en-US" dirty="0" smtClean="0"/>
              <a:t>Sources of secondary data</a:t>
            </a:r>
          </a:p>
          <a:p>
            <a:pPr marL="971550" lvl="1" indent="-514350">
              <a:buFont typeface="+mj-lt"/>
              <a:buAutoNum type="arabicPeriod" startAt="7"/>
            </a:pPr>
            <a:r>
              <a:rPr lang="en-US" dirty="0" smtClean="0"/>
              <a:t>Case review and analysis</a:t>
            </a:r>
          </a:p>
          <a:p>
            <a:endParaRPr lang="en-US" dirty="0"/>
          </a:p>
        </p:txBody>
      </p:sp>
    </p:spTree>
    <p:extLst>
      <p:ext uri="{BB962C8B-B14F-4D97-AF65-F5344CB8AC3E}">
        <p14:creationId xmlns:p14="http://schemas.microsoft.com/office/powerpoint/2010/main" xmlns="" val="39978471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Brief Course Contents (Contd.)</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2"/>
            </a:pPr>
            <a:r>
              <a:rPr lang="en-US" dirty="0" smtClean="0"/>
              <a:t>Section 2; Measurement and Scaling, data Source and Data Collection</a:t>
            </a:r>
          </a:p>
          <a:p>
            <a:pPr marL="914400" lvl="1" indent="-514350">
              <a:buFont typeface="+mj-lt"/>
              <a:buAutoNum type="arabicPeriod"/>
            </a:pPr>
            <a:r>
              <a:rPr lang="en-US" dirty="0" smtClean="0"/>
              <a:t>Primary Data Collection from observations</a:t>
            </a:r>
          </a:p>
          <a:p>
            <a:pPr marL="914400" lvl="1" indent="-514350">
              <a:buFont typeface="+mj-lt"/>
              <a:buAutoNum type="arabicPeriod"/>
            </a:pPr>
            <a:r>
              <a:rPr lang="en-US" dirty="0" smtClean="0"/>
              <a:t>Surveys and Experimentation</a:t>
            </a:r>
          </a:p>
          <a:p>
            <a:pPr marL="914400" lvl="1" indent="-514350">
              <a:buFont typeface="+mj-lt"/>
              <a:buAutoNum type="arabicPeriod"/>
            </a:pPr>
            <a:r>
              <a:rPr lang="en-US" dirty="0" smtClean="0"/>
              <a:t>Commonly used scales in business research</a:t>
            </a:r>
          </a:p>
          <a:p>
            <a:pPr marL="914400" lvl="1" indent="-514350">
              <a:buFont typeface="+mj-lt"/>
              <a:buAutoNum type="arabicPeriod"/>
            </a:pPr>
            <a:r>
              <a:rPr lang="en-US" dirty="0" smtClean="0"/>
              <a:t>Checking reliability and validity of scales</a:t>
            </a:r>
          </a:p>
        </p:txBody>
      </p:sp>
    </p:spTree>
    <p:extLst>
      <p:ext uri="{BB962C8B-B14F-4D97-AF65-F5344CB8AC3E}">
        <p14:creationId xmlns:p14="http://schemas.microsoft.com/office/powerpoint/2010/main" xmlns="" val="32105164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Brief Course Contents (Contd.)</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startAt="2"/>
            </a:pPr>
            <a:r>
              <a:rPr lang="en-US" dirty="0" smtClean="0"/>
              <a:t>Section 2; Measurement and Scaling, data Source and Data Collection</a:t>
            </a:r>
          </a:p>
          <a:p>
            <a:pPr marL="914400" lvl="1" indent="-514350">
              <a:buFont typeface="+mj-lt"/>
              <a:buAutoNum type="arabicPeriod" startAt="5"/>
            </a:pPr>
            <a:r>
              <a:rPr lang="en-US" dirty="0" smtClean="0"/>
              <a:t>Designing instrument for data collection</a:t>
            </a:r>
          </a:p>
          <a:p>
            <a:pPr marL="914400" lvl="1" indent="-514350">
              <a:buFont typeface="+mj-lt"/>
              <a:buAutoNum type="arabicPeriod" startAt="5"/>
            </a:pPr>
            <a:r>
              <a:rPr lang="en-US" dirty="0" smtClean="0"/>
              <a:t>Testing the instrument</a:t>
            </a:r>
          </a:p>
          <a:p>
            <a:pPr marL="914400" lvl="1" indent="-514350">
              <a:buFont typeface="+mj-lt"/>
              <a:buAutoNum type="arabicPeriod" startAt="5"/>
            </a:pPr>
            <a:r>
              <a:rPr lang="en-US" dirty="0" smtClean="0"/>
              <a:t>Data collection process</a:t>
            </a:r>
          </a:p>
          <a:p>
            <a:pPr marL="914400" lvl="1" indent="-514350">
              <a:buFont typeface="+mj-lt"/>
              <a:buAutoNum type="arabicPeriod" startAt="5"/>
            </a:pPr>
            <a:r>
              <a:rPr lang="en-US" dirty="0" smtClean="0"/>
              <a:t>Sampling methods and procedures</a:t>
            </a:r>
          </a:p>
          <a:p>
            <a:pPr marL="914400" lvl="1" indent="-514350">
              <a:buFont typeface="+mj-lt"/>
              <a:buAutoNum type="arabicPeriod" startAt="5"/>
            </a:pPr>
            <a:r>
              <a:rPr lang="en-US" dirty="0" smtClean="0"/>
              <a:t>Sample size decisions</a:t>
            </a:r>
          </a:p>
          <a:p>
            <a:pPr marL="914400" lvl="1" indent="-514350">
              <a:buFont typeface="+mj-lt"/>
              <a:buAutoNum type="arabicPeriod" startAt="5"/>
            </a:pPr>
            <a:r>
              <a:rPr lang="en-US" dirty="0" smtClean="0"/>
              <a:t>Case review and analysis</a:t>
            </a:r>
          </a:p>
          <a:p>
            <a:endParaRPr lang="en-US" dirty="0"/>
          </a:p>
        </p:txBody>
      </p:sp>
    </p:spTree>
    <p:extLst>
      <p:ext uri="{BB962C8B-B14F-4D97-AF65-F5344CB8AC3E}">
        <p14:creationId xmlns:p14="http://schemas.microsoft.com/office/powerpoint/2010/main" xmlns="" val="39495657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Brief Course Contents (Contd.)</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3"/>
            </a:pPr>
            <a:r>
              <a:rPr lang="en-US" dirty="0" smtClean="0"/>
              <a:t>Section 3; Data Analysis and Presentation</a:t>
            </a:r>
          </a:p>
          <a:p>
            <a:pPr marL="914400" lvl="1" indent="-514350">
              <a:buFont typeface="+mj-lt"/>
              <a:buAutoNum type="arabicPeriod"/>
            </a:pPr>
            <a:r>
              <a:rPr lang="en-US" dirty="0" smtClean="0"/>
              <a:t>Editing and Coding of Data</a:t>
            </a:r>
          </a:p>
          <a:p>
            <a:pPr marL="914400" lvl="1" indent="-514350">
              <a:buFont typeface="+mj-lt"/>
              <a:buAutoNum type="arabicPeriod"/>
            </a:pPr>
            <a:r>
              <a:rPr lang="en-US" dirty="0" smtClean="0"/>
              <a:t>Tabulation</a:t>
            </a:r>
          </a:p>
          <a:p>
            <a:pPr marL="914400" lvl="1" indent="-514350">
              <a:buFont typeface="+mj-lt"/>
              <a:buAutoNum type="arabicPeriod"/>
            </a:pPr>
            <a:r>
              <a:rPr lang="en-US" dirty="0" smtClean="0"/>
              <a:t>Graphic presentation</a:t>
            </a:r>
          </a:p>
          <a:p>
            <a:pPr marL="914400" lvl="1" indent="-514350">
              <a:buFont typeface="+mj-lt"/>
              <a:buAutoNum type="arabicPeriod"/>
            </a:pPr>
            <a:r>
              <a:rPr lang="en-US" dirty="0" smtClean="0"/>
              <a:t>Cross tabulation</a:t>
            </a:r>
          </a:p>
          <a:p>
            <a:pPr marL="914400" lvl="1" indent="-514350">
              <a:buFont typeface="+mj-lt"/>
              <a:buAutoNum type="arabicPeriod"/>
            </a:pPr>
            <a:r>
              <a:rPr lang="en-US" dirty="0" smtClean="0"/>
              <a:t>Testing of Hypothesis</a:t>
            </a:r>
          </a:p>
          <a:p>
            <a:pPr marL="914400" lvl="1" indent="-514350">
              <a:buFont typeface="+mj-lt"/>
              <a:buAutoNum type="arabicPeriod"/>
            </a:pPr>
            <a:r>
              <a:rPr lang="en-US" dirty="0" smtClean="0"/>
              <a:t>Type I and II errors</a:t>
            </a:r>
          </a:p>
          <a:p>
            <a:pPr marL="914400" lvl="1" indent="-514350">
              <a:buFont typeface="+mj-lt"/>
              <a:buAutoNum type="arabicPeriod"/>
            </a:pPr>
            <a:endParaRPr lang="en-US" dirty="0"/>
          </a:p>
        </p:txBody>
      </p:sp>
    </p:spTree>
    <p:extLst>
      <p:ext uri="{BB962C8B-B14F-4D97-AF65-F5344CB8AC3E}">
        <p14:creationId xmlns:p14="http://schemas.microsoft.com/office/powerpoint/2010/main" xmlns="" val="33439785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Brief Course Contents (Contd.)</a:t>
            </a:r>
            <a:endParaRPr lang="en-US" dirty="0"/>
          </a:p>
        </p:txBody>
      </p:sp>
      <p:sp>
        <p:nvSpPr>
          <p:cNvPr id="3" name="Content Placeholder 2"/>
          <p:cNvSpPr>
            <a:spLocks noGrp="1"/>
          </p:cNvSpPr>
          <p:nvPr>
            <p:ph idx="1"/>
          </p:nvPr>
        </p:nvSpPr>
        <p:spPr/>
        <p:txBody>
          <a:bodyPr/>
          <a:lstStyle/>
          <a:p>
            <a:r>
              <a:rPr lang="en-US" dirty="0" smtClean="0"/>
              <a:t>Section 3; Data Analysis and Presentation (Contd.)</a:t>
            </a:r>
          </a:p>
          <a:p>
            <a:pPr marL="971550" lvl="1" indent="-514350">
              <a:buFont typeface="+mj-lt"/>
              <a:buAutoNum type="arabicPeriod" startAt="7"/>
            </a:pPr>
            <a:r>
              <a:rPr lang="en-US" dirty="0" smtClean="0"/>
              <a:t>One tailed and two tailed test of significance</a:t>
            </a:r>
          </a:p>
          <a:p>
            <a:pPr marL="971550" lvl="1" indent="-514350">
              <a:buFont typeface="+mj-lt"/>
              <a:buAutoNum type="arabicPeriod" startAt="7"/>
            </a:pPr>
            <a:r>
              <a:rPr lang="en-US" dirty="0" smtClean="0"/>
              <a:t>Test of association</a:t>
            </a:r>
          </a:p>
          <a:p>
            <a:pPr marL="971550" lvl="1" indent="-514350">
              <a:buFont typeface="+mj-lt"/>
              <a:buAutoNum type="arabicPeriod" startAt="7"/>
            </a:pPr>
            <a:r>
              <a:rPr lang="en-US" dirty="0" smtClean="0"/>
              <a:t>Simple Linear regression</a:t>
            </a:r>
          </a:p>
          <a:p>
            <a:pPr marL="971550" lvl="1" indent="-514350">
              <a:buFont typeface="+mj-lt"/>
              <a:buAutoNum type="arabicPeriod" startAt="7"/>
            </a:pPr>
            <a:r>
              <a:rPr lang="en-US" dirty="0" smtClean="0"/>
              <a:t>Research report Writing</a:t>
            </a:r>
          </a:p>
          <a:p>
            <a:pPr marL="971550" lvl="1" indent="-514350">
              <a:buFont typeface="+mj-lt"/>
              <a:buAutoNum type="arabicPeriod" startAt="7"/>
            </a:pPr>
            <a:r>
              <a:rPr lang="en-US" dirty="0" smtClean="0"/>
              <a:t>Case review and analysis</a:t>
            </a:r>
          </a:p>
          <a:p>
            <a:endParaRPr lang="en-US" dirty="0"/>
          </a:p>
        </p:txBody>
      </p:sp>
    </p:spTree>
    <p:extLst>
      <p:ext uri="{BB962C8B-B14F-4D97-AF65-F5344CB8AC3E}">
        <p14:creationId xmlns:p14="http://schemas.microsoft.com/office/powerpoint/2010/main" xmlns="" val="11311875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Brief Course Contents (Contd.)</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4"/>
            </a:pPr>
            <a:r>
              <a:rPr lang="en-US" dirty="0" smtClean="0"/>
              <a:t>Section 4; Business Research Problems</a:t>
            </a:r>
          </a:p>
          <a:p>
            <a:pPr marL="914400" lvl="1" indent="-514350">
              <a:buFont typeface="+mj-lt"/>
              <a:buAutoNum type="arabicPeriod"/>
            </a:pPr>
            <a:r>
              <a:rPr lang="en-US" dirty="0" smtClean="0"/>
              <a:t>Nature of business research problems</a:t>
            </a:r>
          </a:p>
          <a:p>
            <a:pPr marL="914400" lvl="1" indent="-514350">
              <a:buFont typeface="+mj-lt"/>
              <a:buAutoNum type="arabicPeriod"/>
            </a:pPr>
            <a:r>
              <a:rPr lang="en-US" dirty="0" smtClean="0"/>
              <a:t>Steps in solving business research problems</a:t>
            </a:r>
          </a:p>
          <a:p>
            <a:pPr marL="914400" lvl="1" indent="-514350">
              <a:buFont typeface="+mj-lt"/>
              <a:buAutoNum type="arabicPeriod"/>
            </a:pPr>
            <a:r>
              <a:rPr lang="en-US" dirty="0" smtClean="0"/>
              <a:t>Solutions through graphical method</a:t>
            </a:r>
          </a:p>
          <a:p>
            <a:pPr marL="914400" lvl="1" indent="-514350">
              <a:buFont typeface="+mj-lt"/>
              <a:buAutoNum type="arabicPeriod"/>
            </a:pPr>
            <a:r>
              <a:rPr lang="en-US" dirty="0" smtClean="0"/>
              <a:t>Formulation of Linear programming equation</a:t>
            </a:r>
          </a:p>
          <a:p>
            <a:pPr marL="914400" lvl="1" indent="-514350">
              <a:buFont typeface="+mj-lt"/>
              <a:buAutoNum type="arabicPeriod"/>
            </a:pPr>
            <a:r>
              <a:rPr lang="en-US" dirty="0" smtClean="0"/>
              <a:t>Introduction to sensitivity analysis</a:t>
            </a:r>
            <a:endParaRPr lang="en-US" dirty="0"/>
          </a:p>
        </p:txBody>
      </p:sp>
    </p:spTree>
    <p:extLst>
      <p:ext uri="{BB962C8B-B14F-4D97-AF65-F5344CB8AC3E}">
        <p14:creationId xmlns:p14="http://schemas.microsoft.com/office/powerpoint/2010/main" xmlns="" val="38167132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5600"/>
            <a:ext cx="8229600" cy="1143000"/>
          </a:xfrm>
        </p:spPr>
        <p:txBody>
          <a:bodyPr>
            <a:normAutofit fontScale="90000"/>
          </a:bodyPr>
          <a:lstStyle/>
          <a:p>
            <a:pPr algn="l"/>
            <a:r>
              <a:rPr lang="en-US" sz="3100" dirty="0" smtClean="0"/>
              <a:t>Recommended Reading text book;</a:t>
            </a:r>
            <a:br>
              <a:rPr lang="en-US" sz="3100" dirty="0" smtClean="0"/>
            </a:br>
            <a:r>
              <a:rPr lang="en-US" b="1" dirty="0" smtClean="0"/>
              <a:t>Research methodology and Operations Research</a:t>
            </a:r>
            <a:r>
              <a:rPr lang="en-US" dirty="0" smtClean="0"/>
              <a:t/>
            </a:r>
            <a:br>
              <a:rPr lang="en-US" dirty="0" smtClean="0"/>
            </a:br>
            <a:r>
              <a:rPr lang="en-US" dirty="0" smtClean="0"/>
              <a:t>Published By: PEARSON EDUCATION</a:t>
            </a:r>
            <a:br>
              <a:rPr lang="en-US" dirty="0" smtClean="0"/>
            </a:br>
            <a:r>
              <a:rPr lang="en-US" dirty="0" smtClean="0"/>
              <a:t>Authors: </a:t>
            </a:r>
            <a:r>
              <a:rPr lang="en-US" dirty="0" err="1" smtClean="0"/>
              <a:t>Hamdy</a:t>
            </a:r>
            <a:r>
              <a:rPr lang="en-US" dirty="0" smtClean="0"/>
              <a:t> A. </a:t>
            </a:r>
            <a:r>
              <a:rPr lang="en-US" dirty="0" err="1" smtClean="0"/>
              <a:t>Taha</a:t>
            </a:r>
            <a:r>
              <a:rPr lang="en-US" dirty="0" smtClean="0"/>
              <a:t>, Mark N.K. Saunders</a:t>
            </a:r>
            <a:endParaRPr lang="en-US" dirty="0"/>
          </a:p>
        </p:txBody>
      </p:sp>
    </p:spTree>
    <p:extLst>
      <p:ext uri="{BB962C8B-B14F-4D97-AF65-F5344CB8AC3E}">
        <p14:creationId xmlns:p14="http://schemas.microsoft.com/office/powerpoint/2010/main" xmlns="" val="443302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5600"/>
            <a:ext cx="8229600" cy="1143000"/>
          </a:xfrm>
        </p:spPr>
        <p:txBody>
          <a:bodyPr>
            <a:normAutofit fontScale="90000"/>
          </a:bodyPr>
          <a:lstStyle/>
          <a:p>
            <a:r>
              <a:rPr lang="en-US" dirty="0" smtClean="0"/>
              <a:t>Section 1; Introduction to Business Research and Research design</a:t>
            </a:r>
            <a:endParaRPr lang="en-US" dirty="0"/>
          </a:p>
        </p:txBody>
      </p:sp>
    </p:spTree>
    <p:extLst>
      <p:ext uri="{BB962C8B-B14F-4D97-AF65-F5344CB8AC3E}">
        <p14:creationId xmlns:p14="http://schemas.microsoft.com/office/powerpoint/2010/main" xmlns="" val="13205111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a:t>
            </a:r>
            <a:endParaRPr lang="en-US" dirty="0"/>
          </a:p>
        </p:txBody>
      </p:sp>
      <p:sp>
        <p:nvSpPr>
          <p:cNvPr id="3" name="Content Placeholder 2"/>
          <p:cNvSpPr>
            <a:spLocks noGrp="1"/>
          </p:cNvSpPr>
          <p:nvPr>
            <p:ph idx="1"/>
          </p:nvPr>
        </p:nvSpPr>
        <p:spPr/>
        <p:txBody>
          <a:bodyPr>
            <a:normAutofit/>
          </a:bodyPr>
          <a:lstStyle/>
          <a:p>
            <a:r>
              <a:rPr lang="en-US" dirty="0" smtClean="0"/>
              <a:t>Knowledge </a:t>
            </a:r>
            <a:r>
              <a:rPr lang="en-US" dirty="0"/>
              <a:t>is a collection of facts, information </a:t>
            </a:r>
            <a:r>
              <a:rPr lang="en-US" dirty="0" smtClean="0"/>
              <a:t>and </a:t>
            </a:r>
            <a:r>
              <a:rPr lang="en-US" dirty="0"/>
              <a:t>skills acquired </a:t>
            </a:r>
            <a:r>
              <a:rPr lang="en-US" dirty="0" smtClean="0"/>
              <a:t>through;</a:t>
            </a:r>
          </a:p>
          <a:p>
            <a:pPr lvl="1"/>
            <a:r>
              <a:rPr lang="en-US" dirty="0" smtClean="0"/>
              <a:t>experience </a:t>
            </a:r>
            <a:r>
              <a:rPr lang="en-US" dirty="0"/>
              <a:t>or </a:t>
            </a:r>
            <a:endParaRPr lang="en-US" dirty="0" smtClean="0"/>
          </a:p>
          <a:p>
            <a:pPr lvl="1"/>
            <a:r>
              <a:rPr lang="en-US" dirty="0" smtClean="0"/>
              <a:t>education </a:t>
            </a:r>
          </a:p>
          <a:p>
            <a:r>
              <a:rPr lang="en-US" dirty="0" smtClean="0"/>
              <a:t>or </a:t>
            </a:r>
            <a:r>
              <a:rPr lang="en-US" dirty="0"/>
              <a:t>(more generally) the theoretical or practical understanding of a </a:t>
            </a:r>
            <a:r>
              <a:rPr lang="en-US" dirty="0" smtClean="0"/>
              <a:t>subject is called knowledge.</a:t>
            </a:r>
            <a:endParaRPr lang="en-US" dirty="0"/>
          </a:p>
        </p:txBody>
      </p:sp>
    </p:spTree>
    <p:extLst>
      <p:ext uri="{BB962C8B-B14F-4D97-AF65-F5344CB8AC3E}">
        <p14:creationId xmlns:p14="http://schemas.microsoft.com/office/powerpoint/2010/main" xmlns="" val="2105949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(Contd.)</a:t>
            </a:r>
            <a:endParaRPr lang="en-US" dirty="0"/>
          </a:p>
        </p:txBody>
      </p:sp>
      <p:sp>
        <p:nvSpPr>
          <p:cNvPr id="3" name="Content Placeholder 2"/>
          <p:cNvSpPr>
            <a:spLocks noGrp="1"/>
          </p:cNvSpPr>
          <p:nvPr>
            <p:ph idx="1"/>
          </p:nvPr>
        </p:nvSpPr>
        <p:spPr/>
        <p:txBody>
          <a:bodyPr/>
          <a:lstStyle/>
          <a:p>
            <a:r>
              <a:rPr lang="en-US" dirty="0" smtClean="0"/>
              <a:t>It can be </a:t>
            </a:r>
          </a:p>
          <a:p>
            <a:pPr lvl="1"/>
            <a:r>
              <a:rPr lang="en-US" dirty="0" smtClean="0"/>
              <a:t>implicit (as with practical skill or expertise) or </a:t>
            </a:r>
          </a:p>
          <a:p>
            <a:pPr lvl="1"/>
            <a:r>
              <a:rPr lang="en-US" dirty="0" smtClean="0"/>
              <a:t>explicit (as with the theoretical understanding of a subject); </a:t>
            </a:r>
          </a:p>
          <a:p>
            <a:r>
              <a:rPr lang="en-US" dirty="0" smtClean="0"/>
              <a:t>and it can be more or less formal or systematic</a:t>
            </a:r>
          </a:p>
          <a:p>
            <a:endParaRPr lang="en-US" dirty="0"/>
          </a:p>
        </p:txBody>
      </p:sp>
    </p:spTree>
    <p:extLst>
      <p:ext uri="{BB962C8B-B14F-4D97-AF65-F5344CB8AC3E}">
        <p14:creationId xmlns:p14="http://schemas.microsoft.com/office/powerpoint/2010/main" xmlns="" val="10812056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Theory</a:t>
            </a:r>
            <a:endParaRPr lang="en-US" dirty="0"/>
          </a:p>
        </p:txBody>
      </p:sp>
      <p:sp>
        <p:nvSpPr>
          <p:cNvPr id="3" name="Content Placeholder 2"/>
          <p:cNvSpPr>
            <a:spLocks noGrp="1"/>
          </p:cNvSpPr>
          <p:nvPr>
            <p:ph idx="1"/>
          </p:nvPr>
        </p:nvSpPr>
        <p:spPr/>
        <p:txBody>
          <a:bodyPr/>
          <a:lstStyle/>
          <a:p>
            <a:r>
              <a:rPr lang="en-US" dirty="0" smtClean="0"/>
              <a:t>Theory </a:t>
            </a:r>
            <a:r>
              <a:rPr lang="en-US" dirty="0"/>
              <a:t>is the conclusion we make through general observations. </a:t>
            </a:r>
            <a:r>
              <a:rPr lang="en-US" dirty="0" smtClean="0"/>
              <a:t>We </a:t>
            </a:r>
            <a:r>
              <a:rPr lang="en-US" dirty="0"/>
              <a:t>then verify the validity of the particular theory by using data we have collected. </a:t>
            </a:r>
          </a:p>
        </p:txBody>
      </p:sp>
    </p:spTree>
    <p:extLst>
      <p:ext uri="{BB962C8B-B14F-4D97-AF65-F5344CB8AC3E}">
        <p14:creationId xmlns:p14="http://schemas.microsoft.com/office/powerpoint/2010/main" xmlns="" val="21362442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Theory (Contd.)</a:t>
            </a:r>
            <a:endParaRPr lang="en-US" dirty="0"/>
          </a:p>
        </p:txBody>
      </p:sp>
      <p:sp>
        <p:nvSpPr>
          <p:cNvPr id="3" name="Content Placeholder 2"/>
          <p:cNvSpPr>
            <a:spLocks noGrp="1"/>
          </p:cNvSpPr>
          <p:nvPr>
            <p:ph idx="1"/>
          </p:nvPr>
        </p:nvSpPr>
        <p:spPr/>
        <p:txBody>
          <a:bodyPr/>
          <a:lstStyle/>
          <a:p>
            <a:r>
              <a:rPr lang="en-US" dirty="0" smtClean="0"/>
              <a:t>If the data analyzed verify the validity of the theory, then the theory becomes a law. This law will be embraced until there is a competing theory that states otherwise.</a:t>
            </a:r>
          </a:p>
          <a:p>
            <a:endParaRPr lang="en-US" dirty="0"/>
          </a:p>
        </p:txBody>
      </p:sp>
    </p:spTree>
    <p:extLst>
      <p:ext uri="{BB962C8B-B14F-4D97-AF65-F5344CB8AC3E}">
        <p14:creationId xmlns:p14="http://schemas.microsoft.com/office/powerpoint/2010/main" xmlns="" val="27935075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Theory (Contd.)</a:t>
            </a:r>
            <a:endParaRPr lang="en-US" dirty="0"/>
          </a:p>
        </p:txBody>
      </p:sp>
      <p:sp>
        <p:nvSpPr>
          <p:cNvPr id="3" name="Content Placeholder 2"/>
          <p:cNvSpPr>
            <a:spLocks noGrp="1"/>
          </p:cNvSpPr>
          <p:nvPr>
            <p:ph idx="1"/>
          </p:nvPr>
        </p:nvSpPr>
        <p:spPr/>
        <p:txBody>
          <a:bodyPr/>
          <a:lstStyle/>
          <a:p>
            <a:r>
              <a:rPr lang="en-US" dirty="0"/>
              <a:t>A theory is a coherent set of general propositions used as principles to explain the apparent relationships of certain observed phenomena.</a:t>
            </a:r>
          </a:p>
        </p:txBody>
      </p:sp>
    </p:spTree>
    <p:extLst>
      <p:ext uri="{BB962C8B-B14F-4D97-AF65-F5344CB8AC3E}">
        <p14:creationId xmlns:p14="http://schemas.microsoft.com/office/powerpoint/2010/main" xmlns="" val="11478166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a:t>
            </a:r>
            <a:endParaRPr lang="en-US" dirty="0"/>
          </a:p>
        </p:txBody>
      </p:sp>
      <p:sp>
        <p:nvSpPr>
          <p:cNvPr id="3" name="Content Placeholder 2"/>
          <p:cNvSpPr>
            <a:spLocks noGrp="1"/>
          </p:cNvSpPr>
          <p:nvPr>
            <p:ph idx="1"/>
          </p:nvPr>
        </p:nvSpPr>
        <p:spPr/>
        <p:txBody>
          <a:bodyPr/>
          <a:lstStyle/>
          <a:p>
            <a:r>
              <a:rPr lang="en-US" dirty="0"/>
              <a:t>Research can be defined as the search for knowledge , or as any systematic investigation, with an open mind to; </a:t>
            </a:r>
            <a:endParaRPr lang="en-US" dirty="0" smtClean="0"/>
          </a:p>
          <a:p>
            <a:pPr lvl="1"/>
            <a:r>
              <a:rPr lang="en-US" dirty="0" smtClean="0"/>
              <a:t>establish </a:t>
            </a:r>
            <a:r>
              <a:rPr lang="en-US" dirty="0"/>
              <a:t>novel facts, </a:t>
            </a:r>
            <a:endParaRPr lang="en-US" dirty="0" smtClean="0"/>
          </a:p>
          <a:p>
            <a:pPr lvl="1"/>
            <a:r>
              <a:rPr lang="en-US" dirty="0" smtClean="0"/>
              <a:t>solve </a:t>
            </a:r>
            <a:r>
              <a:rPr lang="en-US" dirty="0"/>
              <a:t>new or existing problems, </a:t>
            </a:r>
            <a:endParaRPr lang="en-US" dirty="0" smtClean="0"/>
          </a:p>
          <a:p>
            <a:pPr lvl="1"/>
            <a:r>
              <a:rPr lang="en-US" dirty="0" smtClean="0"/>
              <a:t>prove </a:t>
            </a:r>
            <a:r>
              <a:rPr lang="en-US" dirty="0"/>
              <a:t>new ideas, or </a:t>
            </a:r>
            <a:endParaRPr lang="en-US" dirty="0" smtClean="0"/>
          </a:p>
          <a:p>
            <a:pPr lvl="1"/>
            <a:r>
              <a:rPr lang="en-US" dirty="0" smtClean="0"/>
              <a:t>develop </a:t>
            </a:r>
            <a:r>
              <a:rPr lang="en-US" dirty="0"/>
              <a:t>new theories, </a:t>
            </a:r>
            <a:endParaRPr lang="en-US" dirty="0" smtClean="0"/>
          </a:p>
          <a:p>
            <a:pPr marL="0" indent="0">
              <a:buNone/>
            </a:pPr>
            <a:r>
              <a:rPr lang="en-US" dirty="0" smtClean="0"/>
              <a:t>    usually </a:t>
            </a:r>
            <a:r>
              <a:rPr lang="en-US" dirty="0"/>
              <a:t>using a scientific </a:t>
            </a:r>
            <a:r>
              <a:rPr lang="en-US" dirty="0" smtClean="0"/>
              <a:t>method.</a:t>
            </a:r>
            <a:endParaRPr lang="en-US" dirty="0"/>
          </a:p>
        </p:txBody>
      </p:sp>
    </p:spTree>
    <p:extLst>
      <p:ext uri="{BB962C8B-B14F-4D97-AF65-F5344CB8AC3E}">
        <p14:creationId xmlns:p14="http://schemas.microsoft.com/office/powerpoint/2010/main" xmlns="" val="20126185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(Contd.)</a:t>
            </a:r>
            <a:endParaRPr lang="en-US" dirty="0"/>
          </a:p>
        </p:txBody>
      </p:sp>
      <p:sp>
        <p:nvSpPr>
          <p:cNvPr id="3" name="Content Placeholder 2"/>
          <p:cNvSpPr>
            <a:spLocks noGrp="1"/>
          </p:cNvSpPr>
          <p:nvPr>
            <p:ph idx="1"/>
          </p:nvPr>
        </p:nvSpPr>
        <p:spPr/>
        <p:txBody>
          <a:bodyPr/>
          <a:lstStyle/>
          <a:p>
            <a:r>
              <a:rPr lang="en-US" dirty="0" smtClean="0"/>
              <a:t>Research in common parlance refers to a search for knowledge. </a:t>
            </a:r>
          </a:p>
          <a:p>
            <a:r>
              <a:rPr lang="en-US" dirty="0" smtClean="0"/>
              <a:t>Research can also be defined as “An art of scientific investigation”.</a:t>
            </a:r>
            <a:endParaRPr lang="en-US" dirty="0"/>
          </a:p>
        </p:txBody>
      </p:sp>
    </p:spTree>
    <p:extLst>
      <p:ext uri="{BB962C8B-B14F-4D97-AF65-F5344CB8AC3E}">
        <p14:creationId xmlns:p14="http://schemas.microsoft.com/office/powerpoint/2010/main" xmlns="" val="16486185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(Contd.)</a:t>
            </a:r>
            <a:endParaRPr lang="en-US" dirty="0"/>
          </a:p>
        </p:txBody>
      </p:sp>
      <p:sp>
        <p:nvSpPr>
          <p:cNvPr id="3" name="Content Placeholder 2"/>
          <p:cNvSpPr>
            <a:spLocks noGrp="1"/>
          </p:cNvSpPr>
          <p:nvPr>
            <p:ph idx="1"/>
          </p:nvPr>
        </p:nvSpPr>
        <p:spPr/>
        <p:txBody>
          <a:bodyPr/>
          <a:lstStyle/>
          <a:p>
            <a:r>
              <a:rPr lang="en-US" dirty="0"/>
              <a:t>Research is the process of gathering the information </a:t>
            </a:r>
            <a:r>
              <a:rPr lang="en-US" dirty="0" smtClean="0"/>
              <a:t>needed, </a:t>
            </a:r>
            <a:r>
              <a:rPr lang="en-US" dirty="0"/>
              <a:t>to answer certain questions and thereby helping in solving problems faced by </a:t>
            </a:r>
            <a:r>
              <a:rPr lang="en-US" dirty="0" smtClean="0"/>
              <a:t>an;</a:t>
            </a:r>
          </a:p>
          <a:p>
            <a:pPr lvl="1"/>
            <a:r>
              <a:rPr lang="en-US" dirty="0" smtClean="0"/>
              <a:t>individual</a:t>
            </a:r>
            <a:r>
              <a:rPr lang="en-US" dirty="0"/>
              <a:t>, </a:t>
            </a:r>
            <a:endParaRPr lang="en-US" dirty="0" smtClean="0"/>
          </a:p>
          <a:p>
            <a:pPr lvl="1"/>
            <a:r>
              <a:rPr lang="en-US" dirty="0" smtClean="0"/>
              <a:t>firm</a:t>
            </a:r>
            <a:r>
              <a:rPr lang="en-US" dirty="0"/>
              <a:t>, </a:t>
            </a:r>
            <a:endParaRPr lang="en-US" dirty="0" smtClean="0"/>
          </a:p>
          <a:p>
            <a:pPr lvl="1"/>
            <a:r>
              <a:rPr lang="en-US" dirty="0" smtClean="0"/>
              <a:t>organization </a:t>
            </a:r>
          </a:p>
          <a:p>
            <a:pPr lvl="1"/>
            <a:r>
              <a:rPr lang="en-US" dirty="0" smtClean="0"/>
              <a:t>society</a:t>
            </a:r>
            <a:r>
              <a:rPr lang="en-US" dirty="0"/>
              <a:t>.</a:t>
            </a:r>
          </a:p>
        </p:txBody>
      </p:sp>
    </p:spTree>
    <p:extLst>
      <p:ext uri="{BB962C8B-B14F-4D97-AF65-F5344CB8AC3E}">
        <p14:creationId xmlns:p14="http://schemas.microsoft.com/office/powerpoint/2010/main" xmlns="" val="37821547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(Contd.)</a:t>
            </a:r>
            <a:endParaRPr lang="en-US" dirty="0"/>
          </a:p>
        </p:txBody>
      </p:sp>
      <p:sp>
        <p:nvSpPr>
          <p:cNvPr id="3" name="Content Placeholder 2"/>
          <p:cNvSpPr>
            <a:spLocks noGrp="1"/>
          </p:cNvSpPr>
          <p:nvPr>
            <p:ph idx="1"/>
          </p:nvPr>
        </p:nvSpPr>
        <p:spPr/>
        <p:txBody>
          <a:bodyPr/>
          <a:lstStyle/>
          <a:p>
            <a:r>
              <a:rPr lang="en-US" dirty="0" smtClean="0"/>
              <a:t>Therefore</a:t>
            </a:r>
            <a:r>
              <a:rPr lang="en-US" dirty="0"/>
              <a:t>, research is something which people undertake to find out something in a systematic way, thereby increasing their knowledge. It is a primary tool used in virtually all areas of science to expand the frontiers of knowledge.</a:t>
            </a:r>
          </a:p>
        </p:txBody>
      </p:sp>
    </p:spTree>
    <p:extLst>
      <p:ext uri="{BB962C8B-B14F-4D97-AF65-F5344CB8AC3E}">
        <p14:creationId xmlns:p14="http://schemas.microsoft.com/office/powerpoint/2010/main" xmlns="" val="13032572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of Research</a:t>
            </a:r>
            <a:endParaRPr lang="en-US" dirty="0"/>
          </a:p>
        </p:txBody>
      </p:sp>
      <p:sp>
        <p:nvSpPr>
          <p:cNvPr id="3" name="Content Placeholder 2"/>
          <p:cNvSpPr>
            <a:spLocks noGrp="1"/>
          </p:cNvSpPr>
          <p:nvPr>
            <p:ph idx="1"/>
          </p:nvPr>
        </p:nvSpPr>
        <p:spPr/>
        <p:txBody>
          <a:bodyPr/>
          <a:lstStyle/>
          <a:p>
            <a:r>
              <a:rPr lang="en-US" dirty="0" smtClean="0"/>
              <a:t>The purpose of research is to discover answers to questions through the application of scientific procedures. </a:t>
            </a:r>
            <a:endParaRPr lang="en-US" dirty="0"/>
          </a:p>
        </p:txBody>
      </p:sp>
    </p:spTree>
    <p:extLst>
      <p:ext uri="{BB962C8B-B14F-4D97-AF65-F5344CB8AC3E}">
        <p14:creationId xmlns:p14="http://schemas.microsoft.com/office/powerpoint/2010/main" xmlns="" val="19308280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of Research</a:t>
            </a:r>
            <a:endParaRPr lang="en-US" dirty="0"/>
          </a:p>
        </p:txBody>
      </p:sp>
      <p:sp>
        <p:nvSpPr>
          <p:cNvPr id="3" name="Content Placeholder 2"/>
          <p:cNvSpPr>
            <a:spLocks noGrp="1"/>
          </p:cNvSpPr>
          <p:nvPr>
            <p:ph idx="1"/>
          </p:nvPr>
        </p:nvSpPr>
        <p:spPr/>
        <p:txBody>
          <a:bodyPr/>
          <a:lstStyle/>
          <a:p>
            <a:r>
              <a:rPr lang="en-US" dirty="0" smtClean="0"/>
              <a:t>The main aim of research is to find out the truth which is hidden and which has not been discovered as yet.</a:t>
            </a:r>
          </a:p>
          <a:p>
            <a:endParaRPr lang="en-US" dirty="0"/>
          </a:p>
        </p:txBody>
      </p:sp>
    </p:spTree>
    <p:extLst>
      <p:ext uri="{BB962C8B-B14F-4D97-AF65-F5344CB8AC3E}">
        <p14:creationId xmlns:p14="http://schemas.microsoft.com/office/powerpoint/2010/main" xmlns="" val="16765767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Nature and Scope of Business Research</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Research: “</a:t>
            </a:r>
            <a:r>
              <a:rPr lang="en-US" u="sng" dirty="0" smtClean="0"/>
              <a:t>A way of examining your practice</a:t>
            </a:r>
            <a:r>
              <a:rPr lang="en-US" dirty="0" smtClean="0"/>
              <a:t>”</a:t>
            </a:r>
          </a:p>
          <a:p>
            <a:pPr marL="914400" lvl="1" indent="-514350"/>
            <a:r>
              <a:rPr lang="en-US" dirty="0" smtClean="0"/>
              <a:t>Research is undertaken within most professions.</a:t>
            </a:r>
          </a:p>
          <a:p>
            <a:pPr marL="914400" lvl="1" indent="-514350"/>
            <a:r>
              <a:rPr lang="en-US" dirty="0" smtClean="0"/>
              <a:t>More than a set of skills, research is a way of thinking</a:t>
            </a:r>
          </a:p>
          <a:p>
            <a:pPr marL="914400" lvl="1" indent="-514350"/>
            <a:r>
              <a:rPr lang="en-US" dirty="0" smtClean="0"/>
              <a:t>Examining critically the various aspects of your day-to-day professional work</a:t>
            </a:r>
          </a:p>
          <a:p>
            <a:pPr marL="914400" lvl="1" indent="-514350"/>
            <a:endParaRPr lang="en-US" dirty="0" smtClean="0"/>
          </a:p>
          <a:p>
            <a:endParaRPr lang="en-US" dirty="0"/>
          </a:p>
        </p:txBody>
      </p:sp>
    </p:spTree>
    <p:extLst>
      <p:ext uri="{BB962C8B-B14F-4D97-AF65-F5344CB8AC3E}">
        <p14:creationId xmlns:p14="http://schemas.microsoft.com/office/powerpoint/2010/main" xmlns="" val="12602930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Nature and Scope of Business Research (Contd.)</a:t>
            </a:r>
            <a:endParaRPr lang="en-US" dirty="0"/>
          </a:p>
        </p:txBody>
      </p:sp>
      <p:sp>
        <p:nvSpPr>
          <p:cNvPr id="3" name="Content Placeholder 2"/>
          <p:cNvSpPr>
            <a:spLocks noGrp="1"/>
          </p:cNvSpPr>
          <p:nvPr>
            <p:ph idx="1"/>
          </p:nvPr>
        </p:nvSpPr>
        <p:spPr/>
        <p:txBody>
          <a:bodyPr/>
          <a:lstStyle/>
          <a:p>
            <a:pPr lvl="1"/>
            <a:r>
              <a:rPr lang="en-US" dirty="0" smtClean="0"/>
              <a:t>Understanding and formulating guiding principles that govern a particular procedure</a:t>
            </a:r>
          </a:p>
          <a:p>
            <a:pPr lvl="1"/>
            <a:r>
              <a:rPr lang="en-US" dirty="0" smtClean="0"/>
              <a:t>Developing and testing new theories</a:t>
            </a:r>
          </a:p>
          <a:p>
            <a:pPr lvl="1"/>
            <a:r>
              <a:rPr lang="en-US" dirty="0" smtClean="0"/>
              <a:t>It is also a habit of questioning what you do and a systematic examination of the observed information to find answers.</a:t>
            </a:r>
            <a:endParaRPr lang="en-US" dirty="0"/>
          </a:p>
        </p:txBody>
      </p:sp>
    </p:spTree>
    <p:extLst>
      <p:ext uri="{BB962C8B-B14F-4D97-AF65-F5344CB8AC3E}">
        <p14:creationId xmlns:p14="http://schemas.microsoft.com/office/powerpoint/2010/main" xmlns="" val="23456410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Nature and Scope of Business Research (Contd.)</a:t>
            </a:r>
            <a:endParaRPr lang="en-US" dirty="0"/>
          </a:p>
        </p:txBody>
      </p:sp>
      <p:sp>
        <p:nvSpPr>
          <p:cNvPr id="3" name="Content Placeholder 2"/>
          <p:cNvSpPr>
            <a:spLocks noGrp="1"/>
          </p:cNvSpPr>
          <p:nvPr>
            <p:ph idx="1"/>
          </p:nvPr>
        </p:nvSpPr>
        <p:spPr/>
        <p:txBody>
          <a:bodyPr/>
          <a:lstStyle/>
          <a:p>
            <a:r>
              <a:rPr lang="en-US" dirty="0" smtClean="0"/>
              <a:t>Example 1: Health Service</a:t>
            </a:r>
          </a:p>
          <a:p>
            <a:pPr lvl="1"/>
            <a:r>
              <a:rPr lang="en-US" dirty="0" smtClean="0"/>
              <a:t>You: Front line service provider, Supervisor, health administrator/ planner</a:t>
            </a:r>
          </a:p>
          <a:p>
            <a:pPr lvl="1"/>
            <a:r>
              <a:rPr lang="en-US" dirty="0" smtClean="0"/>
              <a:t>Questions:</a:t>
            </a:r>
          </a:p>
          <a:p>
            <a:pPr lvl="2"/>
            <a:r>
              <a:rPr lang="en-US" dirty="0" smtClean="0"/>
              <a:t>How many patients do I see everyday?</a:t>
            </a:r>
          </a:p>
          <a:p>
            <a:pPr lvl="2"/>
            <a:r>
              <a:rPr lang="en-US" dirty="0" smtClean="0"/>
              <a:t>What are some of the most common conditions prevalent among my patients?</a:t>
            </a:r>
          </a:p>
          <a:p>
            <a:pPr lvl="2"/>
            <a:r>
              <a:rPr lang="en-US" dirty="0" smtClean="0"/>
              <a:t>What are the causes of these conditions?</a:t>
            </a:r>
          </a:p>
          <a:p>
            <a:pPr lvl="1"/>
            <a:endParaRPr lang="en-US" dirty="0"/>
          </a:p>
        </p:txBody>
      </p:sp>
    </p:spTree>
    <p:extLst>
      <p:ext uri="{BB962C8B-B14F-4D97-AF65-F5344CB8AC3E}">
        <p14:creationId xmlns:p14="http://schemas.microsoft.com/office/powerpoint/2010/main" xmlns="" val="12067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Nature and Scope of Business Research (Contd.)</a:t>
            </a:r>
            <a:endParaRPr lang="en-US" dirty="0"/>
          </a:p>
        </p:txBody>
      </p:sp>
      <p:sp>
        <p:nvSpPr>
          <p:cNvPr id="3" name="Content Placeholder 2"/>
          <p:cNvSpPr>
            <a:spLocks noGrp="1"/>
          </p:cNvSpPr>
          <p:nvPr>
            <p:ph idx="1"/>
          </p:nvPr>
        </p:nvSpPr>
        <p:spPr/>
        <p:txBody>
          <a:bodyPr/>
          <a:lstStyle/>
          <a:p>
            <a:pPr lvl="1"/>
            <a:r>
              <a:rPr lang="en-US" dirty="0" smtClean="0"/>
              <a:t>Questions:</a:t>
            </a:r>
          </a:p>
          <a:p>
            <a:pPr lvl="2"/>
            <a:r>
              <a:rPr lang="en-US" dirty="0" smtClean="0"/>
              <a:t>What are the health needs of the community?</a:t>
            </a:r>
          </a:p>
          <a:p>
            <a:pPr lvl="2"/>
            <a:r>
              <a:rPr lang="en-US" dirty="0" smtClean="0"/>
              <a:t>Why do some people use the service while others do not?</a:t>
            </a:r>
          </a:p>
          <a:p>
            <a:pPr lvl="2"/>
            <a:r>
              <a:rPr lang="en-US" dirty="0" smtClean="0"/>
              <a:t>What do people think about the services?</a:t>
            </a:r>
          </a:p>
          <a:p>
            <a:pPr lvl="2"/>
            <a:r>
              <a:rPr lang="en-US" dirty="0" smtClean="0"/>
              <a:t>How satisfied are patients with the service?</a:t>
            </a:r>
          </a:p>
          <a:p>
            <a:pPr lvl="2"/>
            <a:r>
              <a:rPr lang="en-US" dirty="0" smtClean="0"/>
              <a:t>How effective is the service?</a:t>
            </a:r>
          </a:p>
          <a:p>
            <a:pPr lvl="2"/>
            <a:r>
              <a:rPr lang="en-US" dirty="0" smtClean="0"/>
              <a:t>How can the service be improved?</a:t>
            </a:r>
            <a:endParaRPr lang="en-US" dirty="0"/>
          </a:p>
        </p:txBody>
      </p:sp>
    </p:spTree>
    <p:extLst>
      <p:ext uri="{BB962C8B-B14F-4D97-AF65-F5344CB8AC3E}">
        <p14:creationId xmlns:p14="http://schemas.microsoft.com/office/powerpoint/2010/main" xmlns="" val="30386504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Nature and Scope of Business Research (Contd.)</a:t>
            </a:r>
            <a:endParaRPr lang="en-US" dirty="0"/>
          </a:p>
        </p:txBody>
      </p:sp>
      <p:sp>
        <p:nvSpPr>
          <p:cNvPr id="3" name="Content Placeholder 2"/>
          <p:cNvSpPr>
            <a:spLocks noGrp="1"/>
          </p:cNvSpPr>
          <p:nvPr>
            <p:ph idx="1"/>
          </p:nvPr>
        </p:nvSpPr>
        <p:spPr/>
        <p:txBody>
          <a:bodyPr/>
          <a:lstStyle/>
          <a:p>
            <a:r>
              <a:rPr lang="en-US" dirty="0" smtClean="0"/>
              <a:t>Example 2: Business Marketing</a:t>
            </a:r>
          </a:p>
          <a:p>
            <a:pPr lvl="1"/>
            <a:r>
              <a:rPr lang="en-US" dirty="0" smtClean="0"/>
              <a:t>You: Salesperson, Sales manager or Sales promotion executive</a:t>
            </a:r>
          </a:p>
          <a:p>
            <a:pPr lvl="1"/>
            <a:r>
              <a:rPr lang="en-US" dirty="0" smtClean="0"/>
              <a:t>Questions:</a:t>
            </a:r>
          </a:p>
          <a:p>
            <a:pPr lvl="2"/>
            <a:r>
              <a:rPr lang="en-US" dirty="0" smtClean="0"/>
              <a:t>What is the best strategy to promote the sale of a particular product?</a:t>
            </a:r>
          </a:p>
          <a:p>
            <a:pPr lvl="2"/>
            <a:r>
              <a:rPr lang="en-US" dirty="0" smtClean="0"/>
              <a:t>How many salespersons do I need?</a:t>
            </a:r>
          </a:p>
          <a:p>
            <a:pPr lvl="2"/>
            <a:r>
              <a:rPr lang="en-US" dirty="0" smtClean="0"/>
              <a:t>What is the effect of a particular advertising campaign on the sale of this product?</a:t>
            </a:r>
            <a:endParaRPr lang="en-US" dirty="0"/>
          </a:p>
        </p:txBody>
      </p:sp>
    </p:spTree>
    <p:extLst>
      <p:ext uri="{BB962C8B-B14F-4D97-AF65-F5344CB8AC3E}">
        <p14:creationId xmlns:p14="http://schemas.microsoft.com/office/powerpoint/2010/main" xmlns="" val="25255131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Nature and Scope of Business Research (Contd.)</a:t>
            </a:r>
            <a:endParaRPr lang="en-US" dirty="0"/>
          </a:p>
        </p:txBody>
      </p:sp>
      <p:sp>
        <p:nvSpPr>
          <p:cNvPr id="3" name="Content Placeholder 2"/>
          <p:cNvSpPr>
            <a:spLocks noGrp="1"/>
          </p:cNvSpPr>
          <p:nvPr>
            <p:ph idx="1"/>
          </p:nvPr>
        </p:nvSpPr>
        <p:spPr/>
        <p:txBody>
          <a:bodyPr/>
          <a:lstStyle/>
          <a:p>
            <a:pPr lvl="1"/>
            <a:r>
              <a:rPr lang="en-US" dirty="0" smtClean="0"/>
              <a:t>Questions:</a:t>
            </a:r>
          </a:p>
          <a:p>
            <a:pPr lvl="2"/>
            <a:r>
              <a:rPr lang="en-US" dirty="0" smtClean="0"/>
              <a:t>How satisfied are the consumers with this product?</a:t>
            </a:r>
          </a:p>
          <a:p>
            <a:pPr lvl="2"/>
            <a:r>
              <a:rPr lang="en-US" dirty="0" smtClean="0"/>
              <a:t>How much are consumers prepared to spend on this item?</a:t>
            </a:r>
          </a:p>
          <a:p>
            <a:pPr lvl="2"/>
            <a:r>
              <a:rPr lang="en-US" dirty="0" smtClean="0"/>
              <a:t>What do consumers like or dislike about this product?</a:t>
            </a:r>
          </a:p>
          <a:p>
            <a:pPr lvl="2"/>
            <a:r>
              <a:rPr lang="en-US" dirty="0" smtClean="0"/>
              <a:t>What type of packaging do consumers prefer for this product?</a:t>
            </a:r>
          </a:p>
          <a:p>
            <a:pPr lvl="2"/>
            <a:endParaRPr lang="en-US" dirty="0"/>
          </a:p>
        </p:txBody>
      </p:sp>
    </p:spTree>
    <p:extLst>
      <p:ext uri="{BB962C8B-B14F-4D97-AF65-F5344CB8AC3E}">
        <p14:creationId xmlns:p14="http://schemas.microsoft.com/office/powerpoint/2010/main" xmlns="" val="5439506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Nature and Scope of Business Research (Contd.)</a:t>
            </a:r>
            <a:endParaRPr lang="en-US" dirty="0"/>
          </a:p>
        </p:txBody>
      </p:sp>
      <p:sp>
        <p:nvSpPr>
          <p:cNvPr id="3" name="Content Placeholder 2"/>
          <p:cNvSpPr>
            <a:spLocks noGrp="1"/>
          </p:cNvSpPr>
          <p:nvPr>
            <p:ph idx="1"/>
          </p:nvPr>
        </p:nvSpPr>
        <p:spPr/>
        <p:txBody>
          <a:bodyPr/>
          <a:lstStyle/>
          <a:p>
            <a:r>
              <a:rPr lang="en-US" dirty="0" smtClean="0"/>
              <a:t>Example 3: </a:t>
            </a:r>
          </a:p>
          <a:p>
            <a:pPr lvl="1"/>
            <a:r>
              <a:rPr lang="en-US" dirty="0" smtClean="0"/>
              <a:t>You: As a professional</a:t>
            </a:r>
          </a:p>
          <a:p>
            <a:pPr lvl="1"/>
            <a:r>
              <a:rPr lang="en-US" dirty="0" smtClean="0"/>
              <a:t>Questions:</a:t>
            </a:r>
          </a:p>
          <a:p>
            <a:pPr lvl="2"/>
            <a:r>
              <a:rPr lang="en-US" dirty="0" smtClean="0"/>
              <a:t>Which is the most effective intervention for a particular problem?</a:t>
            </a:r>
          </a:p>
          <a:p>
            <a:pPr lvl="2"/>
            <a:r>
              <a:rPr lang="en-US" dirty="0" smtClean="0"/>
              <a:t>What causes X or what are the effects of Y?</a:t>
            </a:r>
          </a:p>
          <a:p>
            <a:pPr lvl="2"/>
            <a:r>
              <a:rPr lang="en-US" dirty="0" smtClean="0"/>
              <a:t>What is the relationship between the two phenomenon?</a:t>
            </a:r>
          </a:p>
          <a:p>
            <a:pPr lvl="2"/>
            <a:endParaRPr lang="en-US" dirty="0"/>
          </a:p>
        </p:txBody>
      </p:sp>
    </p:spTree>
    <p:extLst>
      <p:ext uri="{BB962C8B-B14F-4D97-AF65-F5344CB8AC3E}">
        <p14:creationId xmlns:p14="http://schemas.microsoft.com/office/powerpoint/2010/main" xmlns="" val="327876451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Nature and Scope of Business Research (Contd.)</a:t>
            </a:r>
            <a:endParaRPr lang="en-US" dirty="0"/>
          </a:p>
        </p:txBody>
      </p:sp>
      <p:sp>
        <p:nvSpPr>
          <p:cNvPr id="3" name="Content Placeholder 2"/>
          <p:cNvSpPr>
            <a:spLocks noGrp="1"/>
          </p:cNvSpPr>
          <p:nvPr>
            <p:ph idx="1"/>
          </p:nvPr>
        </p:nvSpPr>
        <p:spPr/>
        <p:txBody>
          <a:bodyPr/>
          <a:lstStyle/>
          <a:p>
            <a:pPr lvl="1"/>
            <a:r>
              <a:rPr lang="en-US" dirty="0" smtClean="0"/>
              <a:t>Questions:</a:t>
            </a:r>
          </a:p>
          <a:p>
            <a:pPr lvl="2"/>
            <a:r>
              <a:rPr lang="en-US" dirty="0" smtClean="0"/>
              <a:t>How do I measure self esteem of my clients?</a:t>
            </a:r>
          </a:p>
          <a:p>
            <a:pPr lvl="2"/>
            <a:r>
              <a:rPr lang="en-US" dirty="0" smtClean="0"/>
              <a:t>How do I ascertain the validity of my questionnaire?</a:t>
            </a:r>
          </a:p>
          <a:p>
            <a:pPr lvl="2"/>
            <a:r>
              <a:rPr lang="en-US" dirty="0" smtClean="0"/>
              <a:t>Which is the best way of finding out community attitudes towards an issue?</a:t>
            </a:r>
          </a:p>
          <a:p>
            <a:pPr lvl="2"/>
            <a:r>
              <a:rPr lang="en-US" dirty="0" smtClean="0"/>
              <a:t>Which is the best way to find out the effectiveness of a particular treatment?</a:t>
            </a:r>
          </a:p>
          <a:p>
            <a:pPr lvl="2"/>
            <a:r>
              <a:rPr lang="en-US" dirty="0" smtClean="0"/>
              <a:t>How can I select an unbiased sample?</a:t>
            </a:r>
            <a:endParaRPr lang="en-US" dirty="0"/>
          </a:p>
        </p:txBody>
      </p:sp>
    </p:spTree>
    <p:extLst>
      <p:ext uri="{BB962C8B-B14F-4D97-AF65-F5344CB8AC3E}">
        <p14:creationId xmlns:p14="http://schemas.microsoft.com/office/powerpoint/2010/main" xmlns="" val="107791751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 for Research</a:t>
            </a:r>
            <a:endParaRPr lang="en-US" dirty="0"/>
          </a:p>
        </p:txBody>
      </p:sp>
      <p:sp>
        <p:nvSpPr>
          <p:cNvPr id="3" name="Content Placeholder 2"/>
          <p:cNvSpPr>
            <a:spLocks noGrp="1"/>
          </p:cNvSpPr>
          <p:nvPr>
            <p:ph idx="1"/>
          </p:nvPr>
        </p:nvSpPr>
        <p:spPr/>
        <p:txBody>
          <a:bodyPr/>
          <a:lstStyle/>
          <a:p>
            <a:r>
              <a:rPr lang="en-US" dirty="0" smtClean="0"/>
              <a:t>What makes people to undertake research? This is a question of fundamental importance. The possible motives for doing research may be either one or more of the following:</a:t>
            </a:r>
          </a:p>
          <a:p>
            <a:pPr marL="914400" lvl="1" indent="-514350">
              <a:buFont typeface="+mj-lt"/>
              <a:buAutoNum type="arabicPeriod"/>
            </a:pPr>
            <a:r>
              <a:rPr lang="en-US" dirty="0" smtClean="0"/>
              <a:t>Desire to get a research degree along with its consequential benefits;</a:t>
            </a:r>
          </a:p>
        </p:txBody>
      </p:sp>
    </p:spTree>
    <p:extLst>
      <p:ext uri="{BB962C8B-B14F-4D97-AF65-F5344CB8AC3E}">
        <p14:creationId xmlns:p14="http://schemas.microsoft.com/office/powerpoint/2010/main" xmlns="" val="42653255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 for Research (Contd.)</a:t>
            </a:r>
            <a:endParaRPr lang="en-US" dirty="0"/>
          </a:p>
        </p:txBody>
      </p:sp>
      <p:sp>
        <p:nvSpPr>
          <p:cNvPr id="3" name="Content Placeholder 2"/>
          <p:cNvSpPr>
            <a:spLocks noGrp="1"/>
          </p:cNvSpPr>
          <p:nvPr>
            <p:ph idx="1"/>
          </p:nvPr>
        </p:nvSpPr>
        <p:spPr/>
        <p:txBody>
          <a:bodyPr/>
          <a:lstStyle/>
          <a:p>
            <a:pPr marL="971550" lvl="1" indent="-514350">
              <a:buFont typeface="+mj-lt"/>
              <a:buAutoNum type="arabicPeriod" startAt="2"/>
            </a:pPr>
            <a:r>
              <a:rPr lang="en-US" dirty="0" smtClean="0"/>
              <a:t>Desire to face the challenge in solving the unsolved problems, i.e., concern over practical problems initiates research;</a:t>
            </a:r>
          </a:p>
          <a:p>
            <a:pPr marL="971550" lvl="1" indent="-514350">
              <a:buFont typeface="+mj-lt"/>
              <a:buAutoNum type="arabicPeriod" startAt="2"/>
            </a:pPr>
            <a:r>
              <a:rPr lang="en-US" dirty="0" smtClean="0"/>
              <a:t>Desire to get intellectual joy of doing some creative work;</a:t>
            </a:r>
          </a:p>
          <a:p>
            <a:pPr marL="971550" lvl="1" indent="-514350">
              <a:buFont typeface="+mj-lt"/>
              <a:buAutoNum type="arabicPeriod" startAt="2"/>
            </a:pPr>
            <a:r>
              <a:rPr lang="en-US" dirty="0" smtClean="0"/>
              <a:t>Desire to be of service to society;</a:t>
            </a:r>
          </a:p>
          <a:p>
            <a:pPr marL="971550" lvl="1" indent="-514350">
              <a:buFont typeface="+mj-lt"/>
              <a:buAutoNum type="arabicPeriod" startAt="2"/>
            </a:pPr>
            <a:r>
              <a:rPr lang="en-US" dirty="0" smtClean="0"/>
              <a:t>Desire to get respectability</a:t>
            </a:r>
            <a:endParaRPr lang="en-US" dirty="0"/>
          </a:p>
        </p:txBody>
      </p:sp>
    </p:spTree>
    <p:extLst>
      <p:ext uri="{BB962C8B-B14F-4D97-AF65-F5344CB8AC3E}">
        <p14:creationId xmlns:p14="http://schemas.microsoft.com/office/powerpoint/2010/main" xmlns="" val="173399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Problem</a:t>
            </a:r>
            <a:endParaRPr lang="en-US" dirty="0"/>
          </a:p>
        </p:txBody>
      </p:sp>
      <p:sp>
        <p:nvSpPr>
          <p:cNvPr id="3" name="Content Placeholder 2"/>
          <p:cNvSpPr>
            <a:spLocks noGrp="1"/>
          </p:cNvSpPr>
          <p:nvPr>
            <p:ph idx="1"/>
          </p:nvPr>
        </p:nvSpPr>
        <p:spPr/>
        <p:txBody>
          <a:bodyPr/>
          <a:lstStyle/>
          <a:p>
            <a:r>
              <a:rPr lang="en-US" dirty="0" smtClean="0"/>
              <a:t>A </a:t>
            </a:r>
            <a:r>
              <a:rPr lang="en-US" dirty="0"/>
              <a:t>research problem refers to a diﬃculty which a researcher or a scientiﬁc community or an industry or a government organization or a society experiences. It calls for a thorough understanding and possible solution.</a:t>
            </a:r>
          </a:p>
        </p:txBody>
      </p:sp>
    </p:spTree>
    <p:extLst>
      <p:ext uri="{BB962C8B-B14F-4D97-AF65-F5344CB8AC3E}">
        <p14:creationId xmlns:p14="http://schemas.microsoft.com/office/powerpoint/2010/main" xmlns="" val="37335601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Research</a:t>
            </a:r>
            <a:endParaRPr lang="en-US" dirty="0"/>
          </a:p>
        </p:txBody>
      </p:sp>
      <p:sp>
        <p:nvSpPr>
          <p:cNvPr id="3" name="Content Placeholder 2"/>
          <p:cNvSpPr>
            <a:spLocks noGrp="1"/>
          </p:cNvSpPr>
          <p:nvPr>
            <p:ph idx="1"/>
          </p:nvPr>
        </p:nvSpPr>
        <p:spPr/>
        <p:txBody>
          <a:bodyPr/>
          <a:lstStyle/>
          <a:p>
            <a:r>
              <a:rPr lang="en-US" dirty="0" smtClean="0"/>
              <a:t>The basic types of research are as follows:</a:t>
            </a:r>
          </a:p>
          <a:p>
            <a:pPr marL="971550" lvl="1" indent="-514350">
              <a:buFont typeface="+mj-lt"/>
              <a:buAutoNum type="arabicPeriod"/>
            </a:pPr>
            <a:r>
              <a:rPr lang="en-US" dirty="0" smtClean="0"/>
              <a:t>Descriptive vs. Analytical</a:t>
            </a:r>
          </a:p>
          <a:p>
            <a:pPr marL="971550" lvl="1" indent="-514350">
              <a:buFont typeface="+mj-lt"/>
              <a:buAutoNum type="arabicPeriod"/>
            </a:pPr>
            <a:r>
              <a:rPr lang="en-US" dirty="0" smtClean="0"/>
              <a:t>Applied vs. Fundamental</a:t>
            </a:r>
          </a:p>
          <a:p>
            <a:pPr marL="971550" lvl="1" indent="-514350">
              <a:buFont typeface="+mj-lt"/>
              <a:buAutoNum type="arabicPeriod"/>
            </a:pPr>
            <a:r>
              <a:rPr lang="en-US" dirty="0" smtClean="0"/>
              <a:t>Quantitative vs. Qualitative</a:t>
            </a:r>
          </a:p>
          <a:p>
            <a:pPr marL="971550" lvl="1" indent="-514350">
              <a:buFont typeface="+mj-lt"/>
              <a:buAutoNum type="arabicPeriod"/>
            </a:pPr>
            <a:r>
              <a:rPr lang="en-US" dirty="0" smtClean="0"/>
              <a:t>Conceptual vs. Empirical</a:t>
            </a:r>
          </a:p>
          <a:p>
            <a:pPr marL="971550" lvl="1" indent="-514350">
              <a:buFont typeface="+mj-lt"/>
              <a:buAutoNum type="arabicPeriod"/>
            </a:pPr>
            <a:endParaRPr lang="en-US" dirty="0" smtClean="0"/>
          </a:p>
          <a:p>
            <a:pPr marL="971550" lvl="1" indent="-514350">
              <a:buFont typeface="+mj-lt"/>
              <a:buAutoNum type="arabicPeriod"/>
            </a:pPr>
            <a:endParaRPr lang="en-US" dirty="0"/>
          </a:p>
        </p:txBody>
      </p:sp>
    </p:spTree>
    <p:extLst>
      <p:ext uri="{BB962C8B-B14F-4D97-AF65-F5344CB8AC3E}">
        <p14:creationId xmlns:p14="http://schemas.microsoft.com/office/powerpoint/2010/main" xmlns="" val="156567713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Research (Contd.)</a:t>
            </a:r>
            <a:endParaRPr lang="en-US" dirty="0"/>
          </a:p>
        </p:txBody>
      </p:sp>
      <p:sp>
        <p:nvSpPr>
          <p:cNvPr id="3" name="Content Placeholder 2"/>
          <p:cNvSpPr>
            <a:spLocks noGrp="1"/>
          </p:cNvSpPr>
          <p:nvPr>
            <p:ph idx="1"/>
          </p:nvPr>
        </p:nvSpPr>
        <p:spPr/>
        <p:txBody>
          <a:bodyPr/>
          <a:lstStyle/>
          <a:p>
            <a:pPr marL="971550" lvl="1" indent="-514350">
              <a:buFont typeface="+mj-lt"/>
              <a:buAutoNum type="arabicPeriod" startAt="5"/>
            </a:pPr>
            <a:r>
              <a:rPr lang="en-US" dirty="0" smtClean="0"/>
              <a:t>Some Other Types of Research</a:t>
            </a:r>
          </a:p>
          <a:p>
            <a:pPr marL="1371600" lvl="2" indent="-514350">
              <a:buFont typeface="+mj-lt"/>
              <a:buAutoNum type="romanUcPeriod"/>
            </a:pPr>
            <a:r>
              <a:rPr lang="en-US" dirty="0"/>
              <a:t>O</a:t>
            </a:r>
            <a:r>
              <a:rPr lang="en-US" dirty="0" smtClean="0"/>
              <a:t>ne-time research or longitudinal research</a:t>
            </a:r>
          </a:p>
          <a:p>
            <a:pPr marL="1371600" lvl="2" indent="-514350">
              <a:buFont typeface="+mj-lt"/>
              <a:buAutoNum type="romanUcPeriod"/>
            </a:pPr>
            <a:r>
              <a:rPr lang="en-US" dirty="0"/>
              <a:t>F</a:t>
            </a:r>
            <a:r>
              <a:rPr lang="en-US" dirty="0" smtClean="0"/>
              <a:t>ield-setting research or laboratory research or simulation research</a:t>
            </a:r>
          </a:p>
          <a:p>
            <a:pPr marL="1371600" lvl="2" indent="-514350">
              <a:buFont typeface="+mj-lt"/>
              <a:buAutoNum type="romanUcPeriod"/>
            </a:pPr>
            <a:r>
              <a:rPr lang="en-US" dirty="0"/>
              <a:t>C</a:t>
            </a:r>
            <a:r>
              <a:rPr lang="en-US" dirty="0" smtClean="0"/>
              <a:t>linical or diagnostic research</a:t>
            </a:r>
          </a:p>
          <a:p>
            <a:pPr marL="1371600" lvl="2" indent="-514350">
              <a:buFont typeface="+mj-lt"/>
              <a:buAutoNum type="romanUcPeriod"/>
            </a:pPr>
            <a:r>
              <a:rPr lang="en-US" dirty="0" smtClean="0"/>
              <a:t>Historical research</a:t>
            </a:r>
          </a:p>
          <a:p>
            <a:pPr marL="1371600" lvl="2" indent="-514350">
              <a:buFont typeface="+mj-lt"/>
              <a:buAutoNum type="romanUcPeriod"/>
            </a:pPr>
            <a:r>
              <a:rPr lang="en-US" dirty="0"/>
              <a:t>C</a:t>
            </a:r>
            <a:r>
              <a:rPr lang="en-US" dirty="0" smtClean="0"/>
              <a:t>onclusion-oriented research</a:t>
            </a:r>
          </a:p>
          <a:p>
            <a:pPr marL="1371600" lvl="2" indent="-514350">
              <a:buFont typeface="+mj-lt"/>
              <a:buAutoNum type="romanUcPeriod"/>
            </a:pPr>
            <a:r>
              <a:rPr lang="en-US" dirty="0"/>
              <a:t>D</a:t>
            </a:r>
            <a:r>
              <a:rPr lang="en-US" dirty="0" smtClean="0"/>
              <a:t>ecision-oriented research.</a:t>
            </a:r>
            <a:endParaRPr lang="en-US" dirty="0"/>
          </a:p>
        </p:txBody>
      </p:sp>
    </p:spTree>
    <p:extLst>
      <p:ext uri="{BB962C8B-B14F-4D97-AF65-F5344CB8AC3E}">
        <p14:creationId xmlns:p14="http://schemas.microsoft.com/office/powerpoint/2010/main" xmlns="" val="319912037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Descriptive Research</a:t>
            </a:r>
            <a:endParaRPr lang="en-US" dirty="0"/>
          </a:p>
        </p:txBody>
      </p:sp>
      <p:sp>
        <p:nvSpPr>
          <p:cNvPr id="3" name="Content Placeholder 2"/>
          <p:cNvSpPr>
            <a:spLocks noGrp="1"/>
          </p:cNvSpPr>
          <p:nvPr>
            <p:ph idx="1"/>
          </p:nvPr>
        </p:nvSpPr>
        <p:spPr/>
        <p:txBody>
          <a:bodyPr/>
          <a:lstStyle/>
          <a:p>
            <a:r>
              <a:rPr lang="en-US" dirty="0" smtClean="0"/>
              <a:t>Descriptive research includes surveys and fact-finding enquiries of different kinds. The major purpose of descriptive research is description of the state of affairs as it exists at present</a:t>
            </a:r>
            <a:endParaRPr lang="en-US" dirty="0"/>
          </a:p>
        </p:txBody>
      </p:sp>
    </p:spTree>
    <p:extLst>
      <p:ext uri="{BB962C8B-B14F-4D97-AF65-F5344CB8AC3E}">
        <p14:creationId xmlns:p14="http://schemas.microsoft.com/office/powerpoint/2010/main" xmlns="" val="3032283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Descriptive Research (Contd.)</a:t>
            </a:r>
            <a:endParaRPr lang="en-US" dirty="0"/>
          </a:p>
        </p:txBody>
      </p:sp>
      <p:sp>
        <p:nvSpPr>
          <p:cNvPr id="3" name="Content Placeholder 2"/>
          <p:cNvSpPr>
            <a:spLocks noGrp="1"/>
          </p:cNvSpPr>
          <p:nvPr>
            <p:ph idx="1"/>
          </p:nvPr>
        </p:nvSpPr>
        <p:spPr/>
        <p:txBody>
          <a:bodyPr/>
          <a:lstStyle/>
          <a:p>
            <a:r>
              <a:rPr lang="en-US" dirty="0" smtClean="0"/>
              <a:t>In social science and business research we quite often use the term </a:t>
            </a:r>
            <a:r>
              <a:rPr lang="en-US" b="1" dirty="0" smtClean="0"/>
              <a:t>Ex post facto </a:t>
            </a:r>
            <a:r>
              <a:rPr lang="en-US" dirty="0" smtClean="0"/>
              <a:t>research for descriptive research studies. The main characteristic of this method is that the researcher has no control over the variables; he can only report what has happened or what is happening.</a:t>
            </a:r>
            <a:endParaRPr lang="en-US" dirty="0"/>
          </a:p>
        </p:txBody>
      </p:sp>
    </p:spTree>
    <p:extLst>
      <p:ext uri="{BB962C8B-B14F-4D97-AF65-F5344CB8AC3E}">
        <p14:creationId xmlns:p14="http://schemas.microsoft.com/office/powerpoint/2010/main" xmlns="" val="31886934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Analytical Research</a:t>
            </a:r>
            <a:endParaRPr lang="en-US" dirty="0"/>
          </a:p>
        </p:txBody>
      </p:sp>
      <p:sp>
        <p:nvSpPr>
          <p:cNvPr id="3" name="Content Placeholder 2"/>
          <p:cNvSpPr>
            <a:spLocks noGrp="1"/>
          </p:cNvSpPr>
          <p:nvPr>
            <p:ph idx="1"/>
          </p:nvPr>
        </p:nvSpPr>
        <p:spPr/>
        <p:txBody>
          <a:bodyPr/>
          <a:lstStyle/>
          <a:p>
            <a:r>
              <a:rPr lang="en-US" dirty="0" smtClean="0"/>
              <a:t>In analytical research, on the other hand, the researcher has to use facts or information already available, and analyze these to make a critical evaluation of the material.</a:t>
            </a:r>
            <a:endParaRPr lang="en-US" dirty="0"/>
          </a:p>
        </p:txBody>
      </p:sp>
    </p:spTree>
    <p:extLst>
      <p:ext uri="{BB962C8B-B14F-4D97-AF65-F5344CB8AC3E}">
        <p14:creationId xmlns:p14="http://schemas.microsoft.com/office/powerpoint/2010/main" xmlns="" val="19359550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Applied Research</a:t>
            </a:r>
            <a:endParaRPr lang="en-US" dirty="0"/>
          </a:p>
        </p:txBody>
      </p:sp>
      <p:sp>
        <p:nvSpPr>
          <p:cNvPr id="3" name="Content Placeholder 2"/>
          <p:cNvSpPr>
            <a:spLocks noGrp="1"/>
          </p:cNvSpPr>
          <p:nvPr>
            <p:ph idx="1"/>
          </p:nvPr>
        </p:nvSpPr>
        <p:spPr/>
        <p:txBody>
          <a:bodyPr/>
          <a:lstStyle/>
          <a:p>
            <a:r>
              <a:rPr lang="en-US" dirty="0" smtClean="0"/>
              <a:t>Applied research aims at finding a solution for an immediate problem facing a society or an industrial/business organization.</a:t>
            </a:r>
          </a:p>
          <a:p>
            <a:r>
              <a:rPr lang="en-US" dirty="0" smtClean="0"/>
              <a:t>It is also called action research.</a:t>
            </a:r>
            <a:endParaRPr lang="en-US" dirty="0"/>
          </a:p>
        </p:txBody>
      </p:sp>
    </p:spTree>
    <p:extLst>
      <p:ext uri="{BB962C8B-B14F-4D97-AF65-F5344CB8AC3E}">
        <p14:creationId xmlns:p14="http://schemas.microsoft.com/office/powerpoint/2010/main" xmlns="" val="409632124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Fundamental research</a:t>
            </a:r>
            <a:endParaRPr lang="en-US" dirty="0"/>
          </a:p>
        </p:txBody>
      </p:sp>
      <p:sp>
        <p:nvSpPr>
          <p:cNvPr id="3" name="Content Placeholder 2"/>
          <p:cNvSpPr>
            <a:spLocks noGrp="1"/>
          </p:cNvSpPr>
          <p:nvPr>
            <p:ph idx="1"/>
          </p:nvPr>
        </p:nvSpPr>
        <p:spPr/>
        <p:txBody>
          <a:bodyPr/>
          <a:lstStyle/>
          <a:p>
            <a:r>
              <a:rPr lang="en-US" dirty="0" smtClean="0"/>
              <a:t>Fundamental research is mainly concerned with generalizations and with the formulation of a theory.</a:t>
            </a:r>
          </a:p>
          <a:p>
            <a:r>
              <a:rPr lang="en-US" dirty="0" smtClean="0"/>
              <a:t>It is also called basic or pure research</a:t>
            </a:r>
            <a:r>
              <a:rPr lang="en-US" dirty="0" smtClean="0"/>
              <a:t>.</a:t>
            </a:r>
          </a:p>
          <a:p>
            <a:r>
              <a:rPr lang="en-US" dirty="0" smtClean="0"/>
              <a:t>Testing a theory or conforming to the laws.</a:t>
            </a:r>
            <a:endParaRPr lang="en-US" dirty="0"/>
          </a:p>
        </p:txBody>
      </p:sp>
    </p:spTree>
    <p:extLst>
      <p:ext uri="{BB962C8B-B14F-4D97-AF65-F5344CB8AC3E}">
        <p14:creationId xmlns:p14="http://schemas.microsoft.com/office/powerpoint/2010/main" xmlns="" val="340304183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Quantitative research</a:t>
            </a:r>
            <a:endParaRPr lang="en-US" dirty="0"/>
          </a:p>
        </p:txBody>
      </p:sp>
      <p:sp>
        <p:nvSpPr>
          <p:cNvPr id="3" name="Content Placeholder 2"/>
          <p:cNvSpPr>
            <a:spLocks noGrp="1"/>
          </p:cNvSpPr>
          <p:nvPr>
            <p:ph idx="1"/>
          </p:nvPr>
        </p:nvSpPr>
        <p:spPr/>
        <p:txBody>
          <a:bodyPr/>
          <a:lstStyle/>
          <a:p>
            <a:r>
              <a:rPr lang="en-US" dirty="0" smtClean="0"/>
              <a:t>Quantitative research is based on the measurement of quantity or amount. It is applicable to phenomena that can be expressed in terms of </a:t>
            </a:r>
            <a:r>
              <a:rPr lang="en-US" dirty="0" smtClean="0"/>
              <a:t>quantity. When reporting an event or situation and describing it.</a:t>
            </a:r>
            <a:endParaRPr lang="en-US" dirty="0"/>
          </a:p>
        </p:txBody>
      </p:sp>
    </p:spTree>
    <p:extLst>
      <p:ext uri="{BB962C8B-B14F-4D97-AF65-F5344CB8AC3E}">
        <p14:creationId xmlns:p14="http://schemas.microsoft.com/office/powerpoint/2010/main" xmlns="" val="65000918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Qualitative research</a:t>
            </a:r>
            <a:endParaRPr lang="en-US" dirty="0"/>
          </a:p>
        </p:txBody>
      </p:sp>
      <p:sp>
        <p:nvSpPr>
          <p:cNvPr id="3" name="Content Placeholder 2"/>
          <p:cNvSpPr>
            <a:spLocks noGrp="1"/>
          </p:cNvSpPr>
          <p:nvPr>
            <p:ph idx="1"/>
          </p:nvPr>
        </p:nvSpPr>
        <p:spPr/>
        <p:txBody>
          <a:bodyPr/>
          <a:lstStyle/>
          <a:p>
            <a:r>
              <a:rPr lang="en-US" dirty="0" smtClean="0"/>
              <a:t>Qualitative research, on the other hand, is concerned with qualitative phenomenon, i.e., phenomena relating to or involving quality or kind. For instance, when we are interested in investigating the reasons for human behavior</a:t>
            </a:r>
            <a:r>
              <a:rPr lang="en-US" dirty="0" smtClean="0"/>
              <a:t>. Or when analyzing a degree of variation between two events or situations.</a:t>
            </a:r>
            <a:endParaRPr lang="en-US" dirty="0"/>
          </a:p>
        </p:txBody>
      </p:sp>
    </p:spTree>
    <p:extLst>
      <p:ext uri="{BB962C8B-B14F-4D97-AF65-F5344CB8AC3E}">
        <p14:creationId xmlns:p14="http://schemas.microsoft.com/office/powerpoint/2010/main" xmlns="" val="239419949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Conceptual research</a:t>
            </a:r>
            <a:endParaRPr lang="en-US" dirty="0"/>
          </a:p>
        </p:txBody>
      </p:sp>
      <p:sp>
        <p:nvSpPr>
          <p:cNvPr id="3" name="Content Placeholder 2"/>
          <p:cNvSpPr>
            <a:spLocks noGrp="1"/>
          </p:cNvSpPr>
          <p:nvPr>
            <p:ph idx="1"/>
          </p:nvPr>
        </p:nvSpPr>
        <p:spPr/>
        <p:txBody>
          <a:bodyPr/>
          <a:lstStyle/>
          <a:p>
            <a:r>
              <a:rPr lang="en-US" dirty="0" smtClean="0"/>
              <a:t>Conceptual research is that related to some abstract idea(s) or theory. It is generally used by philosophers and thinkers to develop new concepts or to reinterpret existing ones.</a:t>
            </a:r>
            <a:endParaRPr lang="en-US" dirty="0"/>
          </a:p>
        </p:txBody>
      </p:sp>
    </p:spTree>
    <p:extLst>
      <p:ext uri="{BB962C8B-B14F-4D97-AF65-F5344CB8AC3E}">
        <p14:creationId xmlns:p14="http://schemas.microsoft.com/office/powerpoint/2010/main" xmlns="" val="331470753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t>
            </a:r>
            <a:r>
              <a:rPr lang="en-US" dirty="0" smtClean="0"/>
              <a:t>mpirical research</a:t>
            </a:r>
            <a:endParaRPr lang="en-US" dirty="0"/>
          </a:p>
        </p:txBody>
      </p:sp>
      <p:sp>
        <p:nvSpPr>
          <p:cNvPr id="3" name="Content Placeholder 2"/>
          <p:cNvSpPr>
            <a:spLocks noGrp="1"/>
          </p:cNvSpPr>
          <p:nvPr>
            <p:ph idx="1"/>
          </p:nvPr>
        </p:nvSpPr>
        <p:spPr/>
        <p:txBody>
          <a:bodyPr/>
          <a:lstStyle/>
          <a:p>
            <a:r>
              <a:rPr lang="en-US" dirty="0"/>
              <a:t>E</a:t>
            </a:r>
            <a:r>
              <a:rPr lang="en-US" dirty="0" smtClean="0"/>
              <a:t>mpirical research relies on experience or observation alone, often without due regard for system and theory. It is data-based research, coming up with conclusions which are capable of being verified by observation or experiment.</a:t>
            </a:r>
            <a:endParaRPr lang="en-US" dirty="0"/>
          </a:p>
        </p:txBody>
      </p:sp>
    </p:spTree>
    <p:extLst>
      <p:ext uri="{BB962C8B-B14F-4D97-AF65-F5344CB8AC3E}">
        <p14:creationId xmlns:p14="http://schemas.microsoft.com/office/powerpoint/2010/main" xmlns="" val="343380234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time research</a:t>
            </a:r>
            <a:endParaRPr lang="en-US" dirty="0"/>
          </a:p>
        </p:txBody>
      </p:sp>
      <p:sp>
        <p:nvSpPr>
          <p:cNvPr id="3" name="Content Placeholder 2"/>
          <p:cNvSpPr>
            <a:spLocks noGrp="1"/>
          </p:cNvSpPr>
          <p:nvPr>
            <p:ph idx="1"/>
          </p:nvPr>
        </p:nvSpPr>
        <p:spPr/>
        <p:txBody>
          <a:bodyPr/>
          <a:lstStyle/>
          <a:p>
            <a:r>
              <a:rPr lang="en-US" dirty="0"/>
              <a:t>R</a:t>
            </a:r>
            <a:r>
              <a:rPr lang="en-US" dirty="0" smtClean="0"/>
              <a:t>esearch is confined to a single time-period.</a:t>
            </a:r>
            <a:endParaRPr lang="en-US" dirty="0"/>
          </a:p>
        </p:txBody>
      </p:sp>
    </p:spTree>
    <p:extLst>
      <p:ext uri="{BB962C8B-B14F-4D97-AF65-F5344CB8AC3E}">
        <p14:creationId xmlns:p14="http://schemas.microsoft.com/office/powerpoint/2010/main" xmlns="" val="120416069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
            </a:r>
            <a:r>
              <a:rPr lang="en-US" dirty="0" smtClean="0"/>
              <a:t>ongitudinal research</a:t>
            </a:r>
            <a:endParaRPr lang="en-US" dirty="0"/>
          </a:p>
        </p:txBody>
      </p:sp>
      <p:sp>
        <p:nvSpPr>
          <p:cNvPr id="3" name="Content Placeholder 2"/>
          <p:cNvSpPr>
            <a:spLocks noGrp="1"/>
          </p:cNvSpPr>
          <p:nvPr>
            <p:ph idx="1"/>
          </p:nvPr>
        </p:nvSpPr>
        <p:spPr/>
        <p:txBody>
          <a:bodyPr/>
          <a:lstStyle/>
          <a:p>
            <a:r>
              <a:rPr lang="en-US" dirty="0" smtClean="0"/>
              <a:t>Research is carried on over several time-periods.</a:t>
            </a:r>
            <a:endParaRPr lang="en-US" dirty="0"/>
          </a:p>
        </p:txBody>
      </p:sp>
    </p:spTree>
    <p:extLst>
      <p:ext uri="{BB962C8B-B14F-4D97-AF65-F5344CB8AC3E}">
        <p14:creationId xmlns:p14="http://schemas.microsoft.com/office/powerpoint/2010/main" xmlns="" val="328959210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Field-setting research or Laboratory research or Simulation research</a:t>
            </a:r>
            <a:endParaRPr lang="en-US" dirty="0"/>
          </a:p>
        </p:txBody>
      </p:sp>
      <p:sp>
        <p:nvSpPr>
          <p:cNvPr id="3" name="Content Placeholder 2"/>
          <p:cNvSpPr>
            <a:spLocks noGrp="1"/>
          </p:cNvSpPr>
          <p:nvPr>
            <p:ph idx="1"/>
          </p:nvPr>
        </p:nvSpPr>
        <p:spPr/>
        <p:txBody>
          <a:bodyPr/>
          <a:lstStyle/>
          <a:p>
            <a:r>
              <a:rPr lang="en-US" dirty="0" smtClean="0"/>
              <a:t>Depends upon the environment in which it is to be carried out</a:t>
            </a:r>
            <a:r>
              <a:rPr lang="en-US" dirty="0" smtClean="0"/>
              <a:t>.</a:t>
            </a:r>
          </a:p>
          <a:p>
            <a:r>
              <a:rPr lang="en-US" dirty="0" smtClean="0"/>
              <a:t>Physical experimentation.</a:t>
            </a:r>
            <a:endParaRPr lang="en-US" dirty="0"/>
          </a:p>
        </p:txBody>
      </p:sp>
    </p:spTree>
    <p:extLst>
      <p:ext uri="{BB962C8B-B14F-4D97-AF65-F5344CB8AC3E}">
        <p14:creationId xmlns:p14="http://schemas.microsoft.com/office/powerpoint/2010/main" xmlns="" val="328434204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
            </a:r>
            <a:r>
              <a:rPr lang="en-US" dirty="0" smtClean="0"/>
              <a:t>linical or Diagnostic research</a:t>
            </a:r>
            <a:endParaRPr lang="en-US" dirty="0"/>
          </a:p>
        </p:txBody>
      </p:sp>
      <p:sp>
        <p:nvSpPr>
          <p:cNvPr id="3" name="Content Placeholder 2"/>
          <p:cNvSpPr>
            <a:spLocks noGrp="1"/>
          </p:cNvSpPr>
          <p:nvPr>
            <p:ph idx="1"/>
          </p:nvPr>
        </p:nvSpPr>
        <p:spPr/>
        <p:txBody>
          <a:bodyPr>
            <a:normAutofit/>
          </a:bodyPr>
          <a:lstStyle/>
          <a:p>
            <a:r>
              <a:rPr lang="en-US" dirty="0" smtClean="0"/>
              <a:t>Research follow case-study methods or in-depth approaches to reach the basic causal relations. Such studies usually go deep into the causes of things or events that interest us, using very small samples and very deep probing data gathering devices.</a:t>
            </a:r>
            <a:endParaRPr lang="en-US" dirty="0"/>
          </a:p>
        </p:txBody>
      </p:sp>
    </p:spTree>
    <p:extLst>
      <p:ext uri="{BB962C8B-B14F-4D97-AF65-F5344CB8AC3E}">
        <p14:creationId xmlns:p14="http://schemas.microsoft.com/office/powerpoint/2010/main" xmlns="" val="3398829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Historical Research</a:t>
            </a:r>
            <a:endParaRPr lang="en-US" dirty="0"/>
          </a:p>
        </p:txBody>
      </p:sp>
      <p:sp>
        <p:nvSpPr>
          <p:cNvPr id="3" name="Content Placeholder 2"/>
          <p:cNvSpPr>
            <a:spLocks noGrp="1"/>
          </p:cNvSpPr>
          <p:nvPr>
            <p:ph idx="1"/>
          </p:nvPr>
        </p:nvSpPr>
        <p:spPr/>
        <p:txBody>
          <a:bodyPr/>
          <a:lstStyle/>
          <a:p>
            <a:r>
              <a:rPr lang="en-US" dirty="0" smtClean="0"/>
              <a:t>It is a type which utilizes historical sources like documents, remains, etc. to study events or ideas of the past, including the philosophy of persons and groups at any remote point of time.</a:t>
            </a:r>
            <a:endParaRPr lang="en-US" dirty="0"/>
          </a:p>
        </p:txBody>
      </p:sp>
    </p:spTree>
    <p:extLst>
      <p:ext uri="{BB962C8B-B14F-4D97-AF65-F5344CB8AC3E}">
        <p14:creationId xmlns:p14="http://schemas.microsoft.com/office/powerpoint/2010/main" xmlns="" val="51333746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
            </a:r>
            <a:r>
              <a:rPr lang="en-US" dirty="0" smtClean="0"/>
              <a:t>onclusion oriented research</a:t>
            </a:r>
            <a:endParaRPr lang="en-US" dirty="0"/>
          </a:p>
        </p:txBody>
      </p:sp>
      <p:sp>
        <p:nvSpPr>
          <p:cNvPr id="3" name="Content Placeholder 2"/>
          <p:cNvSpPr>
            <a:spLocks noGrp="1"/>
          </p:cNvSpPr>
          <p:nvPr>
            <p:ph idx="1"/>
          </p:nvPr>
        </p:nvSpPr>
        <p:spPr/>
        <p:txBody>
          <a:bodyPr/>
          <a:lstStyle/>
          <a:p>
            <a:r>
              <a:rPr lang="en-US" dirty="0"/>
              <a:t>D</a:t>
            </a:r>
            <a:r>
              <a:rPr lang="en-US" dirty="0" smtClean="0"/>
              <a:t>oing conclusion oriented research, a researcher is free to pick up a problem, redesign the enquiry as he proceeds and is prepared to conceptualize as he wishes.</a:t>
            </a:r>
            <a:endParaRPr lang="en-US" dirty="0"/>
          </a:p>
        </p:txBody>
      </p:sp>
    </p:spTree>
    <p:extLst>
      <p:ext uri="{BB962C8B-B14F-4D97-AF65-F5344CB8AC3E}">
        <p14:creationId xmlns:p14="http://schemas.microsoft.com/office/powerpoint/2010/main" xmlns="" val="156502528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Decision-oriented research</a:t>
            </a:r>
            <a:endParaRPr lang="en-US" dirty="0"/>
          </a:p>
        </p:txBody>
      </p:sp>
      <p:sp>
        <p:nvSpPr>
          <p:cNvPr id="3" name="Content Placeholder 2"/>
          <p:cNvSpPr>
            <a:spLocks noGrp="1"/>
          </p:cNvSpPr>
          <p:nvPr>
            <p:ph idx="1"/>
          </p:nvPr>
        </p:nvSpPr>
        <p:spPr/>
        <p:txBody>
          <a:bodyPr>
            <a:normAutofit/>
          </a:bodyPr>
          <a:lstStyle/>
          <a:p>
            <a:r>
              <a:rPr lang="en-US" dirty="0" smtClean="0"/>
              <a:t>Decision-oriented research is always for the need of a decision maker and the researcher in this case is not free to embark upon research according to his own inclination. </a:t>
            </a:r>
            <a:endParaRPr lang="en-US" dirty="0"/>
          </a:p>
        </p:txBody>
      </p:sp>
    </p:spTree>
    <p:extLst>
      <p:ext uri="{BB962C8B-B14F-4D97-AF65-F5344CB8AC3E}">
        <p14:creationId xmlns:p14="http://schemas.microsoft.com/office/powerpoint/2010/main" xmlns="" val="174317937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Decision-oriented research</a:t>
            </a:r>
            <a:endParaRPr lang="en-US" dirty="0"/>
          </a:p>
        </p:txBody>
      </p:sp>
      <p:sp>
        <p:nvSpPr>
          <p:cNvPr id="3" name="Content Placeholder 2"/>
          <p:cNvSpPr>
            <a:spLocks noGrp="1"/>
          </p:cNvSpPr>
          <p:nvPr>
            <p:ph idx="1"/>
          </p:nvPr>
        </p:nvSpPr>
        <p:spPr/>
        <p:txBody>
          <a:bodyPr/>
          <a:lstStyle/>
          <a:p>
            <a:r>
              <a:rPr lang="en-US" dirty="0" smtClean="0"/>
              <a:t>Operations research is an example of decision oriented research since it is a scientific method of providing executive departments with a quantitative basis for decisions regarding operations under their control</a:t>
            </a:r>
            <a:r>
              <a:rPr lang="en-US" dirty="0" smtClean="0"/>
              <a:t>.</a:t>
            </a:r>
          </a:p>
          <a:p>
            <a:r>
              <a:rPr lang="en-US" dirty="0" smtClean="0"/>
              <a:t>It is of fundamental importance in business research.</a:t>
            </a:r>
            <a:endParaRPr lang="en-US" dirty="0" smtClean="0"/>
          </a:p>
          <a:p>
            <a:endParaRPr lang="en-US" dirty="0"/>
          </a:p>
        </p:txBody>
      </p:sp>
    </p:spTree>
    <p:extLst>
      <p:ext uri="{BB962C8B-B14F-4D97-AF65-F5344CB8AC3E}">
        <p14:creationId xmlns:p14="http://schemas.microsoft.com/office/powerpoint/2010/main" xmlns="" val="386908276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Research</a:t>
            </a:r>
            <a:endParaRPr lang="en-US" dirty="0"/>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a:pPr>
            <a:r>
              <a:rPr lang="en-US" dirty="0" smtClean="0"/>
              <a:t>Controlled;</a:t>
            </a:r>
          </a:p>
          <a:p>
            <a:pPr marL="914400" lvl="1" indent="-514350"/>
            <a:r>
              <a:rPr lang="en-US" dirty="0" smtClean="0"/>
              <a:t>Cause and Effect relationship </a:t>
            </a:r>
            <a:r>
              <a:rPr lang="en-US" dirty="0" smtClean="0"/>
              <a:t>between the two variable is not effected by another independent variable. It is possible in physical experiments e.g. Laboratory experiments but not possible in social sciences.</a:t>
            </a:r>
          </a:p>
          <a:p>
            <a:pPr marL="514350" indent="-514350">
              <a:buFont typeface="+mj-lt"/>
              <a:buAutoNum type="arabicPeriod"/>
            </a:pPr>
            <a:r>
              <a:rPr lang="en-US" dirty="0" smtClean="0"/>
              <a:t>Rigorous;</a:t>
            </a:r>
          </a:p>
          <a:p>
            <a:pPr marL="914400" lvl="1" indent="-514350"/>
            <a:r>
              <a:rPr lang="en-US" dirty="0" smtClean="0"/>
              <a:t>It is ensured that the procedures followed to find answers to the questions are relevant, appropriate and just. A degree of rigor varies depending on the type of experiment.</a:t>
            </a:r>
          </a:p>
          <a:p>
            <a:pPr marL="514350" indent="-514350">
              <a:buFont typeface="+mj-lt"/>
              <a:buAutoNum type="arabicPeriod"/>
            </a:pPr>
            <a:endParaRPr lang="en-US" dirty="0"/>
          </a:p>
        </p:txBody>
      </p:sp>
    </p:spTree>
    <p:extLst>
      <p:ext uri="{BB962C8B-B14F-4D97-AF65-F5344CB8AC3E}">
        <p14:creationId xmlns:p14="http://schemas.microsoft.com/office/powerpoint/2010/main" xmlns="" val="376960882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Characteristics of Research (Contd.)</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startAt="3"/>
            </a:pPr>
            <a:r>
              <a:rPr lang="en-US" dirty="0" smtClean="0"/>
              <a:t>Systematic;</a:t>
            </a:r>
          </a:p>
          <a:p>
            <a:pPr marL="914400" lvl="1" indent="-514350"/>
            <a:r>
              <a:rPr lang="en-US" dirty="0" smtClean="0"/>
              <a:t>This implies that the procedures adopted to undertake an investigation follows certain logical sequence.</a:t>
            </a:r>
          </a:p>
          <a:p>
            <a:pPr marL="514350" indent="-514350">
              <a:buFont typeface="+mj-lt"/>
              <a:buAutoNum type="arabicPeriod" startAt="3"/>
            </a:pPr>
            <a:r>
              <a:rPr lang="en-US" dirty="0" smtClean="0"/>
              <a:t>Valid and Verifiable;</a:t>
            </a:r>
          </a:p>
          <a:p>
            <a:pPr marL="914400" lvl="1" indent="-514350"/>
            <a:r>
              <a:rPr lang="en-US" dirty="0" smtClean="0"/>
              <a:t>This concept implies that, whatever you conclude on the basis of your findings is correct and can be verified by you and others.</a:t>
            </a:r>
          </a:p>
          <a:p>
            <a:endParaRPr lang="en-US" dirty="0"/>
          </a:p>
        </p:txBody>
      </p:sp>
    </p:spTree>
    <p:extLst>
      <p:ext uri="{BB962C8B-B14F-4D97-AF65-F5344CB8AC3E}">
        <p14:creationId xmlns:p14="http://schemas.microsoft.com/office/powerpoint/2010/main" xmlns="" val="149224834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Characteristics of Research (Contd.)</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5"/>
            </a:pPr>
            <a:r>
              <a:rPr lang="en-US" dirty="0" smtClean="0"/>
              <a:t>Empirical;</a:t>
            </a:r>
          </a:p>
          <a:p>
            <a:pPr marL="914400" lvl="1" indent="-514350"/>
            <a:r>
              <a:rPr lang="en-US" dirty="0" smtClean="0"/>
              <a:t>This means that any conclusions drawn are based upon hard evidence gathered from information collected from real life experiences and observation.</a:t>
            </a:r>
          </a:p>
          <a:p>
            <a:pPr marL="514350" indent="-514350">
              <a:buFont typeface="+mj-lt"/>
              <a:buAutoNum type="arabicPeriod" startAt="5"/>
            </a:pPr>
            <a:r>
              <a:rPr lang="en-US" dirty="0" smtClean="0"/>
              <a:t>Critical;</a:t>
            </a:r>
          </a:p>
          <a:p>
            <a:pPr marL="914400" lvl="1" indent="-514350"/>
            <a:r>
              <a:rPr lang="en-US" dirty="0" smtClean="0"/>
              <a:t>Critical scrutiny of the procedures used and the methods employed is crucial to research inquiry. </a:t>
            </a:r>
          </a:p>
          <a:p>
            <a:endParaRPr lang="en-US" dirty="0"/>
          </a:p>
        </p:txBody>
      </p:sp>
    </p:spTree>
    <p:extLst>
      <p:ext uri="{BB962C8B-B14F-4D97-AF65-F5344CB8AC3E}">
        <p14:creationId xmlns:p14="http://schemas.microsoft.com/office/powerpoint/2010/main" xmlns="" val="169575138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lstStyle/>
          <a:p>
            <a:r>
              <a:rPr lang="en-US" dirty="0" smtClean="0"/>
              <a:t>Introduction</a:t>
            </a:r>
          </a:p>
          <a:p>
            <a:r>
              <a:rPr lang="en-US" dirty="0" smtClean="0"/>
              <a:t>Brief contents of the Course</a:t>
            </a:r>
          </a:p>
          <a:p>
            <a:r>
              <a:rPr lang="en-US" dirty="0" smtClean="0"/>
              <a:t>Our Course Objective</a:t>
            </a:r>
          </a:p>
          <a:p>
            <a:r>
              <a:rPr lang="en-US" dirty="0" smtClean="0"/>
              <a:t>What is knowledge and Theory?</a:t>
            </a:r>
          </a:p>
          <a:p>
            <a:r>
              <a:rPr lang="en-US" dirty="0" smtClean="0"/>
              <a:t>Why Research?</a:t>
            </a:r>
          </a:p>
          <a:p>
            <a:r>
              <a:rPr lang="en-US" dirty="0" smtClean="0"/>
              <a:t>What is research problem?</a:t>
            </a:r>
          </a:p>
          <a:p>
            <a:r>
              <a:rPr lang="en-US" dirty="0" smtClean="0"/>
              <a:t>Types of Research</a:t>
            </a:r>
            <a:endParaRPr lang="en-US" dirty="0"/>
          </a:p>
        </p:txBody>
      </p:sp>
    </p:spTree>
    <p:extLst>
      <p:ext uri="{BB962C8B-B14F-4D97-AF65-F5344CB8AC3E}">
        <p14:creationId xmlns:p14="http://schemas.microsoft.com/office/powerpoint/2010/main" xmlns="" val="2889150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Summary of </a:t>
            </a:r>
            <a:r>
              <a:rPr lang="en-US" dirty="0" smtClean="0"/>
              <a:t>Today’s Lecture (Contd.)</a:t>
            </a:r>
            <a:endParaRPr lang="en-US" dirty="0"/>
          </a:p>
        </p:txBody>
      </p:sp>
      <p:sp>
        <p:nvSpPr>
          <p:cNvPr id="3" name="Content Placeholder 2"/>
          <p:cNvSpPr>
            <a:spLocks noGrp="1"/>
          </p:cNvSpPr>
          <p:nvPr>
            <p:ph idx="1"/>
          </p:nvPr>
        </p:nvSpPr>
        <p:spPr/>
        <p:txBody>
          <a:bodyPr/>
          <a:lstStyle/>
          <a:p>
            <a:r>
              <a:rPr lang="en-US" dirty="0" smtClean="0"/>
              <a:t>Characteristics of Research</a:t>
            </a: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229600" cy="1143000"/>
          </a:xfrm>
        </p:spPr>
        <p:txBody>
          <a:bodyPr/>
          <a:lstStyle/>
          <a:p>
            <a:r>
              <a:rPr lang="en-US" dirty="0" smtClean="0"/>
              <a:t>Thanks</a:t>
            </a:r>
            <a:endParaRPr lang="en-US" dirty="0"/>
          </a:p>
        </p:txBody>
      </p:sp>
    </p:spTree>
    <p:extLst>
      <p:ext uri="{BB962C8B-B14F-4D97-AF65-F5344CB8AC3E}">
        <p14:creationId xmlns:p14="http://schemas.microsoft.com/office/powerpoint/2010/main" xmlns="" val="1538839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803</TotalTime>
  <Words>2356</Words>
  <Application>Microsoft Office PowerPoint</Application>
  <PresentationFormat>On-screen Show (4:3)</PresentationFormat>
  <Paragraphs>259</Paragraphs>
  <Slides>64</Slides>
  <Notes>0</Notes>
  <HiddenSlides>0</HiddenSlides>
  <MMClips>0</MMClips>
  <ScaleCrop>false</ScaleCrop>
  <HeadingPairs>
    <vt:vector size="4" baseType="variant">
      <vt:variant>
        <vt:lpstr>Theme</vt:lpstr>
      </vt:variant>
      <vt:variant>
        <vt:i4>1</vt:i4>
      </vt:variant>
      <vt:variant>
        <vt:lpstr>Slide Titles</vt:lpstr>
      </vt:variant>
      <vt:variant>
        <vt:i4>64</vt:i4>
      </vt:variant>
    </vt:vector>
  </HeadingPairs>
  <TitlesOfParts>
    <vt:vector size="65" baseType="lpstr">
      <vt:lpstr>Office Theme</vt:lpstr>
      <vt:lpstr>MGT-491 QUANTITATIVE ANALYSIS AND RESEARCH FOR MANAGEMENT</vt:lpstr>
      <vt:lpstr>Self Introduction</vt:lpstr>
      <vt:lpstr>Course Objective</vt:lpstr>
      <vt:lpstr>Course Objective (Contd.)</vt:lpstr>
      <vt:lpstr>Course Description</vt:lpstr>
      <vt:lpstr>Intended Learning Outcomes</vt:lpstr>
      <vt:lpstr>Intended Learning Outcomes (Contd.)</vt:lpstr>
      <vt:lpstr>Intended Learning Outcomes (Contd.)</vt:lpstr>
      <vt:lpstr>Brief Course Contents</vt:lpstr>
      <vt:lpstr>Brief Course Contents (Contd.)</vt:lpstr>
      <vt:lpstr>Brief Course Contents (Contd.)</vt:lpstr>
      <vt:lpstr>Brief Course Contents (Contd.)</vt:lpstr>
      <vt:lpstr>Brief Course Contents (Contd.)</vt:lpstr>
      <vt:lpstr>Brief Course Contents (Contd.)</vt:lpstr>
      <vt:lpstr>Brief Course Contents (Contd.)</vt:lpstr>
      <vt:lpstr>Recommended Reading text book; Research methodology and Operations Research Published By: PEARSON EDUCATION Authors: Hamdy A. Taha, Mark N.K. Saunders</vt:lpstr>
      <vt:lpstr>Section 1; Introduction to Business Research and Research design</vt:lpstr>
      <vt:lpstr>Knowledge</vt:lpstr>
      <vt:lpstr>Knowledge (Contd.)</vt:lpstr>
      <vt:lpstr>Theory</vt:lpstr>
      <vt:lpstr>Theory (Contd.)</vt:lpstr>
      <vt:lpstr>Theory (Contd.)</vt:lpstr>
      <vt:lpstr>Research</vt:lpstr>
      <vt:lpstr>Research (Contd.)</vt:lpstr>
      <vt:lpstr>Research (Contd.)</vt:lpstr>
      <vt:lpstr>Research? (Contd.)</vt:lpstr>
      <vt:lpstr>Objective of Research</vt:lpstr>
      <vt:lpstr>Objective of Research</vt:lpstr>
      <vt:lpstr>Nature and Scope of Business Research</vt:lpstr>
      <vt:lpstr>Nature and Scope of Business Research (Contd.)</vt:lpstr>
      <vt:lpstr>Nature and Scope of Business Research (Contd.)</vt:lpstr>
      <vt:lpstr>Nature and Scope of Business Research (Contd.)</vt:lpstr>
      <vt:lpstr>Nature and Scope of Business Research (Contd.)</vt:lpstr>
      <vt:lpstr>Nature and Scope of Business Research (Contd.)</vt:lpstr>
      <vt:lpstr>Nature and Scope of Business Research (Contd.)</vt:lpstr>
      <vt:lpstr>Nature and Scope of Business Research (Contd.)</vt:lpstr>
      <vt:lpstr>Motivation for Research</vt:lpstr>
      <vt:lpstr>Motivation for Research (Contd.)</vt:lpstr>
      <vt:lpstr>Research Problem</vt:lpstr>
      <vt:lpstr>Types of Research</vt:lpstr>
      <vt:lpstr>Types of Research (Contd.)</vt:lpstr>
      <vt:lpstr>Descriptive Research</vt:lpstr>
      <vt:lpstr>Descriptive Research (Contd.)</vt:lpstr>
      <vt:lpstr>Analytical Research</vt:lpstr>
      <vt:lpstr>Applied Research</vt:lpstr>
      <vt:lpstr>Fundamental research</vt:lpstr>
      <vt:lpstr>Quantitative research</vt:lpstr>
      <vt:lpstr>Qualitative research</vt:lpstr>
      <vt:lpstr>Conceptual research</vt:lpstr>
      <vt:lpstr>Empirical research</vt:lpstr>
      <vt:lpstr>One time research</vt:lpstr>
      <vt:lpstr>Longitudinal research</vt:lpstr>
      <vt:lpstr>Field-setting research or Laboratory research or Simulation research</vt:lpstr>
      <vt:lpstr>Clinical or Diagnostic research</vt:lpstr>
      <vt:lpstr>Historical Research</vt:lpstr>
      <vt:lpstr>Conclusion oriented research</vt:lpstr>
      <vt:lpstr>Decision-oriented research</vt:lpstr>
      <vt:lpstr>Decision-oriented research</vt:lpstr>
      <vt:lpstr>Characteristics of Research</vt:lpstr>
      <vt:lpstr>Characteristics of Research (Contd.)</vt:lpstr>
      <vt:lpstr>Characteristics of Research (Contd.)</vt:lpstr>
      <vt:lpstr>Summary of Today’s Lecture</vt:lpstr>
      <vt:lpstr>Summary of Today’s Lecture (Contd.)</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Osman</dc:creator>
  <cp:lastModifiedBy>NTS</cp:lastModifiedBy>
  <cp:revision>28</cp:revision>
  <dcterms:created xsi:type="dcterms:W3CDTF">2013-06-16T16:18:51Z</dcterms:created>
  <dcterms:modified xsi:type="dcterms:W3CDTF">2013-06-17T05:45:50Z</dcterms:modified>
</cp:coreProperties>
</file>