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324" r:id="rId3"/>
    <p:sldId id="292" r:id="rId4"/>
    <p:sldId id="325" r:id="rId5"/>
    <p:sldId id="326" r:id="rId6"/>
    <p:sldId id="327" r:id="rId7"/>
    <p:sldId id="344" r:id="rId8"/>
    <p:sldId id="328" r:id="rId9"/>
    <p:sldId id="329" r:id="rId10"/>
    <p:sldId id="331" r:id="rId11"/>
    <p:sldId id="345" r:id="rId12"/>
    <p:sldId id="333" r:id="rId13"/>
    <p:sldId id="346" r:id="rId14"/>
    <p:sldId id="334" r:id="rId15"/>
    <p:sldId id="335" r:id="rId16"/>
    <p:sldId id="347" r:id="rId17"/>
    <p:sldId id="336" r:id="rId18"/>
    <p:sldId id="348" r:id="rId19"/>
    <p:sldId id="337" r:id="rId20"/>
    <p:sldId id="341" r:id="rId21"/>
    <p:sldId id="342" r:id="rId22"/>
    <p:sldId id="343" r:id="rId23"/>
    <p:sldId id="32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5" d="100"/>
          <a:sy n="65" d="100"/>
        </p:scale>
        <p:origin x="-835"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4008E-D746-4ECD-9CB9-2041CF598F6A}" type="datetimeFigureOut">
              <a:rPr lang="en-US" smtClean="0"/>
              <a:pPr/>
              <a:t>7/23/2013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64008E-D746-4ECD-9CB9-2041CF598F6A}" type="datetimeFigureOut">
              <a:rPr lang="en-US" smtClean="0"/>
              <a:pPr/>
              <a:t>7/23/2013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64008E-D746-4ECD-9CB9-2041CF598F6A}" type="datetimeFigureOut">
              <a:rPr lang="en-US" smtClean="0"/>
              <a:pPr/>
              <a:t>7/23/2013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64008E-D746-4ECD-9CB9-2041CF598F6A}" type="datetimeFigureOut">
              <a:rPr lang="en-US" smtClean="0"/>
              <a:pPr/>
              <a:t>7/23/2013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4008E-D746-4ECD-9CB9-2041CF598F6A}" type="datetimeFigureOut">
              <a:rPr lang="en-US" smtClean="0"/>
              <a:pPr/>
              <a:t>7/23/2013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4008E-D746-4ECD-9CB9-2041CF598F6A}" type="datetimeFigureOut">
              <a:rPr lang="en-US" smtClean="0"/>
              <a:pPr/>
              <a:t>7/23/2013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4008E-D746-4ECD-9CB9-2041CF598F6A}" type="datetimeFigureOut">
              <a:rPr lang="en-US" smtClean="0"/>
              <a:pPr/>
              <a:t>7/23/2013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4008E-D746-4ECD-9CB9-2041CF598F6A}" type="datetimeFigureOut">
              <a:rPr lang="en-US" smtClean="0"/>
              <a:pPr/>
              <a:t>7/23/2013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370FF-C3AB-4646-A551-3BCEFBFD18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09</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08</a:t>
            </a:r>
            <a:endParaRPr lang="en-US" b="1" dirty="0"/>
          </a:p>
        </p:txBody>
      </p:sp>
      <p:sp>
        <p:nvSpPr>
          <p:cNvPr id="3" name="Content Placeholder 2"/>
          <p:cNvSpPr>
            <a:spLocks noGrp="1"/>
          </p:cNvSpPr>
          <p:nvPr>
            <p:ph idx="1"/>
          </p:nvPr>
        </p:nvSpPr>
        <p:spPr/>
        <p:txBody>
          <a:bodyPr>
            <a:normAutofit lnSpcReduction="10000"/>
          </a:bodyPr>
          <a:lstStyle/>
          <a:p>
            <a:r>
              <a:rPr lang="en-US" dirty="0" smtClean="0"/>
              <a:t>Models for mobile wireless technology </a:t>
            </a:r>
          </a:p>
          <a:p>
            <a:r>
              <a:rPr lang="en-US" dirty="0" smtClean="0"/>
              <a:t>Framework for analyzing e-business models</a:t>
            </a:r>
          </a:p>
          <a:p>
            <a:r>
              <a:rPr lang="en-US" dirty="0" smtClean="0"/>
              <a:t>E-</a:t>
            </a:r>
            <a:r>
              <a:rPr lang="en-US" dirty="0" err="1" smtClean="0"/>
              <a:t>marketspace</a:t>
            </a:r>
            <a:r>
              <a:rPr lang="en-US" dirty="0" smtClean="0"/>
              <a:t> Characteristics </a:t>
            </a:r>
          </a:p>
          <a:p>
            <a:r>
              <a:rPr lang="en-US" dirty="0" smtClean="0"/>
              <a:t>Adding Value to Customers</a:t>
            </a:r>
          </a:p>
          <a:p>
            <a:r>
              <a:rPr lang="en-US" dirty="0" smtClean="0"/>
              <a:t>Achieving Economic Viability </a:t>
            </a:r>
          </a:p>
          <a:p>
            <a:r>
              <a:rPr lang="en-US" dirty="0" smtClean="0"/>
              <a:t>Achieving a critical mass of customers </a:t>
            </a:r>
          </a:p>
          <a:p>
            <a:r>
              <a:rPr lang="en-US" dirty="0" smtClean="0"/>
              <a:t>Continuing to innovate and add value </a:t>
            </a:r>
          </a:p>
          <a:p>
            <a:r>
              <a:rPr lang="en-US" dirty="0" smtClean="0"/>
              <a:t>Design for flexibility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E-business economics</a:t>
            </a:r>
          </a:p>
          <a:p>
            <a:pPr lvl="1"/>
            <a:r>
              <a:rPr lang="en-US" dirty="0" smtClean="0"/>
              <a:t>Towards perfect competition </a:t>
            </a:r>
          </a:p>
          <a:p>
            <a:pPr lvl="1"/>
            <a:r>
              <a:rPr lang="en-US" dirty="0" smtClean="0"/>
              <a:t> Effect of internet on the competitive environment </a:t>
            </a:r>
          </a:p>
          <a:p>
            <a:pPr lvl="1"/>
            <a:r>
              <a:rPr lang="en-US" dirty="0" smtClean="0"/>
              <a:t>Key economic characteristics of internet </a:t>
            </a:r>
          </a:p>
          <a:p>
            <a:pPr lvl="1"/>
            <a:r>
              <a:rPr lang="en-US" dirty="0" smtClean="0"/>
              <a:t>Cost of production and distribution </a:t>
            </a:r>
          </a:p>
          <a:p>
            <a:pPr lvl="1"/>
            <a:r>
              <a:rPr lang="en-US" dirty="0" smtClean="0"/>
              <a:t>Disintermediation and </a:t>
            </a:r>
            <a:r>
              <a:rPr lang="en-US" dirty="0" err="1" smtClean="0"/>
              <a:t>reintermediation</a:t>
            </a:r>
            <a:r>
              <a:rPr lang="en-US" dirty="0" smtClean="0"/>
              <a:t> </a:t>
            </a:r>
          </a:p>
          <a:p>
            <a:pPr lvl="1"/>
            <a:r>
              <a:rPr lang="en-US" dirty="0" smtClean="0"/>
              <a:t>Economics of information </a:t>
            </a:r>
          </a:p>
          <a:p>
            <a:pPr lvl="1"/>
            <a:r>
              <a:rPr lang="en-US" dirty="0" smtClean="0"/>
              <a:t>Connectivity and interactivity </a:t>
            </a:r>
          </a:p>
          <a:p>
            <a:pPr lvl="1"/>
            <a:r>
              <a:rPr lang="en-US" dirty="0" smtClean="0"/>
              <a:t>Economies of scale </a:t>
            </a:r>
          </a:p>
          <a:p>
            <a:pPr lvl="1"/>
            <a:r>
              <a:rPr lang="en-US" dirty="0" smtClean="0"/>
              <a:t>Economies of scope </a:t>
            </a:r>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Towards Perfect Competition </a:t>
            </a:r>
            <a:endParaRPr lang="en-US" b="1" dirty="0"/>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r>
              <a:rPr lang="en-US" dirty="0" smtClean="0"/>
              <a:t>Economics is concerned with the efficient allocation of resources.</a:t>
            </a:r>
          </a:p>
          <a:p>
            <a:r>
              <a:rPr lang="en-US" dirty="0" smtClean="0"/>
              <a:t>Perfect competition refers to a market where no individual buyer or seller can influence the market</a:t>
            </a:r>
          </a:p>
          <a:p>
            <a:r>
              <a:rPr lang="en-US" dirty="0" smtClean="0"/>
              <a:t>Perfect competition is a theoretical market structure based on a number of key assumptions. e.g.</a:t>
            </a:r>
          </a:p>
          <a:p>
            <a:pPr lvl="1"/>
            <a:r>
              <a:rPr lang="en-US" dirty="0" smtClean="0"/>
              <a:t>There are many buyers and sellers;</a:t>
            </a:r>
          </a:p>
          <a:p>
            <a:pPr lvl="1"/>
            <a:r>
              <a:rPr lang="en-US" dirty="0" smtClean="0"/>
              <a:t>There is freedom of entry into and exit from the market;</a:t>
            </a:r>
          </a:p>
          <a:p>
            <a:pPr lvl="1"/>
            <a:r>
              <a:rPr lang="en-US" dirty="0" smtClean="0"/>
              <a:t>There is perfect mobility of the factors of production;</a:t>
            </a:r>
          </a:p>
          <a:p>
            <a:pPr lvl="1"/>
            <a:r>
              <a:rPr lang="en-US" dirty="0" smtClean="0"/>
              <a:t>There is perfect knowledge of the market;</a:t>
            </a:r>
          </a:p>
          <a:p>
            <a:pPr lvl="1"/>
            <a:r>
              <a:rPr lang="en-US" dirty="0" smtClean="0"/>
              <a:t>There is a homogeneous product.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Towards Perfect Competition </a:t>
            </a:r>
            <a:endParaRPr lang="en-US" b="1" dirty="0"/>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smtClean="0"/>
              <a:t>Perfect competition describes an efficient market because it leaves no excess supply or demand of goods or services. </a:t>
            </a:r>
          </a:p>
          <a:p>
            <a:r>
              <a:rPr lang="en-US" dirty="0" smtClean="0"/>
              <a:t>In the real economy this rarely, if ever, happens. </a:t>
            </a:r>
          </a:p>
          <a:p>
            <a:r>
              <a:rPr lang="en-US" dirty="0" smtClean="0"/>
              <a:t>Most markets fail to match supply with demand and, therefore, operate at less than optimal efficiency.</a:t>
            </a:r>
          </a:p>
          <a:p>
            <a:r>
              <a:rPr lang="en-US" dirty="0" smtClean="0"/>
              <a:t>There are numerous reasons why markets fail e.g. </a:t>
            </a:r>
          </a:p>
          <a:p>
            <a:pPr lvl="1"/>
            <a:r>
              <a:rPr lang="en-US" dirty="0" smtClean="0"/>
              <a:t>There may be a lack of information and knowledge pertaining to the supply of goods and services into a market; </a:t>
            </a:r>
          </a:p>
          <a:p>
            <a:pPr lvl="1"/>
            <a:r>
              <a:rPr lang="en-US" dirty="0" smtClean="0"/>
              <a:t>There may be excessive transaction costs (where the costs of making a transaction outweigh the benefits to consumers or suppliers)</a:t>
            </a:r>
          </a:p>
          <a:p>
            <a:pPr lvl="1"/>
            <a:r>
              <a:rPr lang="en-US" dirty="0" smtClean="0"/>
              <a:t>Transactions may be prevented by geographical distance between buyers and sellers; </a:t>
            </a:r>
          </a:p>
          <a:p>
            <a:pPr lvl="1"/>
            <a:r>
              <a:rPr lang="en-US" dirty="0" smtClean="0"/>
              <a:t>One seller may have greater economic power than others in the industry and can influence the market price.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The effect of the internet on the competitive environment</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The internet has provided a mechanism for edging markets closer to that of perfect competition. </a:t>
            </a:r>
          </a:p>
          <a:p>
            <a:r>
              <a:rPr lang="en-US" dirty="0" smtClean="0"/>
              <a:t>Ease of access and lack of regulation means that there are many buyers and sellers in the market. </a:t>
            </a:r>
          </a:p>
          <a:p>
            <a:r>
              <a:rPr lang="en-US" dirty="0" smtClean="0"/>
              <a:t>Abundance of information on websites means that buyers and sellers have access to greater market knowledge. </a:t>
            </a:r>
          </a:p>
          <a:p>
            <a:r>
              <a:rPr lang="en-US" dirty="0" smtClean="0"/>
              <a:t>Transacting via the internet ensures a more cost-effective way of matching supply and demand since there are no geographical or time constraints.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The effect of the internet on the competitive environment</a:t>
            </a:r>
            <a:endParaRPr lang="en-US" b="1" dirty="0"/>
          </a:p>
        </p:txBody>
      </p:sp>
      <p:sp>
        <p:nvSpPr>
          <p:cNvPr id="3" name="Content Placeholder 2"/>
          <p:cNvSpPr>
            <a:spLocks noGrp="1"/>
          </p:cNvSpPr>
          <p:nvPr>
            <p:ph idx="1"/>
          </p:nvPr>
        </p:nvSpPr>
        <p:spPr>
          <a:xfrm>
            <a:off x="457200" y="1600200"/>
            <a:ext cx="8229600" cy="4648200"/>
          </a:xfrm>
        </p:spPr>
        <p:txBody>
          <a:bodyPr>
            <a:normAutofit fontScale="85000" lnSpcReduction="10000"/>
          </a:bodyPr>
          <a:lstStyle/>
          <a:p>
            <a:r>
              <a:rPr lang="en-US" dirty="0" smtClean="0"/>
              <a:t>One of the key characteristics of the e-business environment is the ease of entry for firms. </a:t>
            </a:r>
          </a:p>
          <a:p>
            <a:r>
              <a:rPr lang="en-US" dirty="0" smtClean="0"/>
              <a:t>The cost of entry and exit is low relative to traditional industries, as firms do not require large sales teams, costly investment in infrastructure or high sunk costs in order to compete effectively. </a:t>
            </a:r>
          </a:p>
          <a:p>
            <a:r>
              <a:rPr lang="en-US" dirty="0" smtClean="0"/>
              <a:t>The nature of competition has been altered by the emergence of the internet. </a:t>
            </a:r>
          </a:p>
          <a:p>
            <a:r>
              <a:rPr lang="en-US" dirty="0" smtClean="0"/>
              <a:t>Both cost structures and the types of products and services being offered to customers differ from traditional industries.</a:t>
            </a:r>
          </a:p>
          <a:p>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The effect of the internet on the competitive environment</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Reductions in cost can be achieved through smoothing transactions between customers and suppliers and there are opportunities for customizing products to specific needs and building communities of buyers. </a:t>
            </a:r>
          </a:p>
          <a:p>
            <a:r>
              <a:rPr lang="en-US" dirty="0" smtClean="0"/>
              <a:t>The internet can change the relationship between buyers and sellers where switching costs play a crucial role in determining the balance of power. </a:t>
            </a:r>
          </a:p>
          <a:p>
            <a:r>
              <a:rPr lang="en-US" dirty="0" smtClean="0"/>
              <a:t>The reduction in transaction costs of searching for products or services makes comparisons of prices easier for customers and intensifies price competition among firms.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The effect of the internet on the competitive environment</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Easy access to a huge array of information facilitates consumers’ comparisons of prices and availability of products and services. </a:t>
            </a:r>
          </a:p>
          <a:p>
            <a:r>
              <a:rPr lang="en-US" dirty="0" smtClean="0"/>
              <a:t>The availability of market information contrasts with traditional markets where consumers are reliant on firms to provide them with such information. </a:t>
            </a:r>
          </a:p>
          <a:p>
            <a:r>
              <a:rPr lang="en-US" dirty="0" smtClean="0"/>
              <a:t>Conventional wisdom has it that this leads firms to compete more on price because of the absence of significant search costs. </a:t>
            </a:r>
          </a:p>
          <a:p>
            <a:r>
              <a:rPr lang="en-US" dirty="0" smtClean="0"/>
              <a:t>The bargaining power lies with the customer.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Key economic characteristics of the internet</a:t>
            </a:r>
            <a:endParaRPr lang="en-US" b="1"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smtClean="0"/>
              <a:t>Classical economic theory views information as a resource to reduce uncertainty. </a:t>
            </a:r>
          </a:p>
          <a:p>
            <a:r>
              <a:rPr lang="en-US" dirty="0" smtClean="0"/>
              <a:t>However, the development of the internet has led to increasing emphasis on information as a productive element and a product. </a:t>
            </a:r>
          </a:p>
          <a:p>
            <a:r>
              <a:rPr lang="en-US" dirty="0" smtClean="0"/>
              <a:t>Economic analysis of information as an asset should view it from both the demand and supply sides. </a:t>
            </a:r>
          </a:p>
          <a:p>
            <a:r>
              <a:rPr lang="en-US" dirty="0" smtClean="0"/>
              <a:t>Demand in the form of customers and businesses seeking information on products and services, and supply side in the form of businesses providing information to customers and other businesses.</a:t>
            </a:r>
          </a:p>
          <a:p>
            <a:r>
              <a:rPr lang="en-US" dirty="0" smtClean="0"/>
              <a:t>On the demand side, the internet can be used as a means of accessing information about organizations and the products and services they sell.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Key economic characteristics of the internet</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Customers usually access the website, scan the range of products available, perhaps compare prices on other websites, and then make a decision on whether to buy or not.</a:t>
            </a:r>
          </a:p>
          <a:p>
            <a:r>
              <a:rPr lang="en-US" dirty="0" smtClean="0"/>
              <a:t>The internet helps smooth the transaction process. </a:t>
            </a:r>
          </a:p>
          <a:p>
            <a:r>
              <a:rPr lang="en-US" dirty="0" smtClean="0"/>
              <a:t>Once an offer to buy has been received by an online business the process of distribution takes place and the physical product is delivered to the customer.</a:t>
            </a:r>
          </a:p>
          <a:p>
            <a:r>
              <a:rPr lang="en-US" dirty="0" smtClean="0"/>
              <a:t>Inspection of the goods can only be done visually via the website.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Cost of production and distribution</a:t>
            </a:r>
            <a:endParaRPr lang="en-US" b="1" dirty="0"/>
          </a:p>
        </p:txBody>
      </p:sp>
      <p:sp>
        <p:nvSpPr>
          <p:cNvPr id="3" name="Content Placeholder 2"/>
          <p:cNvSpPr>
            <a:spLocks noGrp="1"/>
          </p:cNvSpPr>
          <p:nvPr>
            <p:ph idx="1"/>
          </p:nvPr>
        </p:nvSpPr>
        <p:spPr>
          <a:xfrm>
            <a:off x="533400" y="1371600"/>
            <a:ext cx="8382000" cy="4953000"/>
          </a:xfrm>
        </p:spPr>
        <p:txBody>
          <a:bodyPr>
            <a:normAutofit fontScale="85000" lnSpcReduction="10000"/>
          </a:bodyPr>
          <a:lstStyle/>
          <a:p>
            <a:r>
              <a:rPr lang="en-US" dirty="0" smtClean="0"/>
              <a:t>The internet can help to reduce production and distribution costs and make firms operate more efficiently. </a:t>
            </a:r>
          </a:p>
          <a:p>
            <a:r>
              <a:rPr lang="en-US" dirty="0" smtClean="0"/>
              <a:t>Market information on customers and logistics information gathered from suppliers, distributors and manufacturers form the basis for improving efficiency. </a:t>
            </a:r>
          </a:p>
          <a:p>
            <a:r>
              <a:rPr lang="en-US" dirty="0" smtClean="0"/>
              <a:t>The cost of marketing and advertising can be reduced using customer information effectively. </a:t>
            </a:r>
          </a:p>
          <a:p>
            <a:r>
              <a:rPr lang="en-US" dirty="0" smtClean="0"/>
              <a:t>Information on customer segments, the types of products demanded, trends in tastes and fashions, etc. form the basis for a more targeted marketing effort.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Cost of production and distribution</a:t>
            </a:r>
            <a:endParaRPr lang="en-US" b="1" dirty="0"/>
          </a:p>
        </p:txBody>
      </p:sp>
      <p:sp>
        <p:nvSpPr>
          <p:cNvPr id="3" name="Content Placeholder 2"/>
          <p:cNvSpPr>
            <a:spLocks noGrp="1"/>
          </p:cNvSpPr>
          <p:nvPr>
            <p:ph idx="1"/>
          </p:nvPr>
        </p:nvSpPr>
        <p:spPr>
          <a:xfrm>
            <a:off x="609600" y="1371600"/>
            <a:ext cx="8001000" cy="4953000"/>
          </a:xfrm>
        </p:spPr>
        <p:txBody>
          <a:bodyPr>
            <a:normAutofit fontScale="92500"/>
          </a:bodyPr>
          <a:lstStyle/>
          <a:p>
            <a:r>
              <a:rPr lang="en-US" dirty="0" smtClean="0"/>
              <a:t>The internet is an effective channel of communication and a source of information storage and retrieval. </a:t>
            </a:r>
          </a:p>
          <a:p>
            <a:r>
              <a:rPr lang="en-US" dirty="0" smtClean="0"/>
              <a:t>These attributes can form the basis for potential cost savings in the internal operations of firms. </a:t>
            </a:r>
          </a:p>
          <a:p>
            <a:r>
              <a:rPr lang="en-US" dirty="0" smtClean="0"/>
              <a:t>Information on the supply of raw materials, the capacity of manufacturing and orders from wholesalers, distributors and retailers all combine to enhance supply chain management.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Disintermediation and </a:t>
            </a:r>
            <a:r>
              <a:rPr lang="en-US" b="1" dirty="0" err="1" smtClean="0"/>
              <a:t>reintermediation</a:t>
            </a:r>
            <a:endParaRPr lang="en-US" b="1" dirty="0"/>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smtClean="0"/>
              <a:t>Disintermediation refers to the removal of an intermediary somewhere along the supply chain of products and services from seller to consumer. </a:t>
            </a:r>
          </a:p>
          <a:p>
            <a:r>
              <a:rPr lang="en-US" dirty="0" smtClean="0"/>
              <a:t>Disintermediation has become a feature of the e-business and e-commerce environment because the internet facilitates greater communications between suppliers and customers. </a:t>
            </a:r>
          </a:p>
          <a:p>
            <a:r>
              <a:rPr lang="en-US" dirty="0" smtClean="0"/>
              <a:t>Disintermediation is a method of reducing the cost of bringing products and services to customers. </a:t>
            </a:r>
          </a:p>
          <a:p>
            <a:r>
              <a:rPr lang="en-US" dirty="0" smtClean="0"/>
              <a:t>Cost reduction is achieved by reducing the number of intermediaries in the supply chain. </a:t>
            </a:r>
          </a:p>
          <a:p>
            <a:r>
              <a:rPr lang="en-US" dirty="0" smtClean="0"/>
              <a:t>Firms can use this cost saving to offer lower prices compared to traditional markets. </a:t>
            </a:r>
          </a:p>
          <a:p>
            <a:r>
              <a:rPr lang="en-US" dirty="0" smtClean="0"/>
              <a:t>This can help build up a critical mass of customers, increase customer loyalty and create a competitive advantage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Disintermediation and </a:t>
            </a:r>
            <a:r>
              <a:rPr lang="en-US" b="1" dirty="0" err="1" smtClean="0"/>
              <a:t>reintermediation</a:t>
            </a:r>
            <a:endParaRPr lang="en-US" b="1" dirty="0"/>
          </a:p>
        </p:txBody>
      </p:sp>
      <p:sp>
        <p:nvSpPr>
          <p:cNvPr id="3" name="Content Placeholder 2"/>
          <p:cNvSpPr>
            <a:spLocks noGrp="1"/>
          </p:cNvSpPr>
          <p:nvPr>
            <p:ph idx="1"/>
          </p:nvPr>
        </p:nvSpPr>
        <p:spPr>
          <a:xfrm>
            <a:off x="304800" y="1600200"/>
            <a:ext cx="8458200" cy="4876800"/>
          </a:xfrm>
        </p:spPr>
        <p:txBody>
          <a:bodyPr>
            <a:normAutofit fontScale="85000" lnSpcReduction="20000"/>
          </a:bodyPr>
          <a:lstStyle/>
          <a:p>
            <a:r>
              <a:rPr lang="en-US" dirty="0" smtClean="0"/>
              <a:t>The savings from disintermediation can only be realized if the benefits of removing the intermediary outweigh the costs.</a:t>
            </a:r>
          </a:p>
          <a:p>
            <a:r>
              <a:rPr lang="en-US" dirty="0" smtClean="0"/>
              <a:t>Intermediaries along the supply chain add value as well as cost.</a:t>
            </a:r>
          </a:p>
          <a:p>
            <a:r>
              <a:rPr lang="en-US" dirty="0" smtClean="0"/>
              <a:t>Much will depend upon how dispensable the service they provide is to the customer. </a:t>
            </a:r>
          </a:p>
          <a:p>
            <a:r>
              <a:rPr lang="en-US" dirty="0" smtClean="0"/>
              <a:t>Disintermediation was a feature of the early development of e-commerce markets. </a:t>
            </a:r>
          </a:p>
          <a:p>
            <a:r>
              <a:rPr lang="en-US" dirty="0" smtClean="0"/>
              <a:t>The intermediaries, who had the traditional role as a conduit between buyer and seller, were being increasingly marginalized in the new economy.</a:t>
            </a:r>
          </a:p>
          <a:p>
            <a:r>
              <a:rPr lang="en-US" dirty="0" smtClean="0"/>
              <a:t>The role of intermediaries did not become obsolete.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Disintermediation and </a:t>
            </a:r>
            <a:r>
              <a:rPr lang="en-US" b="1" dirty="0" err="1" smtClean="0"/>
              <a:t>reintermediation</a:t>
            </a:r>
            <a:endParaRPr lang="en-US" b="1" dirty="0"/>
          </a:p>
        </p:txBody>
      </p:sp>
      <p:sp>
        <p:nvSpPr>
          <p:cNvPr id="3" name="Content Placeholder 2"/>
          <p:cNvSpPr>
            <a:spLocks noGrp="1"/>
          </p:cNvSpPr>
          <p:nvPr>
            <p:ph idx="1"/>
          </p:nvPr>
        </p:nvSpPr>
        <p:spPr>
          <a:xfrm>
            <a:off x="457200" y="1600200"/>
            <a:ext cx="8229600" cy="5029200"/>
          </a:xfrm>
        </p:spPr>
        <p:txBody>
          <a:bodyPr>
            <a:normAutofit fontScale="85000" lnSpcReduction="10000"/>
          </a:bodyPr>
          <a:lstStyle/>
          <a:p>
            <a:r>
              <a:rPr lang="en-US" dirty="0" smtClean="0"/>
              <a:t>Many intermediary firms have reinvented themselves and re-entered the supply chain by offering specialist knowledge or services for the online market. This process is referred to as ‘</a:t>
            </a:r>
            <a:r>
              <a:rPr lang="en-US" dirty="0" err="1" smtClean="0"/>
              <a:t>reintermediation</a:t>
            </a:r>
            <a:r>
              <a:rPr lang="en-US" dirty="0" smtClean="0"/>
              <a:t>’. </a:t>
            </a:r>
          </a:p>
          <a:p>
            <a:r>
              <a:rPr lang="en-US" dirty="0" smtClean="0"/>
              <a:t>Sometimes termed ‘</a:t>
            </a:r>
            <a:r>
              <a:rPr lang="en-US" dirty="0" err="1" smtClean="0"/>
              <a:t>infomediaries</a:t>
            </a:r>
            <a:r>
              <a:rPr lang="en-US" dirty="0" smtClean="0"/>
              <a:t>’, these firm deal on offer for their clients. </a:t>
            </a:r>
          </a:p>
          <a:p>
            <a:r>
              <a:rPr lang="en-US" dirty="0" smtClean="0"/>
              <a:t>This revives the specialist nature of their business and creates cost savings.</a:t>
            </a:r>
          </a:p>
          <a:p>
            <a:r>
              <a:rPr lang="en-US" dirty="0" smtClean="0"/>
              <a:t>The so-called ‘</a:t>
            </a:r>
            <a:r>
              <a:rPr lang="en-US" dirty="0" err="1" smtClean="0"/>
              <a:t>infomediaries</a:t>
            </a:r>
            <a:r>
              <a:rPr lang="en-US" dirty="0" smtClean="0"/>
              <a:t>’ transform raw data into valuable information, provide customer assistance or technology-based buying aids and increase market efficiency.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Economics of information</a:t>
            </a:r>
            <a:endParaRPr lang="en-US" b="1" dirty="0"/>
          </a:p>
        </p:txBody>
      </p:sp>
      <p:sp>
        <p:nvSpPr>
          <p:cNvPr id="3" name="Content Placeholder 2"/>
          <p:cNvSpPr>
            <a:spLocks noGrp="1"/>
          </p:cNvSpPr>
          <p:nvPr>
            <p:ph idx="1"/>
          </p:nvPr>
        </p:nvSpPr>
        <p:spPr>
          <a:xfrm>
            <a:off x="457200" y="1447800"/>
            <a:ext cx="8229600" cy="5257800"/>
          </a:xfrm>
        </p:spPr>
        <p:txBody>
          <a:bodyPr>
            <a:normAutofit fontScale="77500" lnSpcReduction="20000"/>
          </a:bodyPr>
          <a:lstStyle/>
          <a:p>
            <a:r>
              <a:rPr lang="en-US" dirty="0" smtClean="0"/>
              <a:t>Information economics is distinctly different from the economics of physical products. </a:t>
            </a:r>
          </a:p>
          <a:p>
            <a:r>
              <a:rPr lang="en-US" dirty="0" smtClean="0"/>
              <a:t>Information is easily produced and can be distributed among a large number of recipients including suppliers, customers and firms. </a:t>
            </a:r>
          </a:p>
          <a:p>
            <a:r>
              <a:rPr lang="en-US" dirty="0" smtClean="0"/>
              <a:t>The ease and scale of distribution does not diminish the value or quality of the product.</a:t>
            </a:r>
          </a:p>
          <a:p>
            <a:r>
              <a:rPr lang="en-US" dirty="0" smtClean="0"/>
              <a:t>Information is easily manipulated and altered to suit different needs of customers in different markets. </a:t>
            </a:r>
          </a:p>
          <a:p>
            <a:r>
              <a:rPr lang="en-US" dirty="0" smtClean="0"/>
              <a:t>Information that is in high demand, such as financial data, prices of stocks and shares and news items, constitutes high-value assets.</a:t>
            </a:r>
          </a:p>
          <a:p>
            <a:r>
              <a:rPr lang="en-US" dirty="0" smtClean="0"/>
              <a:t>Where traditional economic theory is concerned with scarcity of resources, the internet is characterized by an abundance of information.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Economics of information</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Information-driven products and services can be reproduced and distributed for near zero marginal cost (the cost of producing an additional unit). </a:t>
            </a:r>
          </a:p>
          <a:p>
            <a:r>
              <a:rPr lang="en-US" dirty="0" smtClean="0"/>
              <a:t>However, there may be diseconomies of scale associated with the abundance of information available to consumers (information overload) </a:t>
            </a:r>
          </a:p>
          <a:p>
            <a:r>
              <a:rPr lang="en-US" dirty="0" smtClean="0"/>
              <a:t>This adds a further reason for previously </a:t>
            </a:r>
            <a:r>
              <a:rPr lang="en-US" dirty="0" err="1" smtClean="0"/>
              <a:t>disintermediated</a:t>
            </a:r>
            <a:r>
              <a:rPr lang="en-US" dirty="0" smtClean="0"/>
              <a:t> firms re-emerging as information intermediaries, or ‘</a:t>
            </a:r>
            <a:r>
              <a:rPr lang="en-US" dirty="0" err="1" smtClean="0"/>
              <a:t>infomediaries</a:t>
            </a:r>
            <a:r>
              <a:rPr lang="en-US" dirty="0" smtClean="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Economics of information</a:t>
            </a:r>
            <a:endParaRPr lang="en-US" b="1"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The internet has had a profound effect on the economics of selling information, especially in the form of media products such as music, film and books. </a:t>
            </a:r>
          </a:p>
          <a:p>
            <a:r>
              <a:rPr lang="en-US" dirty="0" smtClean="0"/>
              <a:t>The economics of abundance already forms the basis of the business models of some of the internet’s most successful firms, including Amazon, e-Bay and Google.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Connectivity and interactivity</a:t>
            </a:r>
            <a:endParaRPr lang="en-US" b="1"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smtClean="0"/>
              <a:t>In e-business and e-commerce, connectivity exists between information systems, and communication is two-way and in real-time. </a:t>
            </a:r>
          </a:p>
          <a:p>
            <a:r>
              <a:rPr lang="en-US" dirty="0" smtClean="0"/>
              <a:t>These characteristics enable real-time pricing, low cost of distribution of information and digital products, and a high level of interactivity.</a:t>
            </a:r>
          </a:p>
          <a:p>
            <a:r>
              <a:rPr lang="en-US" dirty="0" smtClean="0"/>
              <a:t>Interactivity makes the relationships between buyers and sellers richer and more intense</a:t>
            </a:r>
          </a:p>
          <a:p>
            <a:r>
              <a:rPr lang="en-US" dirty="0" smtClean="0"/>
              <a:t>The high growth rates in connectivity and interactivity have had a transforming effect on business. </a:t>
            </a:r>
          </a:p>
          <a:p>
            <a:r>
              <a:rPr lang="en-US" dirty="0" smtClean="0"/>
              <a:t>This is evident in relationships with customers, suppliers and partners; the pricing models used; the types of products and services offered; and the marketing and sales functions.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Economies of scale</a:t>
            </a:r>
            <a:endParaRPr lang="en-US" b="1" dirty="0"/>
          </a:p>
        </p:txBody>
      </p:sp>
      <p:sp>
        <p:nvSpPr>
          <p:cNvPr id="3" name="Content Placeholder 2"/>
          <p:cNvSpPr>
            <a:spLocks noGrp="1"/>
          </p:cNvSpPr>
          <p:nvPr>
            <p:ph idx="1"/>
          </p:nvPr>
        </p:nvSpPr>
        <p:spPr>
          <a:xfrm>
            <a:off x="457200" y="1600201"/>
            <a:ext cx="8229600" cy="4191000"/>
          </a:xfrm>
        </p:spPr>
        <p:txBody>
          <a:bodyPr>
            <a:normAutofit fontScale="92500" lnSpcReduction="10000"/>
          </a:bodyPr>
          <a:lstStyle/>
          <a:p>
            <a:r>
              <a:rPr lang="en-US" dirty="0" smtClean="0"/>
              <a:t>When production costs decrease with the number of units produced then firms benefit from economies of scale </a:t>
            </a:r>
          </a:p>
          <a:p>
            <a:r>
              <a:rPr lang="en-US" dirty="0" smtClean="0"/>
              <a:t>Firms benefit from economies of scale because the average cost of production declines as the number of units sold increases. </a:t>
            </a:r>
          </a:p>
          <a:p>
            <a:r>
              <a:rPr lang="en-US" dirty="0" smtClean="0"/>
              <a:t>Economies of scale can be derived from faster servers, more data storage availability or wider applications functionality.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Economies of scope</a:t>
            </a:r>
            <a:endParaRPr lang="en-US" b="1" dirty="0"/>
          </a:p>
        </p:txBody>
      </p:sp>
      <p:sp>
        <p:nvSpPr>
          <p:cNvPr id="3" name="Content Placeholder 2"/>
          <p:cNvSpPr>
            <a:spLocks noGrp="1"/>
          </p:cNvSpPr>
          <p:nvPr>
            <p:ph idx="1"/>
          </p:nvPr>
        </p:nvSpPr>
        <p:spPr>
          <a:xfrm>
            <a:off x="457200" y="1371600"/>
            <a:ext cx="8229600" cy="5257800"/>
          </a:xfrm>
        </p:spPr>
        <p:txBody>
          <a:bodyPr>
            <a:normAutofit fontScale="70000" lnSpcReduction="20000"/>
          </a:bodyPr>
          <a:lstStyle/>
          <a:p>
            <a:r>
              <a:rPr lang="en-US" dirty="0" smtClean="0"/>
              <a:t>Economies of scope are the rate at which relationships are leveraged to add value to customers. </a:t>
            </a:r>
          </a:p>
          <a:p>
            <a:r>
              <a:rPr lang="en-US" dirty="0" smtClean="0"/>
              <a:t>In e-business firms can exploit market information gathered from customers to provide added value across other markets </a:t>
            </a:r>
          </a:p>
          <a:p>
            <a:r>
              <a:rPr lang="en-US" dirty="0" smtClean="0"/>
              <a:t>The internet can help achieve economies of scope in relation to customers. </a:t>
            </a:r>
          </a:p>
          <a:p>
            <a:r>
              <a:rPr lang="en-US" dirty="0" smtClean="0"/>
              <a:t>The more expertise any single firm has with respect to meeting the needs of a particular individual customer, the greater that firm’s economies of scope will be for selling that individual a series of products both in terms of different products and repeat sales over a period of time </a:t>
            </a:r>
          </a:p>
          <a:p>
            <a:r>
              <a:rPr lang="en-US" dirty="0" smtClean="0"/>
              <a:t>Firms can also gain economies of scope by sharing common inputs over a range of activities or by collaborating with other firms in promoting or distributing products. </a:t>
            </a:r>
          </a:p>
          <a:p>
            <a:r>
              <a:rPr lang="en-US" dirty="0" smtClean="0"/>
              <a:t>The knowledge and know-how possessed by collaborating firms represents a shared input that can find a variety of end product applications.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 </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E-business economics</a:t>
            </a:r>
          </a:p>
          <a:p>
            <a:pPr lvl="1"/>
            <a:r>
              <a:rPr lang="en-US" dirty="0" smtClean="0"/>
              <a:t>Towards perfect competition </a:t>
            </a:r>
          </a:p>
          <a:p>
            <a:pPr lvl="1"/>
            <a:r>
              <a:rPr lang="en-US" dirty="0" smtClean="0"/>
              <a:t> Effect of internet on the competitive environment </a:t>
            </a:r>
          </a:p>
          <a:p>
            <a:pPr lvl="1"/>
            <a:r>
              <a:rPr lang="en-US" dirty="0" smtClean="0"/>
              <a:t>Key economic characteristics of internet </a:t>
            </a:r>
          </a:p>
          <a:p>
            <a:pPr lvl="1"/>
            <a:r>
              <a:rPr lang="en-US" dirty="0" smtClean="0"/>
              <a:t>Cost of production and distribution </a:t>
            </a:r>
          </a:p>
          <a:p>
            <a:pPr lvl="1"/>
            <a:r>
              <a:rPr lang="en-US" dirty="0" smtClean="0"/>
              <a:t>Disintermediation and </a:t>
            </a:r>
            <a:r>
              <a:rPr lang="en-US" dirty="0" err="1" smtClean="0"/>
              <a:t>reintermediation</a:t>
            </a:r>
            <a:r>
              <a:rPr lang="en-US" dirty="0" smtClean="0"/>
              <a:t> </a:t>
            </a:r>
          </a:p>
          <a:p>
            <a:pPr lvl="1"/>
            <a:r>
              <a:rPr lang="en-US" dirty="0" smtClean="0"/>
              <a:t>Economics of information </a:t>
            </a:r>
          </a:p>
          <a:p>
            <a:pPr lvl="1"/>
            <a:r>
              <a:rPr lang="en-US" dirty="0" smtClean="0"/>
              <a:t>Connectivity and interactivity </a:t>
            </a:r>
          </a:p>
          <a:p>
            <a:pPr lvl="1"/>
            <a:r>
              <a:rPr lang="en-US" dirty="0" smtClean="0"/>
              <a:t>Economies of scale </a:t>
            </a:r>
          </a:p>
          <a:p>
            <a:pPr lvl="1"/>
            <a:r>
              <a:rPr lang="en-US" smtClean="0"/>
              <a:t>Economies of scope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1631</TotalTime>
  <Words>1901</Words>
  <Application>Microsoft Office PowerPoint</Application>
  <PresentationFormat>On-screen Show (4:3)</PresentationFormat>
  <Paragraphs>140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Lecture 09</vt:lpstr>
      <vt:lpstr>Recap – Lecture 08</vt:lpstr>
      <vt:lpstr>Contents to Cover Today</vt:lpstr>
      <vt:lpstr>Towards Perfect Competition </vt:lpstr>
      <vt:lpstr>Towards Perfect Competition </vt:lpstr>
      <vt:lpstr>The effect of the internet on the competitive environment</vt:lpstr>
      <vt:lpstr>The effect of the internet on the competitive environment</vt:lpstr>
      <vt:lpstr>The effect of the internet on the competitive environment</vt:lpstr>
      <vt:lpstr>The effect of the internet on the competitive environment</vt:lpstr>
      <vt:lpstr>Key economic characteristics of the internet</vt:lpstr>
      <vt:lpstr>Key economic characteristics of the internet</vt:lpstr>
      <vt:lpstr>Cost of production and distribution</vt:lpstr>
      <vt:lpstr>Cost of production and distribution</vt:lpstr>
      <vt:lpstr>Disintermediation and reintermediation</vt:lpstr>
      <vt:lpstr>Disintermediation and reintermediation</vt:lpstr>
      <vt:lpstr>Disintermediation and reintermediation</vt:lpstr>
      <vt:lpstr>Economics of information</vt:lpstr>
      <vt:lpstr>Economics of information</vt:lpstr>
      <vt:lpstr>Economics of information</vt:lpstr>
      <vt:lpstr>Connectivity and interactivity</vt:lpstr>
      <vt:lpstr>Economies of scale</vt:lpstr>
      <vt:lpstr>Economies of scope</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43</cp:revision>
  <dcterms:created xsi:type="dcterms:W3CDTF">2013-07-19T22:45:40Z</dcterms:created>
  <dcterms:modified xsi:type="dcterms:W3CDTF">2013-07-23T09:55:16Z</dcterms:modified>
</cp:coreProperties>
</file>