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0" r:id="rId2"/>
    <p:sldId id="285" r:id="rId3"/>
    <p:sldId id="293" r:id="rId4"/>
    <p:sldId id="257" r:id="rId5"/>
    <p:sldId id="284" r:id="rId6"/>
    <p:sldId id="258" r:id="rId7"/>
    <p:sldId id="286" r:id="rId8"/>
    <p:sldId id="259" r:id="rId9"/>
    <p:sldId id="260" r:id="rId10"/>
    <p:sldId id="261" r:id="rId11"/>
    <p:sldId id="262" r:id="rId12"/>
    <p:sldId id="263" r:id="rId13"/>
    <p:sldId id="287" r:id="rId14"/>
    <p:sldId id="264" r:id="rId15"/>
    <p:sldId id="265" r:id="rId16"/>
    <p:sldId id="267" r:id="rId17"/>
    <p:sldId id="268" r:id="rId18"/>
    <p:sldId id="288" r:id="rId19"/>
    <p:sldId id="269" r:id="rId20"/>
    <p:sldId id="289" r:id="rId21"/>
    <p:sldId id="290" r:id="rId22"/>
    <p:sldId id="291"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664008E-D746-4ECD-9CB9-2041CF598F6A}" type="datetimeFigureOut">
              <a:rPr lang="en-US" smtClean="0"/>
              <a:pPr/>
              <a:t>7/20/2013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B370FF-C3AB-4646-A551-3BCEFBFD18E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64008E-D746-4ECD-9CB9-2041CF598F6A}" type="datetimeFigureOut">
              <a:rPr lang="en-US" smtClean="0"/>
              <a:pPr/>
              <a:t>7/20/2013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B370FF-C3AB-4646-A551-3BCEFBFD18E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664008E-D746-4ECD-9CB9-2041CF598F6A}" type="datetimeFigureOut">
              <a:rPr lang="en-US" smtClean="0"/>
              <a:pPr/>
              <a:t>7/20/2013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B370FF-C3AB-4646-A551-3BCEFBFD18E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664008E-D746-4ECD-9CB9-2041CF598F6A}" type="datetimeFigureOut">
              <a:rPr lang="en-US" smtClean="0"/>
              <a:pPr/>
              <a:t>7/20/2013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B370FF-C3AB-4646-A551-3BCEFBFD18E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664008E-D746-4ECD-9CB9-2041CF598F6A}" type="datetimeFigureOut">
              <a:rPr lang="en-US" smtClean="0"/>
              <a:pPr/>
              <a:t>7/20/2013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DB370FF-C3AB-4646-A551-3BCEFBFD18E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664008E-D746-4ECD-9CB9-2041CF598F6A}" type="datetimeFigureOut">
              <a:rPr lang="en-US" smtClean="0"/>
              <a:pPr/>
              <a:t>7/20/2013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DB370FF-C3AB-4646-A551-3BCEFBFD18E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64008E-D746-4ECD-9CB9-2041CF598F6A}" type="datetimeFigureOut">
              <a:rPr lang="en-US" smtClean="0"/>
              <a:pPr/>
              <a:t>7/20/2013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DB370FF-C3AB-4646-A551-3BCEFBFD18E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64008E-D746-4ECD-9CB9-2041CF598F6A}" type="datetimeFigureOut">
              <a:rPr lang="en-US" smtClean="0"/>
              <a:pPr/>
              <a:t>7/20/2013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B370FF-C3AB-4646-A551-3BCEFBFD18E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64008E-D746-4ECD-9CB9-2041CF598F6A}" type="datetimeFigureOut">
              <a:rPr lang="en-US" smtClean="0"/>
              <a:pPr/>
              <a:t>7/20/2013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B370FF-C3AB-4646-A551-3BCEFBFD18E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64008E-D746-4ECD-9CB9-2041CF598F6A}" type="datetimeFigureOut">
              <a:rPr lang="en-US" smtClean="0"/>
              <a:pPr/>
              <a:t>7/20/2013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B370FF-C3AB-4646-A551-3BCEFBFD18E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64008E-D746-4ECD-9CB9-2041CF598F6A}" type="datetimeFigureOut">
              <a:rPr lang="en-US" smtClean="0"/>
              <a:pPr/>
              <a:t>7/20/2013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B370FF-C3AB-4646-A551-3BCEFBFD18E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64008E-D746-4ECD-9CB9-2041CF598F6A}" type="datetimeFigureOut">
              <a:rPr lang="en-US" smtClean="0"/>
              <a:pPr/>
              <a:t>7/20/2013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B370FF-C3AB-4646-A551-3BCEFBFD18E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hyperlink" Target="http://www.freesamples.com/" TargetMode="External"/><Relationship Id="rId3" Type="http://schemas.openxmlformats.org/officeDocument/2006/relationships/hyperlink" Target="http://www.ubarter.com/" TargetMode="External"/><Relationship Id="rId7" Type="http://schemas.openxmlformats.org/officeDocument/2006/relationships/hyperlink" Target="http://www.startsampling.com/" TargetMode="External"/><Relationship Id="rId2" Type="http://schemas.openxmlformats.org/officeDocument/2006/relationships/slideLayout" Target="../slideLayouts/slideLayout2.xml"/><Relationship Id="rId1" Type="http://schemas.openxmlformats.org/officeDocument/2006/relationships/vmlDrawing" Target="../drawings/vmlDrawing11.vml"/><Relationship Id="rId6" Type="http://schemas.openxmlformats.org/officeDocument/2006/relationships/hyperlink" Target="http://www.freemerchant.com/" TargetMode="External"/><Relationship Id="rId5" Type="http://schemas.openxmlformats.org/officeDocument/2006/relationships/hyperlink" Target="http://www.ebates.com/" TargetMode="External"/><Relationship Id="rId4" Type="http://schemas.openxmlformats.org/officeDocument/2006/relationships/hyperlink" Target="http://www.isolve.com/"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a:bodyPr>
          <a:lstStyle/>
          <a:p>
            <a:r>
              <a:rPr lang="en-US" sz="6600" b="1" dirty="0" smtClean="0"/>
              <a:t>Lecture 07</a:t>
            </a:r>
            <a:endParaRPr lang="en-US" sz="6600" b="1" dirty="0"/>
          </a:p>
        </p:txBody>
      </p:sp>
      <p:sp>
        <p:nvSpPr>
          <p:cNvPr id="5" name="Subtitle 4"/>
          <p:cNvSpPr>
            <a:spLocks noGrp="1"/>
          </p:cNvSpPr>
          <p:nvPr>
            <p:ph type="subTitle" idx="1"/>
          </p:nvPr>
        </p:nvSpPr>
        <p:spPr>
          <a:xfrm>
            <a:off x="1143000" y="4419600"/>
            <a:ext cx="7010400" cy="1752600"/>
          </a:xfrm>
        </p:spPr>
        <p:txBody>
          <a:bodyPr>
            <a:normAutofit/>
          </a:bodyPr>
          <a:lstStyle/>
          <a:p>
            <a:r>
              <a:rPr lang="en-US" sz="4400" b="1" dirty="0" smtClean="0"/>
              <a:t>Electronic Business </a:t>
            </a:r>
            <a:r>
              <a:rPr lang="en-US" sz="4000" b="1" dirty="0" smtClean="0"/>
              <a:t>(MGT-485)</a:t>
            </a:r>
            <a:endParaRPr lang="en-US" sz="4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Recap – Lecture 06</a:t>
            </a:r>
            <a:endParaRPr lang="en-US" b="1" dirty="0"/>
          </a:p>
        </p:txBody>
      </p:sp>
      <p:sp>
        <p:nvSpPr>
          <p:cNvPr id="3" name="Content Placeholder 2"/>
          <p:cNvSpPr>
            <a:spLocks noGrp="1"/>
          </p:cNvSpPr>
          <p:nvPr>
            <p:ph idx="1"/>
          </p:nvPr>
        </p:nvSpPr>
        <p:spPr>
          <a:xfrm>
            <a:off x="457200" y="1600200"/>
            <a:ext cx="8229600" cy="4800600"/>
          </a:xfrm>
        </p:spPr>
        <p:txBody>
          <a:bodyPr>
            <a:normAutofit/>
          </a:bodyPr>
          <a:lstStyle/>
          <a:p>
            <a:r>
              <a:rPr lang="en-US" dirty="0" smtClean="0">
                <a:latin typeface="AvantGarde" pitchFamily="34" charset="0"/>
              </a:rPr>
              <a:t>E-Business Models </a:t>
            </a:r>
          </a:p>
          <a:p>
            <a:pPr lvl="1"/>
            <a:r>
              <a:rPr lang="en-US" dirty="0" smtClean="0">
                <a:latin typeface="AvantGarde" pitchFamily="34" charset="0"/>
              </a:rPr>
              <a:t>Brokerages </a:t>
            </a:r>
          </a:p>
          <a:p>
            <a:pPr lvl="2"/>
            <a:r>
              <a:rPr lang="en-US" dirty="0" smtClean="0">
                <a:latin typeface="AvantGarde" pitchFamily="34" charset="0"/>
              </a:rPr>
              <a:t>E-shops</a:t>
            </a:r>
          </a:p>
          <a:p>
            <a:pPr lvl="2"/>
            <a:r>
              <a:rPr lang="en-US" dirty="0" smtClean="0">
                <a:latin typeface="AvantGarde" pitchFamily="34" charset="0"/>
              </a:rPr>
              <a:t>E-Malls</a:t>
            </a:r>
          </a:p>
          <a:p>
            <a:pPr lvl="2"/>
            <a:r>
              <a:rPr lang="en-US" dirty="0" smtClean="0">
                <a:latin typeface="AvantGarde" pitchFamily="34" charset="0"/>
              </a:rPr>
              <a:t>E-Auctions</a:t>
            </a:r>
          </a:p>
          <a:p>
            <a:pPr lvl="2"/>
            <a:r>
              <a:rPr lang="en-US" dirty="0" smtClean="0">
                <a:latin typeface="AvantGarde" pitchFamily="34" charset="0"/>
              </a:rPr>
              <a:t>Trading communities</a:t>
            </a:r>
          </a:p>
          <a:p>
            <a:pPr lvl="2"/>
            <a:r>
              <a:rPr lang="en-US" dirty="0" smtClean="0">
                <a:latin typeface="AvantGarde" pitchFamily="34" charset="0"/>
              </a:rPr>
              <a:t>Virtual communities </a:t>
            </a:r>
          </a:p>
          <a:p>
            <a:pPr lvl="2"/>
            <a:r>
              <a:rPr lang="en-US" dirty="0" smtClean="0">
                <a:latin typeface="AvantGarde" pitchFamily="34" charset="0"/>
              </a:rPr>
              <a:t>Buyer aggregators  </a:t>
            </a:r>
          </a:p>
          <a:p>
            <a:pPr lvl="2"/>
            <a:r>
              <a:rPr lang="en-US" dirty="0" smtClean="0">
                <a:latin typeface="AvantGarde" pitchFamily="34" charset="0"/>
              </a:rPr>
              <a:t>Classifieds </a:t>
            </a:r>
          </a:p>
          <a:p>
            <a:pPr lvl="1"/>
            <a:r>
              <a:rPr lang="en-US" dirty="0" err="1" smtClean="0">
                <a:latin typeface="AvantGarde" pitchFamily="34" charset="0"/>
              </a:rPr>
              <a:t>Infomediaries</a:t>
            </a:r>
            <a:r>
              <a:rPr lang="en-US" dirty="0" smtClean="0">
                <a:latin typeface="AvantGarde" pitchFamily="34" charset="0"/>
              </a:rPr>
              <a:t> </a:t>
            </a:r>
          </a:p>
          <a:p>
            <a:pPr lvl="2"/>
            <a:endParaRPr lang="en-US" dirty="0" smtClean="0">
              <a:latin typeface="AvantGarde" pitchFamily="34" charset="0"/>
            </a:endParaRPr>
          </a:p>
          <a:p>
            <a:pPr lvl="2"/>
            <a:endParaRPr lang="en-US" dirty="0" smtClean="0">
              <a:latin typeface="AvantGarde" pitchFamily="34" charset="0"/>
            </a:endParaRPr>
          </a:p>
          <a:p>
            <a:pPr lvl="2"/>
            <a:endParaRPr lang="en-US" dirty="0">
              <a:latin typeface="AvantGarde"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Today’s Contents </a:t>
            </a:r>
            <a:endParaRPr lang="en-US" dirty="0"/>
          </a:p>
        </p:txBody>
      </p:sp>
      <p:sp>
        <p:nvSpPr>
          <p:cNvPr id="3" name="Content Placeholder 2"/>
          <p:cNvSpPr>
            <a:spLocks noGrp="1"/>
          </p:cNvSpPr>
          <p:nvPr>
            <p:ph idx="1"/>
          </p:nvPr>
        </p:nvSpPr>
        <p:spPr>
          <a:xfrm>
            <a:off x="457200" y="1600200"/>
            <a:ext cx="8229600" cy="4876800"/>
          </a:xfrm>
        </p:spPr>
        <p:txBody>
          <a:bodyPr>
            <a:normAutofit fontScale="92500" lnSpcReduction="20000"/>
          </a:bodyPr>
          <a:lstStyle/>
          <a:p>
            <a:r>
              <a:rPr lang="en-US" dirty="0" smtClean="0"/>
              <a:t>E-Procurement </a:t>
            </a:r>
          </a:p>
          <a:p>
            <a:r>
              <a:rPr lang="en-US" dirty="0" smtClean="0"/>
              <a:t>Distribution Model</a:t>
            </a:r>
          </a:p>
          <a:p>
            <a:r>
              <a:rPr lang="en-US" dirty="0" err="1" smtClean="0"/>
              <a:t>Portaling</a:t>
            </a:r>
            <a:r>
              <a:rPr lang="en-US" dirty="0" smtClean="0"/>
              <a:t> </a:t>
            </a:r>
          </a:p>
          <a:p>
            <a:r>
              <a:rPr lang="en-US" dirty="0" smtClean="0"/>
              <a:t>Collaboration Platforms</a:t>
            </a:r>
          </a:p>
          <a:p>
            <a:r>
              <a:rPr lang="en-US" dirty="0" smtClean="0"/>
              <a:t>Third Party Marketplaces</a:t>
            </a:r>
          </a:p>
          <a:p>
            <a:r>
              <a:rPr lang="en-US" dirty="0" smtClean="0"/>
              <a:t>Value Chain Integrators </a:t>
            </a:r>
          </a:p>
          <a:p>
            <a:r>
              <a:rPr lang="en-US" dirty="0" smtClean="0"/>
              <a:t>Manufacturer Model</a:t>
            </a:r>
          </a:p>
          <a:p>
            <a:r>
              <a:rPr lang="en-US" dirty="0" smtClean="0"/>
              <a:t>Affiliate Model </a:t>
            </a:r>
          </a:p>
          <a:p>
            <a:r>
              <a:rPr lang="en-US" dirty="0" smtClean="0"/>
              <a:t>Subscription Model</a:t>
            </a:r>
          </a:p>
          <a:p>
            <a:r>
              <a:rPr lang="en-US" dirty="0" smtClean="0"/>
              <a:t>Dynamic Pricing Models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E-Procurement </a:t>
            </a:r>
            <a:endParaRPr lang="en-US" b="1" dirty="0"/>
          </a:p>
        </p:txBody>
      </p:sp>
      <p:sp>
        <p:nvSpPr>
          <p:cNvPr id="3" name="Content Placeholder 2"/>
          <p:cNvSpPr>
            <a:spLocks noGrp="1"/>
          </p:cNvSpPr>
          <p:nvPr>
            <p:ph idx="1"/>
          </p:nvPr>
        </p:nvSpPr>
        <p:spPr>
          <a:xfrm>
            <a:off x="457200" y="1600200"/>
            <a:ext cx="8229600" cy="4876800"/>
          </a:xfrm>
        </p:spPr>
        <p:txBody>
          <a:bodyPr>
            <a:normAutofit fontScale="85000" lnSpcReduction="20000"/>
          </a:bodyPr>
          <a:lstStyle/>
          <a:p>
            <a:r>
              <a:rPr lang="en-US" dirty="0" smtClean="0"/>
              <a:t>The internet provides the mechanism for businesses to procure the raw materials they need to create outputs and to help run their businesses efficiently. </a:t>
            </a:r>
          </a:p>
          <a:p>
            <a:r>
              <a:rPr lang="en-US" dirty="0" smtClean="0"/>
              <a:t>E-procurement is the management of all procurement activities via electronic means. </a:t>
            </a:r>
          </a:p>
          <a:p>
            <a:r>
              <a:rPr lang="en-US" dirty="0" smtClean="0"/>
              <a:t>Business models based on e-procurement seek efficiency in accessing information on suppliers, availability, price, quality and delivery times as well as cost savings by collaborating with partners to pool their buying power and secure best value deals. </a:t>
            </a:r>
          </a:p>
          <a:p>
            <a:r>
              <a:rPr lang="en-US" dirty="0" smtClean="0"/>
              <a:t>E-procurement </a:t>
            </a:r>
            <a:r>
              <a:rPr lang="en-US" dirty="0" err="1" smtClean="0"/>
              <a:t>infomediaries</a:t>
            </a:r>
            <a:r>
              <a:rPr lang="en-US" dirty="0" smtClean="0"/>
              <a:t> specialize in providing up-to-date and real-time information on all aspects of the supply of materials to businesses.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E-Procurement </a:t>
            </a:r>
            <a:endParaRPr lang="en-US" b="1" dirty="0"/>
          </a:p>
        </p:txBody>
      </p:sp>
      <p:sp>
        <p:nvSpPr>
          <p:cNvPr id="3" name="Content Placeholder 2"/>
          <p:cNvSpPr>
            <a:spLocks noGrp="1"/>
          </p:cNvSpPr>
          <p:nvPr>
            <p:ph idx="1"/>
          </p:nvPr>
        </p:nvSpPr>
        <p:spPr>
          <a:xfrm>
            <a:off x="457200" y="1600200"/>
            <a:ext cx="8229600" cy="4800600"/>
          </a:xfrm>
        </p:spPr>
        <p:txBody>
          <a:bodyPr>
            <a:normAutofit fontScale="85000" lnSpcReduction="20000"/>
          </a:bodyPr>
          <a:lstStyle/>
          <a:p>
            <a:r>
              <a:rPr lang="en-US" dirty="0" smtClean="0"/>
              <a:t>Car manufacturer Ford developed an online B2B exchange that </a:t>
            </a:r>
            <a:r>
              <a:rPr lang="en-US" dirty="0" err="1" smtClean="0"/>
              <a:t>specialises</a:t>
            </a:r>
            <a:r>
              <a:rPr lang="en-US" dirty="0" smtClean="0"/>
              <a:t> in e-procurement of supplies for a consortium of US car manufacturers that includes Ford, Daimler-Chrysler and GM.</a:t>
            </a:r>
          </a:p>
          <a:p>
            <a:r>
              <a:rPr lang="en-US" dirty="0" smtClean="0"/>
              <a:t>This e-procurement </a:t>
            </a:r>
            <a:r>
              <a:rPr lang="en-US" dirty="0" err="1" smtClean="0"/>
              <a:t>infomediary</a:t>
            </a:r>
            <a:r>
              <a:rPr lang="en-US" dirty="0" smtClean="0"/>
              <a:t>, called ‘</a:t>
            </a:r>
            <a:r>
              <a:rPr lang="en-US" dirty="0" err="1" smtClean="0"/>
              <a:t>Covisint</a:t>
            </a:r>
            <a:r>
              <a:rPr lang="en-US" dirty="0" smtClean="0"/>
              <a:t>’, provides information on the many thousands of potential suppliers of component parts for the car industry and uses the huge purchasing power of the consortium to gain best value deals. </a:t>
            </a:r>
          </a:p>
          <a:p>
            <a:r>
              <a:rPr lang="en-US" dirty="0" smtClean="0"/>
              <a:t>The supply costs to the members of the consortium are significantly lower compared to the fragmented and competitive arrangements that existed under traditional procurement systems.</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Distribution Model </a:t>
            </a:r>
            <a:endParaRPr lang="en-US" b="1" dirty="0"/>
          </a:p>
        </p:txBody>
      </p:sp>
      <p:sp>
        <p:nvSpPr>
          <p:cNvPr id="3" name="Content Placeholder 2"/>
          <p:cNvSpPr>
            <a:spLocks noGrp="1"/>
          </p:cNvSpPr>
          <p:nvPr>
            <p:ph idx="1"/>
          </p:nvPr>
        </p:nvSpPr>
        <p:spPr/>
        <p:txBody>
          <a:bodyPr>
            <a:normAutofit fontScale="92500" lnSpcReduction="10000"/>
          </a:bodyPr>
          <a:lstStyle/>
          <a:p>
            <a:r>
              <a:rPr lang="en-US" dirty="0" smtClean="0"/>
              <a:t>The distributor model brings together product manufacturers with high volume (e.g. wholesalers) and retail buyers. </a:t>
            </a:r>
          </a:p>
          <a:p>
            <a:r>
              <a:rPr lang="en-US" dirty="0" smtClean="0"/>
              <a:t>Buyers benefit from gaining access to catalogues of manufactured goods and the broker acts as intermediary between distributors and their trading partners.</a:t>
            </a:r>
          </a:p>
          <a:p>
            <a:r>
              <a:rPr lang="en-US" dirty="0" smtClean="0"/>
              <a:t>The buyer can reduce transaction costs by comparing prices between distributors and finding the best deals available.</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Distribution Model </a:t>
            </a:r>
            <a:endParaRPr lang="en-US" b="1" dirty="0"/>
          </a:p>
        </p:txBody>
      </p:sp>
      <p:sp>
        <p:nvSpPr>
          <p:cNvPr id="3" name="Content Placeholder 2"/>
          <p:cNvSpPr>
            <a:spLocks noGrp="1"/>
          </p:cNvSpPr>
          <p:nvPr>
            <p:ph idx="1"/>
          </p:nvPr>
        </p:nvSpPr>
        <p:spPr/>
        <p:txBody>
          <a:bodyPr>
            <a:normAutofit lnSpcReduction="10000"/>
          </a:bodyPr>
          <a:lstStyle/>
          <a:p>
            <a:r>
              <a:rPr lang="en-US" dirty="0" smtClean="0"/>
              <a:t>An example of a firm </a:t>
            </a:r>
            <a:r>
              <a:rPr lang="en-US" dirty="0" err="1" smtClean="0"/>
              <a:t>specialising</a:t>
            </a:r>
            <a:r>
              <a:rPr lang="en-US" dirty="0" smtClean="0"/>
              <a:t> in e-distribution is wipro.com (www.wipro.com) </a:t>
            </a:r>
          </a:p>
          <a:p>
            <a:r>
              <a:rPr lang="en-US" dirty="0" smtClean="0"/>
              <a:t>wirpo.com uses the internet to provide fully integrated e-business-enabled solutions that help to unify the information flows across all the major distribution processes including sales and marketing automation, customer service, warehouse logistics, purchasing and inventory management, and finance.</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err="1" smtClean="0"/>
              <a:t>Portaling</a:t>
            </a:r>
            <a:r>
              <a:rPr lang="en-US" b="1" dirty="0" smtClean="0"/>
              <a:t> </a:t>
            </a:r>
            <a:endParaRPr lang="en-US" b="1" dirty="0"/>
          </a:p>
        </p:txBody>
      </p:sp>
      <p:sp>
        <p:nvSpPr>
          <p:cNvPr id="3" name="Content Placeholder 2"/>
          <p:cNvSpPr>
            <a:spLocks noGrp="1"/>
          </p:cNvSpPr>
          <p:nvPr>
            <p:ph idx="1"/>
          </p:nvPr>
        </p:nvSpPr>
        <p:spPr>
          <a:xfrm>
            <a:off x="457200" y="1600200"/>
            <a:ext cx="8382000" cy="4525963"/>
          </a:xfrm>
        </p:spPr>
        <p:txBody>
          <a:bodyPr>
            <a:normAutofit fontScale="92500"/>
          </a:bodyPr>
          <a:lstStyle/>
          <a:p>
            <a:r>
              <a:rPr lang="en-US" dirty="0" smtClean="0"/>
              <a:t>A portal is the internet equivalent of a broadcaster. </a:t>
            </a:r>
          </a:p>
          <a:p>
            <a:r>
              <a:rPr lang="en-US" dirty="0" smtClean="0"/>
              <a:t>Portals are the channels through which websites are offered as content. </a:t>
            </a:r>
          </a:p>
          <a:p>
            <a:r>
              <a:rPr lang="en-US" dirty="0" smtClean="0"/>
              <a:t>The control of content can be a source of revenue for firms through charging firms for advertising or charging consumers a subscription for access.</a:t>
            </a:r>
          </a:p>
          <a:p>
            <a:r>
              <a:rPr lang="en-US" dirty="0" smtClean="0"/>
              <a:t>There are different types of portal models and they include: general portals, personalized portals and </a:t>
            </a:r>
            <a:r>
              <a:rPr lang="en-US" dirty="0" err="1" smtClean="0"/>
              <a:t>Vortals</a:t>
            </a:r>
            <a:r>
              <a:rPr lang="en-US" dirty="0" smtClean="0"/>
              <a:t>. </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err="1" smtClean="0"/>
              <a:t>Portaling</a:t>
            </a:r>
            <a:r>
              <a:rPr lang="en-US" b="1" dirty="0" smtClean="0"/>
              <a:t> </a:t>
            </a:r>
            <a:br>
              <a:rPr lang="en-US" b="1" dirty="0" smtClean="0"/>
            </a:br>
            <a:r>
              <a:rPr lang="en-US" sz="3100" b="1" dirty="0" smtClean="0"/>
              <a:t>General Portal</a:t>
            </a:r>
            <a:endParaRPr lang="en-US" b="1" dirty="0"/>
          </a:p>
        </p:txBody>
      </p:sp>
      <p:sp>
        <p:nvSpPr>
          <p:cNvPr id="3" name="Content Placeholder 2"/>
          <p:cNvSpPr>
            <a:spLocks noGrp="1"/>
          </p:cNvSpPr>
          <p:nvPr>
            <p:ph idx="1"/>
          </p:nvPr>
        </p:nvSpPr>
        <p:spPr/>
        <p:txBody>
          <a:bodyPr>
            <a:normAutofit fontScale="92500" lnSpcReduction="20000"/>
          </a:bodyPr>
          <a:lstStyle/>
          <a:p>
            <a:r>
              <a:rPr lang="en-US" dirty="0" smtClean="0"/>
              <a:t>General portals carry high volume traffic with millions of website visitor hits per month. </a:t>
            </a:r>
          </a:p>
          <a:p>
            <a:r>
              <a:rPr lang="en-US" dirty="0" smtClean="0"/>
              <a:t>Examples include search engines such as Google and Lycos or content-driven sites such as AOL. </a:t>
            </a:r>
          </a:p>
          <a:p>
            <a:r>
              <a:rPr lang="en-US" dirty="0" smtClean="0"/>
              <a:t>The high volume of traffic makes it attractive to advertisers and generates income streams for the portal owners. </a:t>
            </a:r>
          </a:p>
          <a:p>
            <a:r>
              <a:rPr lang="en-US" dirty="0" smtClean="0"/>
              <a:t>There is great competition for website traffic and consumers are invariably offered a number of incentives to choose a particular portal and remain with it for future use. </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err="1" smtClean="0"/>
              <a:t>Portaling</a:t>
            </a:r>
            <a:r>
              <a:rPr lang="en-US" b="1" dirty="0" smtClean="0"/>
              <a:t> </a:t>
            </a:r>
            <a:br>
              <a:rPr lang="en-US" b="1" dirty="0" smtClean="0"/>
            </a:br>
            <a:r>
              <a:rPr lang="en-US" sz="3100" b="1" dirty="0" smtClean="0"/>
              <a:t>Personalized Portals</a:t>
            </a:r>
            <a:endParaRPr lang="en-US" b="1" dirty="0"/>
          </a:p>
        </p:txBody>
      </p:sp>
      <p:sp>
        <p:nvSpPr>
          <p:cNvPr id="3" name="Content Placeholder 2"/>
          <p:cNvSpPr>
            <a:spLocks noGrp="1"/>
          </p:cNvSpPr>
          <p:nvPr>
            <p:ph idx="1"/>
          </p:nvPr>
        </p:nvSpPr>
        <p:spPr/>
        <p:txBody>
          <a:bodyPr>
            <a:normAutofit fontScale="85000" lnSpcReduction="10000"/>
          </a:bodyPr>
          <a:lstStyle/>
          <a:p>
            <a:r>
              <a:rPr lang="en-US" dirty="0" smtClean="0"/>
              <a:t>To encourage user loyalty beyond offers of free access to content or free software, some portal owners develop a customized interface that allows users to personalize the website. </a:t>
            </a:r>
          </a:p>
          <a:p>
            <a:r>
              <a:rPr lang="en-US" dirty="0" smtClean="0"/>
              <a:t>The content and website design is geared towards the tastes and interests of the users. </a:t>
            </a:r>
          </a:p>
          <a:p>
            <a:r>
              <a:rPr lang="en-US" dirty="0" smtClean="0"/>
              <a:t>The information derived from users is a source of value to the portal owner as is the volume of traffic that such personalized portals can generate. </a:t>
            </a:r>
          </a:p>
          <a:p>
            <a:r>
              <a:rPr lang="en-US" dirty="0" smtClean="0"/>
              <a:t>Examples of personalized portals include </a:t>
            </a:r>
            <a:r>
              <a:rPr lang="en-US" dirty="0" err="1" smtClean="0"/>
              <a:t>My.Yahoo</a:t>
            </a:r>
            <a:r>
              <a:rPr lang="en-US" dirty="0" smtClean="0"/>
              <a:t>! And </a:t>
            </a:r>
            <a:r>
              <a:rPr lang="en-US" dirty="0" err="1" smtClean="0"/>
              <a:t>My.Netscape</a:t>
            </a:r>
            <a:r>
              <a:rPr lang="en-US" dirty="0" smtClean="0"/>
              <a:t>.</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err="1" smtClean="0"/>
              <a:t>Portaling</a:t>
            </a:r>
            <a:r>
              <a:rPr lang="en-US" b="1" dirty="0" smtClean="0"/>
              <a:t> </a:t>
            </a:r>
            <a:br>
              <a:rPr lang="en-US" b="1" dirty="0" smtClean="0"/>
            </a:br>
            <a:r>
              <a:rPr lang="en-US" sz="3100" b="1" dirty="0" err="1" smtClean="0"/>
              <a:t>Vortals</a:t>
            </a:r>
            <a:endParaRPr lang="en-US" b="1" dirty="0"/>
          </a:p>
        </p:txBody>
      </p:sp>
      <p:sp>
        <p:nvSpPr>
          <p:cNvPr id="3" name="Content Placeholder 2"/>
          <p:cNvSpPr>
            <a:spLocks noGrp="1"/>
          </p:cNvSpPr>
          <p:nvPr>
            <p:ph idx="1"/>
          </p:nvPr>
        </p:nvSpPr>
        <p:spPr/>
        <p:txBody>
          <a:bodyPr>
            <a:normAutofit/>
          </a:bodyPr>
          <a:lstStyle/>
          <a:p>
            <a:r>
              <a:rPr lang="en-US" dirty="0" smtClean="0"/>
              <a:t>A vertical portal, or </a:t>
            </a:r>
            <a:r>
              <a:rPr lang="en-US" dirty="0" err="1" smtClean="0"/>
              <a:t>vortal</a:t>
            </a:r>
            <a:r>
              <a:rPr lang="en-US" dirty="0" smtClean="0"/>
              <a:t>, is a specialized portal that is designed to attract a particular market segment. </a:t>
            </a:r>
          </a:p>
          <a:p>
            <a:r>
              <a:rPr lang="en-US" dirty="0" err="1" smtClean="0"/>
              <a:t>Vortals</a:t>
            </a:r>
            <a:r>
              <a:rPr lang="en-US" dirty="0" smtClean="0"/>
              <a:t> may be set up to attract traffic from users with similar interests, experiences or have similar buying habits. </a:t>
            </a:r>
          </a:p>
          <a:p>
            <a:r>
              <a:rPr lang="en-US" dirty="0" smtClean="0"/>
              <a:t>Owners of </a:t>
            </a:r>
            <a:r>
              <a:rPr lang="en-US" dirty="0" err="1" smtClean="0"/>
              <a:t>vortals</a:t>
            </a:r>
            <a:r>
              <a:rPr lang="en-US" dirty="0" smtClean="0"/>
              <a:t> can charge advertisers a premium for access to a target audience.</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Collaboration Platforms</a:t>
            </a:r>
            <a:endParaRPr lang="en-US" b="1" dirty="0"/>
          </a:p>
        </p:txBody>
      </p:sp>
      <p:sp>
        <p:nvSpPr>
          <p:cNvPr id="3" name="Content Placeholder 2"/>
          <p:cNvSpPr>
            <a:spLocks noGrp="1"/>
          </p:cNvSpPr>
          <p:nvPr>
            <p:ph idx="1"/>
          </p:nvPr>
        </p:nvSpPr>
        <p:spPr>
          <a:xfrm>
            <a:off x="457200" y="1600200"/>
            <a:ext cx="8229600" cy="4800600"/>
          </a:xfrm>
        </p:spPr>
        <p:txBody>
          <a:bodyPr>
            <a:normAutofit fontScale="92500" lnSpcReduction="20000"/>
          </a:bodyPr>
          <a:lstStyle/>
          <a:p>
            <a:r>
              <a:rPr lang="en-US" dirty="0" smtClean="0"/>
              <a:t>Collaboration platforms provide the technological tools for information to pass quickly and efficiently between organizations. </a:t>
            </a:r>
          </a:p>
          <a:p>
            <a:r>
              <a:rPr lang="en-US" dirty="0" smtClean="0"/>
              <a:t>These tools can be designed for specific functions such as sharing customer information for joint marketing ventures, logistics for the tracking of supplies and inventory between partners or creating an information environment for the exchange of ideas among design consultants. </a:t>
            </a:r>
          </a:p>
          <a:p>
            <a:r>
              <a:rPr lang="en-US" dirty="0" smtClean="0"/>
              <a:t>Businesses that create collaboration platforms charge users for access and for the tools they use for underpinning their relationship with partners.</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Collaboration Platforms</a:t>
            </a:r>
            <a:endParaRPr lang="en-US" b="1" dirty="0"/>
          </a:p>
        </p:txBody>
      </p:sp>
      <p:sp>
        <p:nvSpPr>
          <p:cNvPr id="3" name="Content Placeholder 2"/>
          <p:cNvSpPr>
            <a:spLocks noGrp="1"/>
          </p:cNvSpPr>
          <p:nvPr>
            <p:ph idx="1"/>
          </p:nvPr>
        </p:nvSpPr>
        <p:spPr>
          <a:xfrm>
            <a:off x="457200" y="1600200"/>
            <a:ext cx="8229600" cy="4876800"/>
          </a:xfrm>
        </p:spPr>
        <p:txBody>
          <a:bodyPr>
            <a:normAutofit fontScale="92500" lnSpcReduction="20000"/>
          </a:bodyPr>
          <a:lstStyle/>
          <a:p>
            <a:r>
              <a:rPr lang="en-US" dirty="0" smtClean="0"/>
              <a:t>Examples of collaboration platforms include </a:t>
            </a:r>
          </a:p>
          <a:p>
            <a:pPr lvl="1"/>
            <a:r>
              <a:rPr lang="en-US" dirty="0" smtClean="0"/>
              <a:t>Account4.com (www.account4.com) an e-business set up to help automate the business process of firms in the professional services and IT sectors.</a:t>
            </a:r>
          </a:p>
          <a:p>
            <a:pPr lvl="1"/>
            <a:r>
              <a:rPr lang="en-US" dirty="0" err="1" smtClean="0"/>
              <a:t>MatrixOne</a:t>
            </a:r>
            <a:r>
              <a:rPr lang="en-US" dirty="0" smtClean="0"/>
              <a:t> (www.matrixone.com) sells software tools that facilitate the sharing of product ideas and designs among employees, customers and suppliers for global businesses. </a:t>
            </a:r>
          </a:p>
          <a:p>
            <a:pPr lvl="1"/>
            <a:r>
              <a:rPr lang="en-US" dirty="0" err="1" smtClean="0"/>
              <a:t>CoVia</a:t>
            </a:r>
            <a:r>
              <a:rPr lang="en-US" dirty="0" smtClean="0"/>
              <a:t> (www.covia.com) offers a collaboration platform for document management, project planning and </a:t>
            </a:r>
            <a:r>
              <a:rPr lang="en-US" dirty="0" err="1" smtClean="0"/>
              <a:t>personalised</a:t>
            </a:r>
            <a:r>
              <a:rPr lang="en-US" dirty="0" smtClean="0"/>
              <a:t> interactions solutions for partners, clients and colleagues in a range of consultancy businesses.</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Third Party Marketplaces </a:t>
            </a:r>
            <a:endParaRPr lang="en-US" b="1" dirty="0"/>
          </a:p>
        </p:txBody>
      </p:sp>
      <p:sp>
        <p:nvSpPr>
          <p:cNvPr id="3" name="Content Placeholder 2"/>
          <p:cNvSpPr>
            <a:spLocks noGrp="1"/>
          </p:cNvSpPr>
          <p:nvPr>
            <p:ph idx="1"/>
          </p:nvPr>
        </p:nvSpPr>
        <p:spPr>
          <a:xfrm>
            <a:off x="457200" y="1600200"/>
            <a:ext cx="8229600" cy="4953000"/>
          </a:xfrm>
        </p:spPr>
        <p:txBody>
          <a:bodyPr>
            <a:normAutofit fontScale="85000" lnSpcReduction="20000"/>
          </a:bodyPr>
          <a:lstStyle/>
          <a:p>
            <a:r>
              <a:rPr lang="en-US" dirty="0" smtClean="0"/>
              <a:t>A third-party marketplace is a channel through which firms can extend their sales pitch to customers by making available their product catalogue on the website. </a:t>
            </a:r>
          </a:p>
          <a:p>
            <a:r>
              <a:rPr lang="en-US" dirty="0" smtClean="0"/>
              <a:t>The entire transaction process can be undertaken through the third-party marketplace since most include applications for ordering, distribution and payment. </a:t>
            </a:r>
          </a:p>
          <a:p>
            <a:r>
              <a:rPr lang="en-US" dirty="0" smtClean="0"/>
              <a:t>Some third-party marketplaces are industry-specific and cater for the needs of clients involved in specific industry activities or processes. </a:t>
            </a:r>
          </a:p>
          <a:p>
            <a:r>
              <a:rPr lang="en-US" dirty="0" smtClean="0"/>
              <a:t>For example, spec2000 (www.spec2000.com) is a third-party marketplace that facilitates the electronic exchange of technical and business information related to the purchase and repair of aircraft.</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Value Chain Integrators </a:t>
            </a:r>
            <a:endParaRPr lang="en-US" b="1" dirty="0"/>
          </a:p>
        </p:txBody>
      </p:sp>
      <p:sp>
        <p:nvSpPr>
          <p:cNvPr id="3" name="Content Placeholder 2"/>
          <p:cNvSpPr>
            <a:spLocks noGrp="1"/>
          </p:cNvSpPr>
          <p:nvPr>
            <p:ph idx="1"/>
          </p:nvPr>
        </p:nvSpPr>
        <p:spPr>
          <a:xfrm>
            <a:off x="457200" y="1600200"/>
            <a:ext cx="8229600" cy="5029200"/>
          </a:xfrm>
        </p:spPr>
        <p:txBody>
          <a:bodyPr>
            <a:normAutofit fontScale="85000" lnSpcReduction="20000"/>
          </a:bodyPr>
          <a:lstStyle/>
          <a:p>
            <a:r>
              <a:rPr lang="en-US" dirty="0" smtClean="0"/>
              <a:t>Value chain integrators improve the efficiency and quality of information flows between the elements that comprise a value chain. </a:t>
            </a:r>
          </a:p>
          <a:p>
            <a:r>
              <a:rPr lang="en-US" dirty="0" smtClean="0"/>
              <a:t>Microsoft (www.microsoft.com) is a value chain integrator through its initiative Microsoft Insurance Value Chain. </a:t>
            </a:r>
          </a:p>
          <a:p>
            <a:r>
              <a:rPr lang="en-US" dirty="0" smtClean="0"/>
              <a:t>This value chain integrator service is aimed at the insurance industry and comprises many partners including hardware firms such as EDS and HP as well as independent solutions vendors. </a:t>
            </a:r>
          </a:p>
          <a:p>
            <a:r>
              <a:rPr lang="en-US" dirty="0" smtClean="0"/>
              <a:t>These companies use Microsoft products and services to develop and deliver integrated solutions for the insurance industry that can increase efficiency and quality of service.</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pPr algn="l"/>
            <a:r>
              <a:rPr lang="en-US" b="1" dirty="0" smtClean="0"/>
              <a:t>Manufacturer Model </a:t>
            </a:r>
            <a:endParaRPr lang="en-US" b="1" dirty="0"/>
          </a:p>
        </p:txBody>
      </p:sp>
      <p:sp>
        <p:nvSpPr>
          <p:cNvPr id="3" name="Content Placeholder 2"/>
          <p:cNvSpPr>
            <a:spLocks noGrp="1"/>
          </p:cNvSpPr>
          <p:nvPr>
            <p:ph idx="1"/>
          </p:nvPr>
        </p:nvSpPr>
        <p:spPr>
          <a:xfrm>
            <a:off x="457200" y="1066800"/>
            <a:ext cx="8458200" cy="5791200"/>
          </a:xfrm>
        </p:spPr>
        <p:txBody>
          <a:bodyPr>
            <a:normAutofit fontScale="85000" lnSpcReduction="20000"/>
          </a:bodyPr>
          <a:lstStyle/>
          <a:p>
            <a:r>
              <a:rPr lang="en-US" dirty="0" smtClean="0"/>
              <a:t>The manufacturing model brings about the process of disintermediation in the supply chain by creating a direct line of communication between manufacturers and consumers. </a:t>
            </a:r>
          </a:p>
          <a:p>
            <a:r>
              <a:rPr lang="en-US" dirty="0" smtClean="0"/>
              <a:t>Wholesalers and retailers are eliminated from the distribution process. </a:t>
            </a:r>
          </a:p>
          <a:p>
            <a:r>
              <a:rPr lang="en-US" dirty="0" smtClean="0"/>
              <a:t>The resulting savings on transaction costs can then be passed on to consumers in the form of lower prices. </a:t>
            </a:r>
          </a:p>
          <a:p>
            <a:r>
              <a:rPr lang="en-US" dirty="0" smtClean="0"/>
              <a:t>The manufacturing model is particularly effective when dealing with perishable goods that could diminish in quality and value if transported through the entire supply chain. </a:t>
            </a:r>
          </a:p>
          <a:p>
            <a:r>
              <a:rPr lang="en-US" dirty="0" smtClean="0"/>
              <a:t>Food items such as fish, fruit and vegetables retain their value over a short timeframe and, therefore, benefit from compressing the supply chain to reach the consumer quicker.</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Affiliate Model </a:t>
            </a:r>
            <a:endParaRPr lang="en-US" b="1" dirty="0"/>
          </a:p>
        </p:txBody>
      </p:sp>
      <p:sp>
        <p:nvSpPr>
          <p:cNvPr id="3" name="Content Placeholder 2"/>
          <p:cNvSpPr>
            <a:spLocks noGrp="1"/>
          </p:cNvSpPr>
          <p:nvPr>
            <p:ph idx="1"/>
          </p:nvPr>
        </p:nvSpPr>
        <p:spPr>
          <a:xfrm>
            <a:off x="457200" y="1981200"/>
            <a:ext cx="8001000" cy="3962400"/>
          </a:xfrm>
        </p:spPr>
        <p:txBody>
          <a:bodyPr>
            <a:normAutofit fontScale="92500" lnSpcReduction="20000"/>
          </a:bodyPr>
          <a:lstStyle/>
          <a:p>
            <a:r>
              <a:rPr lang="en-US" dirty="0" smtClean="0"/>
              <a:t>The affiliate model offers buying opportunities for internet users across many different websites. </a:t>
            </a:r>
          </a:p>
          <a:p>
            <a:r>
              <a:rPr lang="en-US" dirty="0" smtClean="0"/>
              <a:t>The firm organizing the affiliate model offers financial incentives to affiliate partner sites to participate in the venture. </a:t>
            </a:r>
          </a:p>
          <a:p>
            <a:r>
              <a:rPr lang="en-US" dirty="0" smtClean="0"/>
              <a:t>An American website befree.com (www.befree.com) is an example of a firm specializing in organizing affiliates.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Affiliate Model </a:t>
            </a:r>
            <a:endParaRPr lang="en-US" b="1" dirty="0"/>
          </a:p>
        </p:txBody>
      </p:sp>
      <p:sp>
        <p:nvSpPr>
          <p:cNvPr id="3" name="Content Placeholder 2"/>
          <p:cNvSpPr>
            <a:spLocks noGrp="1"/>
          </p:cNvSpPr>
          <p:nvPr>
            <p:ph idx="1"/>
          </p:nvPr>
        </p:nvSpPr>
        <p:spPr>
          <a:xfrm>
            <a:off x="457200" y="1600200"/>
            <a:ext cx="8229600" cy="4876800"/>
          </a:xfrm>
        </p:spPr>
        <p:txBody>
          <a:bodyPr>
            <a:normAutofit fontScale="77500" lnSpcReduction="20000"/>
          </a:bodyPr>
          <a:lstStyle/>
          <a:p>
            <a:r>
              <a:rPr lang="en-US" dirty="0" smtClean="0"/>
              <a:t>The affiliates provide the purchase-point click through to the sellers of products.</a:t>
            </a:r>
          </a:p>
          <a:p>
            <a:r>
              <a:rPr lang="en-US" dirty="0" smtClean="0"/>
              <a:t>The economic viability of an affiliate model depends on the level of sales that an affiliate generates. </a:t>
            </a:r>
          </a:p>
          <a:p>
            <a:r>
              <a:rPr lang="en-US" dirty="0" smtClean="0"/>
              <a:t>The more products sold the greater the returns to all parties concerned. </a:t>
            </a:r>
          </a:p>
          <a:p>
            <a:r>
              <a:rPr lang="en-US" dirty="0" smtClean="0"/>
              <a:t>However, if no sales are generated there is no cost to the seller. </a:t>
            </a:r>
          </a:p>
          <a:p>
            <a:r>
              <a:rPr lang="en-US" dirty="0" smtClean="0"/>
              <a:t>The affiliate gets a small percentage of revenue if customers who browse the affiliate’s site actually buy something from the seller. </a:t>
            </a:r>
          </a:p>
          <a:p>
            <a:r>
              <a:rPr lang="en-US" dirty="0" smtClean="0"/>
              <a:t>In essence, the affiliate model helps many other websites to share revenue with firms who gain sales as a result of other website’s traffic.</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Subscription Model </a:t>
            </a:r>
            <a:endParaRPr lang="en-US" b="1" dirty="0"/>
          </a:p>
        </p:txBody>
      </p:sp>
      <p:sp>
        <p:nvSpPr>
          <p:cNvPr id="3" name="Content Placeholder 2"/>
          <p:cNvSpPr>
            <a:spLocks noGrp="1"/>
          </p:cNvSpPr>
          <p:nvPr>
            <p:ph idx="1"/>
          </p:nvPr>
        </p:nvSpPr>
        <p:spPr>
          <a:xfrm>
            <a:off x="457200" y="1600200"/>
            <a:ext cx="8229600" cy="5257800"/>
          </a:xfrm>
        </p:spPr>
        <p:txBody>
          <a:bodyPr>
            <a:normAutofit fontScale="85000" lnSpcReduction="20000"/>
          </a:bodyPr>
          <a:lstStyle/>
          <a:p>
            <a:r>
              <a:rPr lang="en-US" dirty="0" smtClean="0"/>
              <a:t>Revenue is generated through subscription to access particular websites. </a:t>
            </a:r>
          </a:p>
          <a:p>
            <a:r>
              <a:rPr lang="en-US" dirty="0" smtClean="0"/>
              <a:t>To generate subscriptions firms have to offer high value content to users. </a:t>
            </a:r>
          </a:p>
          <a:p>
            <a:r>
              <a:rPr lang="en-US" dirty="0" smtClean="0"/>
              <a:t>The majority of websites do not run on a subscription basis because of the ubiquity of information available and the low switching costs for consumers. </a:t>
            </a:r>
          </a:p>
          <a:p>
            <a:r>
              <a:rPr lang="en-US" dirty="0" smtClean="0"/>
              <a:t>If one firm offered content by subscription only, a rival firm could easily offer free access to the same information and operate a different pricing model. </a:t>
            </a:r>
          </a:p>
          <a:p>
            <a:r>
              <a:rPr lang="en-US" dirty="0" smtClean="0"/>
              <a:t>Subscription sites are used where operators own exclusive rights to valuable content or where there is added service such as up-to-the-second financial information. </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135FEB0B-34B2-4978-B757-036DF3D809D5}" type="slidenum">
              <a:rPr lang="en-US"/>
              <a:pPr/>
              <a:t>20</a:t>
            </a:fld>
            <a:endParaRPr lang="en-US"/>
          </a:p>
        </p:txBody>
      </p:sp>
      <p:sp>
        <p:nvSpPr>
          <p:cNvPr id="46082" name="Rectangle 2"/>
          <p:cNvSpPr>
            <a:spLocks noGrp="1" noChangeArrowheads="1"/>
          </p:cNvSpPr>
          <p:nvPr>
            <p:ph type="title"/>
          </p:nvPr>
        </p:nvSpPr>
        <p:spPr/>
        <p:txBody>
          <a:bodyPr/>
          <a:lstStyle/>
          <a:p>
            <a:pPr algn="l"/>
            <a:r>
              <a:rPr lang="en-US" b="1" dirty="0" smtClean="0"/>
              <a:t>Dynamic </a:t>
            </a:r>
            <a:r>
              <a:rPr lang="en-US" b="1" dirty="0"/>
              <a:t>Pricing Models</a:t>
            </a:r>
          </a:p>
        </p:txBody>
      </p:sp>
      <p:sp>
        <p:nvSpPr>
          <p:cNvPr id="46083" name="Rectangle 3"/>
          <p:cNvSpPr>
            <a:spLocks noGrp="1" noChangeArrowheads="1"/>
          </p:cNvSpPr>
          <p:nvPr>
            <p:ph type="body" idx="1"/>
          </p:nvPr>
        </p:nvSpPr>
        <p:spPr/>
        <p:txBody>
          <a:bodyPr>
            <a:normAutofit fontScale="92500" lnSpcReduction="10000"/>
          </a:bodyPr>
          <a:lstStyle/>
          <a:p>
            <a:r>
              <a:rPr lang="en-US" dirty="0"/>
              <a:t>The Web has changed the way products are priced and purchased</a:t>
            </a:r>
          </a:p>
          <a:p>
            <a:r>
              <a:rPr lang="en-US" b="1" dirty="0"/>
              <a:t>Comparison pricing model</a:t>
            </a:r>
          </a:p>
          <a:p>
            <a:pPr lvl="1"/>
            <a:r>
              <a:rPr lang="en-US" dirty="0"/>
              <a:t>Web sites using shopping </a:t>
            </a:r>
            <a:r>
              <a:rPr lang="en-US" dirty="0" smtClean="0"/>
              <a:t>but </a:t>
            </a:r>
            <a:r>
              <a:rPr lang="en-US" dirty="0"/>
              <a:t>technology to find the lowest price for a given item</a:t>
            </a:r>
          </a:p>
          <a:p>
            <a:r>
              <a:rPr lang="en-US" b="1" dirty="0"/>
              <a:t>Demand-sensitive pricing model</a:t>
            </a:r>
          </a:p>
          <a:p>
            <a:pPr lvl="1"/>
            <a:r>
              <a:rPr lang="en-US" dirty="0"/>
              <a:t>Group buying reduces price as volume of sales increase</a:t>
            </a:r>
          </a:p>
          <a:p>
            <a:r>
              <a:rPr lang="en-US" b="1" dirty="0"/>
              <a:t>Name-your-price model  </a:t>
            </a:r>
          </a:p>
          <a:p>
            <a:pPr lvl="1"/>
            <a:r>
              <a:rPr lang="en-US" dirty="0"/>
              <a:t>Name-your-price for products and services</a:t>
            </a:r>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13122826-898A-4971-A983-AAD37E3C1205}" type="slidenum">
              <a:rPr lang="en-US"/>
              <a:pPr/>
              <a:t>21</a:t>
            </a:fld>
            <a:endParaRPr lang="en-US"/>
          </a:p>
        </p:txBody>
      </p:sp>
      <p:sp>
        <p:nvSpPr>
          <p:cNvPr id="48130" name="Rectangle 2"/>
          <p:cNvSpPr>
            <a:spLocks noGrp="1" noChangeArrowheads="1"/>
          </p:cNvSpPr>
          <p:nvPr>
            <p:ph type="title"/>
          </p:nvPr>
        </p:nvSpPr>
        <p:spPr/>
        <p:txBody>
          <a:bodyPr/>
          <a:lstStyle/>
          <a:p>
            <a:pPr algn="l"/>
            <a:r>
              <a:rPr lang="en-US" b="1" dirty="0" smtClean="0"/>
              <a:t>Dynamic </a:t>
            </a:r>
            <a:r>
              <a:rPr lang="en-US" b="1" dirty="0"/>
              <a:t>Pricing Models</a:t>
            </a:r>
          </a:p>
        </p:txBody>
      </p:sp>
      <p:sp>
        <p:nvSpPr>
          <p:cNvPr id="48131" name="Rectangle 3"/>
          <p:cNvSpPr>
            <a:spLocks noGrp="1" noChangeArrowheads="1"/>
          </p:cNvSpPr>
          <p:nvPr>
            <p:ph type="body" idx="1"/>
          </p:nvPr>
        </p:nvSpPr>
        <p:spPr/>
        <p:txBody>
          <a:bodyPr>
            <a:normAutofit fontScale="85000" lnSpcReduction="10000"/>
          </a:bodyPr>
          <a:lstStyle/>
          <a:p>
            <a:r>
              <a:rPr lang="en-US" b="1" dirty="0"/>
              <a:t>Bartering Model</a:t>
            </a:r>
          </a:p>
          <a:p>
            <a:pPr lvl="1"/>
            <a:r>
              <a:rPr lang="en-US" dirty="0"/>
              <a:t>Individuals and business trade unneeded items for items they desire</a:t>
            </a:r>
          </a:p>
          <a:p>
            <a:pPr lvl="1"/>
            <a:r>
              <a:rPr lang="en-US" b="1" dirty="0">
                <a:latin typeface="Courier" pitchFamily="49" charset="0"/>
                <a:hlinkClick r:id="rId3"/>
              </a:rPr>
              <a:t>Ubarter.com</a:t>
            </a:r>
            <a:r>
              <a:rPr lang="en-US" dirty="0"/>
              <a:t>, </a:t>
            </a:r>
            <a:r>
              <a:rPr lang="en-US" b="1" dirty="0">
                <a:latin typeface="Courier" pitchFamily="49" charset="0"/>
                <a:hlinkClick r:id="rId4"/>
              </a:rPr>
              <a:t>isolve.com</a:t>
            </a:r>
            <a:endParaRPr lang="en-US" b="1" dirty="0">
              <a:latin typeface="Courier" pitchFamily="49" charset="0"/>
            </a:endParaRPr>
          </a:p>
          <a:p>
            <a:r>
              <a:rPr lang="en-US" b="1" dirty="0"/>
              <a:t>Rebate Model</a:t>
            </a:r>
          </a:p>
          <a:p>
            <a:pPr lvl="1"/>
            <a:r>
              <a:rPr lang="en-US" dirty="0"/>
              <a:t>Sites offer rebates on product at leading online retailers in return for commission or advertising revenues</a:t>
            </a:r>
          </a:p>
          <a:p>
            <a:pPr lvl="1"/>
            <a:r>
              <a:rPr lang="en-US" dirty="0" err="1">
                <a:hlinkClick r:id="rId5"/>
              </a:rPr>
              <a:t>eBates</a:t>
            </a:r>
            <a:endParaRPr lang="en-US" dirty="0"/>
          </a:p>
          <a:p>
            <a:r>
              <a:rPr lang="en-US" b="1" dirty="0"/>
              <a:t>Free offering model</a:t>
            </a:r>
          </a:p>
          <a:p>
            <a:pPr lvl="1"/>
            <a:r>
              <a:rPr lang="en-US" dirty="0"/>
              <a:t>Free products and services generate high traffic</a:t>
            </a:r>
          </a:p>
          <a:p>
            <a:pPr lvl="1"/>
            <a:r>
              <a:rPr lang="en-US" dirty="0" err="1">
                <a:hlinkClick r:id="rId6"/>
              </a:rPr>
              <a:t>Freemerchant</a:t>
            </a:r>
            <a:r>
              <a:rPr lang="en-US" dirty="0"/>
              <a:t>, </a:t>
            </a:r>
            <a:r>
              <a:rPr lang="en-US" dirty="0">
                <a:hlinkClick r:id="rId7"/>
              </a:rPr>
              <a:t>Start Sampling</a:t>
            </a:r>
            <a:r>
              <a:rPr lang="en-US" dirty="0"/>
              <a:t>, </a:t>
            </a:r>
            <a:r>
              <a:rPr lang="en-US" b="1" dirty="0">
                <a:latin typeface="Courier" pitchFamily="49" charset="0"/>
                <a:hlinkClick r:id="rId8"/>
              </a:rPr>
              <a:t>FreeSamples.com</a:t>
            </a:r>
            <a:endParaRPr lang="en-US" b="1" dirty="0">
              <a:latin typeface="Courier" pitchFamily="49"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6200000">
            <a:off x="-647700" y="2628900"/>
            <a:ext cx="3962400" cy="1143000"/>
          </a:xfrm>
        </p:spPr>
        <p:txBody>
          <a:bodyPr/>
          <a:lstStyle/>
          <a:p>
            <a:r>
              <a:rPr lang="en-US" b="1" dirty="0" smtClean="0"/>
              <a:t>Summary</a:t>
            </a:r>
            <a:endParaRPr lang="en-US" b="1" dirty="0"/>
          </a:p>
        </p:txBody>
      </p:sp>
      <p:sp>
        <p:nvSpPr>
          <p:cNvPr id="3" name="Content Placeholder 2"/>
          <p:cNvSpPr>
            <a:spLocks noGrp="1"/>
          </p:cNvSpPr>
          <p:nvPr>
            <p:ph idx="1"/>
          </p:nvPr>
        </p:nvSpPr>
        <p:spPr>
          <a:xfrm>
            <a:off x="3276600" y="76200"/>
            <a:ext cx="5867400" cy="6629400"/>
          </a:xfrm>
        </p:spPr>
        <p:txBody>
          <a:bodyPr>
            <a:normAutofit fontScale="70000" lnSpcReduction="20000"/>
          </a:bodyPr>
          <a:lstStyle/>
          <a:p>
            <a:r>
              <a:rPr lang="en-US" dirty="0" smtClean="0"/>
              <a:t>E-Procurement </a:t>
            </a:r>
          </a:p>
          <a:p>
            <a:r>
              <a:rPr lang="en-US" dirty="0" smtClean="0"/>
              <a:t>Distribution Model</a:t>
            </a:r>
          </a:p>
          <a:p>
            <a:r>
              <a:rPr lang="en-US" dirty="0" err="1" smtClean="0"/>
              <a:t>Portaling</a:t>
            </a:r>
            <a:r>
              <a:rPr lang="en-US" dirty="0" smtClean="0"/>
              <a:t> </a:t>
            </a:r>
          </a:p>
          <a:p>
            <a:pPr lvl="1"/>
            <a:r>
              <a:rPr lang="en-US" dirty="0" smtClean="0"/>
              <a:t>General </a:t>
            </a:r>
          </a:p>
          <a:p>
            <a:pPr lvl="1"/>
            <a:r>
              <a:rPr lang="en-US" dirty="0" smtClean="0"/>
              <a:t>Personalized</a:t>
            </a:r>
          </a:p>
          <a:p>
            <a:pPr lvl="1"/>
            <a:r>
              <a:rPr lang="en-US" dirty="0" err="1" smtClean="0"/>
              <a:t>Vortals</a:t>
            </a:r>
            <a:endParaRPr lang="en-US" dirty="0" smtClean="0"/>
          </a:p>
          <a:p>
            <a:r>
              <a:rPr lang="en-US" dirty="0" smtClean="0"/>
              <a:t>Collaboration Platforms</a:t>
            </a:r>
          </a:p>
          <a:p>
            <a:r>
              <a:rPr lang="en-US" dirty="0" smtClean="0"/>
              <a:t>Third Party Marketplaces</a:t>
            </a:r>
          </a:p>
          <a:p>
            <a:r>
              <a:rPr lang="en-US" dirty="0" smtClean="0"/>
              <a:t>Value Chain Integrators </a:t>
            </a:r>
          </a:p>
          <a:p>
            <a:r>
              <a:rPr lang="en-US" dirty="0" smtClean="0"/>
              <a:t>Manufacturer Model</a:t>
            </a:r>
          </a:p>
          <a:p>
            <a:r>
              <a:rPr lang="en-US" dirty="0" smtClean="0"/>
              <a:t>Affiliate Model </a:t>
            </a:r>
          </a:p>
          <a:p>
            <a:r>
              <a:rPr lang="en-US" dirty="0" smtClean="0"/>
              <a:t>Subscription Model</a:t>
            </a:r>
          </a:p>
          <a:p>
            <a:r>
              <a:rPr lang="en-US" dirty="0" smtClean="0"/>
              <a:t>Dynamic Pricing Models</a:t>
            </a:r>
          </a:p>
          <a:p>
            <a:pPr lvl="1"/>
            <a:r>
              <a:rPr lang="en-US" dirty="0" smtClean="0"/>
              <a:t>Comparison Pricing Model </a:t>
            </a:r>
          </a:p>
          <a:p>
            <a:pPr lvl="1"/>
            <a:r>
              <a:rPr lang="en-US" dirty="0" smtClean="0"/>
              <a:t>Demand Sensitive Pricing Model</a:t>
            </a:r>
          </a:p>
          <a:p>
            <a:pPr lvl="1"/>
            <a:r>
              <a:rPr lang="en-US" dirty="0" smtClean="0"/>
              <a:t>Name Your Price Model </a:t>
            </a:r>
          </a:p>
          <a:p>
            <a:pPr lvl="1"/>
            <a:r>
              <a:rPr lang="en-US" dirty="0" smtClean="0"/>
              <a:t>Bartering Model</a:t>
            </a:r>
          </a:p>
          <a:p>
            <a:pPr lvl="1"/>
            <a:r>
              <a:rPr lang="en-US" dirty="0" smtClean="0"/>
              <a:t>Rebate Model</a:t>
            </a:r>
          </a:p>
          <a:p>
            <a:pPr lvl="1"/>
            <a:r>
              <a:rPr lang="en-US" dirty="0" smtClean="0"/>
              <a:t>Free Offering Model</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305</TotalTime>
  <Words>1547</Words>
  <Application>Microsoft Office PowerPoint</Application>
  <PresentationFormat>On-screen Show (4:3)</PresentationFormat>
  <Paragraphs>142</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Lecture 07</vt:lpstr>
      <vt:lpstr>Recap – Lecture 06</vt:lpstr>
      <vt:lpstr>Today’s Contents </vt:lpstr>
      <vt:lpstr>E-Procurement </vt:lpstr>
      <vt:lpstr>E-Procurement </vt:lpstr>
      <vt:lpstr>Distribution Model </vt:lpstr>
      <vt:lpstr>Distribution Model </vt:lpstr>
      <vt:lpstr>Portaling </vt:lpstr>
      <vt:lpstr>Portaling  General Portal</vt:lpstr>
      <vt:lpstr>Portaling  Personalized Portals</vt:lpstr>
      <vt:lpstr>Portaling  Vortals</vt:lpstr>
      <vt:lpstr>Collaboration Platforms</vt:lpstr>
      <vt:lpstr>Collaboration Platforms</vt:lpstr>
      <vt:lpstr>Third Party Marketplaces </vt:lpstr>
      <vt:lpstr>Value Chain Integrators </vt:lpstr>
      <vt:lpstr>Manufacturer Model </vt:lpstr>
      <vt:lpstr>Affiliate Model </vt:lpstr>
      <vt:lpstr>Affiliate Model </vt:lpstr>
      <vt:lpstr>Subscription Model </vt:lpstr>
      <vt:lpstr>Dynamic Pricing Models</vt:lpstr>
      <vt:lpstr>Dynamic Pricing Models</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Fahad</dc:creator>
  <cp:lastModifiedBy>Administrator</cp:lastModifiedBy>
  <cp:revision>12</cp:revision>
  <dcterms:created xsi:type="dcterms:W3CDTF">2013-07-19T22:45:40Z</dcterms:created>
  <dcterms:modified xsi:type="dcterms:W3CDTF">2013-07-20T11:12:07Z</dcterms:modified>
</cp:coreProperties>
</file>