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76" r:id="rId4"/>
    <p:sldId id="287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295" r:id="rId21"/>
    <p:sldId id="330" r:id="rId22"/>
    <p:sldId id="33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D118C-2AF5-4649-BC00-5CDC84B42CB5}" type="datetimeFigureOut">
              <a:rPr lang="en-US" smtClean="0"/>
              <a:pPr/>
              <a:t>7/20/2013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06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905000" y="2819400"/>
            <a:ext cx="4953000" cy="1143000"/>
          </a:xfrm>
        </p:spPr>
        <p:txBody>
          <a:bodyPr/>
          <a:lstStyle/>
          <a:p>
            <a:r>
              <a:rPr lang="en-US" b="1" dirty="0" smtClean="0"/>
              <a:t>Recap - Lecture 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28600"/>
            <a:ext cx="7239000" cy="66294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Payment Systems </a:t>
            </a:r>
          </a:p>
          <a:p>
            <a:pPr lvl="1"/>
            <a:r>
              <a:rPr lang="en-US" dirty="0" smtClean="0"/>
              <a:t>Standards of Payment Systems</a:t>
            </a:r>
          </a:p>
          <a:p>
            <a:pPr lvl="2"/>
            <a:r>
              <a:rPr lang="en-US" dirty="0" smtClean="0"/>
              <a:t>The Open Buying on the Internet; and</a:t>
            </a:r>
          </a:p>
          <a:p>
            <a:pPr lvl="2"/>
            <a:r>
              <a:rPr lang="en-US" dirty="0" smtClean="0"/>
              <a:t>The Open Trading Protocol.</a:t>
            </a:r>
          </a:p>
          <a:p>
            <a:r>
              <a:rPr lang="en-US" dirty="0" smtClean="0"/>
              <a:t>E-Businesses Environment</a:t>
            </a:r>
          </a:p>
          <a:p>
            <a:pPr lvl="1"/>
            <a:r>
              <a:rPr lang="en-US" dirty="0" smtClean="0"/>
              <a:t>Economics of exchanging information </a:t>
            </a:r>
          </a:p>
          <a:p>
            <a:pPr lvl="1"/>
            <a:r>
              <a:rPr lang="en-US" dirty="0" smtClean="0"/>
              <a:t>Connectivity and Interactivity</a:t>
            </a:r>
          </a:p>
          <a:p>
            <a:pPr lvl="1"/>
            <a:r>
              <a:rPr lang="en-US" dirty="0" smtClean="0"/>
              <a:t>Network economies of scale</a:t>
            </a:r>
          </a:p>
          <a:p>
            <a:pPr lvl="1"/>
            <a:r>
              <a:rPr lang="en-US" dirty="0" smtClean="0"/>
              <a:t>Speed of change</a:t>
            </a:r>
          </a:p>
          <a:p>
            <a:pPr lvl="1"/>
            <a:r>
              <a:rPr lang="en-US" dirty="0" smtClean="0"/>
              <a:t>Economies of abundance </a:t>
            </a:r>
          </a:p>
          <a:p>
            <a:pPr lvl="1"/>
            <a:r>
              <a:rPr lang="en-US" dirty="0" smtClean="0"/>
              <a:t>Merchandize exchange </a:t>
            </a:r>
          </a:p>
          <a:p>
            <a:pPr lvl="1"/>
            <a:r>
              <a:rPr lang="en-US" dirty="0" err="1" smtClean="0"/>
              <a:t>Prosumption</a:t>
            </a:r>
            <a:endParaRPr lang="en-US" dirty="0" smtClean="0"/>
          </a:p>
          <a:p>
            <a:r>
              <a:rPr lang="en-US" dirty="0" smtClean="0"/>
              <a:t>E-Businesses Environment: Industrial Context </a:t>
            </a:r>
          </a:p>
          <a:p>
            <a:pPr lvl="1"/>
            <a:r>
              <a:rPr lang="en-US" dirty="0" smtClean="0"/>
              <a:t>Communications channels </a:t>
            </a:r>
          </a:p>
          <a:p>
            <a:pPr lvl="1"/>
            <a:r>
              <a:rPr lang="en-US" dirty="0" smtClean="0"/>
              <a:t>Transactions channels and </a:t>
            </a:r>
          </a:p>
          <a:p>
            <a:pPr lvl="1"/>
            <a:r>
              <a:rPr lang="en-US" dirty="0" smtClean="0"/>
              <a:t>Distribution channels</a:t>
            </a:r>
          </a:p>
          <a:p>
            <a:r>
              <a:rPr lang="en-US" dirty="0" smtClean="0"/>
              <a:t>Advantages of internet in channel functions </a:t>
            </a:r>
          </a:p>
          <a:p>
            <a:r>
              <a:rPr lang="en-US" dirty="0" smtClean="0"/>
              <a:t>e-marketplaces </a:t>
            </a:r>
          </a:p>
          <a:p>
            <a:r>
              <a:rPr lang="en-US" dirty="0" smtClean="0"/>
              <a:t>Types of e-marketplaces </a:t>
            </a:r>
          </a:p>
          <a:p>
            <a:r>
              <a:rPr lang="en-US" dirty="0" smtClean="0"/>
              <a:t>Key advantages of e-marketplaces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antGarde" pitchFamily="34" charset="0"/>
              </a:rPr>
              <a:t>E-Business Models </a:t>
            </a:r>
          </a:p>
          <a:p>
            <a:pPr lvl="1"/>
            <a:r>
              <a:rPr lang="en-US" dirty="0" smtClean="0">
                <a:latin typeface="AvantGarde" pitchFamily="34" charset="0"/>
              </a:rPr>
              <a:t>Brokerages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E-shops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E-Malls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E-Auctions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Trading communities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Virtual communities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Buyer aggregators 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Classifieds </a:t>
            </a:r>
          </a:p>
          <a:p>
            <a:pPr lvl="1"/>
            <a:r>
              <a:rPr lang="en-US" dirty="0" err="1" smtClean="0">
                <a:latin typeface="AvantGarde" pitchFamily="34" charset="0"/>
              </a:rPr>
              <a:t>Infomediaries</a:t>
            </a:r>
            <a:r>
              <a:rPr lang="en-US" dirty="0" smtClean="0">
                <a:latin typeface="AvantGarde" pitchFamily="34" charset="0"/>
              </a:rPr>
              <a:t> </a:t>
            </a:r>
          </a:p>
          <a:p>
            <a:pPr lvl="2"/>
            <a:endParaRPr lang="en-US" dirty="0" smtClean="0">
              <a:latin typeface="AvantGarde" pitchFamily="34" charset="0"/>
            </a:endParaRPr>
          </a:p>
          <a:p>
            <a:pPr lvl="2"/>
            <a:endParaRPr lang="en-US" dirty="0" smtClean="0">
              <a:latin typeface="AvantGarde" pitchFamily="34" charset="0"/>
            </a:endParaRPr>
          </a:p>
          <a:p>
            <a:pPr lvl="2"/>
            <a:endParaRPr lang="en-US" dirty="0">
              <a:latin typeface="AvantGar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Brokerages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Brokers are intermediaries who bring together buyers and sellers for transactions purposes. </a:t>
            </a:r>
          </a:p>
          <a:p>
            <a:r>
              <a:rPr lang="en-US" dirty="0" smtClean="0"/>
              <a:t>There are several forms of brokerage models and they are operated across all e-business markets. </a:t>
            </a:r>
          </a:p>
          <a:p>
            <a:r>
              <a:rPr lang="en-US" dirty="0" smtClean="0"/>
              <a:t>In a simple buy/sell fulfillment model, revenue is gained by the brokerage through charging a fee for each transaction completed. </a:t>
            </a:r>
          </a:p>
          <a:p>
            <a:r>
              <a:rPr lang="en-US" dirty="0" smtClean="0"/>
              <a:t>In a market exchange model the broker charges the seller a fee based on the value of the sale.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Brokerages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many kinds of brokerage models. Few of them are: - </a:t>
            </a:r>
          </a:p>
          <a:p>
            <a:pPr lvl="1"/>
            <a:r>
              <a:rPr lang="en-US" dirty="0" smtClean="0"/>
              <a:t>e-shops </a:t>
            </a:r>
          </a:p>
          <a:p>
            <a:pPr lvl="1"/>
            <a:r>
              <a:rPr lang="en-US" dirty="0" smtClean="0"/>
              <a:t>e-malls</a:t>
            </a:r>
          </a:p>
          <a:p>
            <a:pPr lvl="1"/>
            <a:r>
              <a:rPr lang="en-US" dirty="0" smtClean="0"/>
              <a:t>e-auctions</a:t>
            </a:r>
          </a:p>
          <a:p>
            <a:pPr lvl="1"/>
            <a:r>
              <a:rPr lang="en-US" dirty="0" smtClean="0"/>
              <a:t>Trading communities</a:t>
            </a:r>
          </a:p>
          <a:p>
            <a:pPr lvl="1"/>
            <a:r>
              <a:rPr lang="en-US" dirty="0" smtClean="0"/>
              <a:t>Virtual communities </a:t>
            </a:r>
          </a:p>
          <a:p>
            <a:pPr lvl="1"/>
            <a:r>
              <a:rPr lang="en-US" dirty="0" smtClean="0"/>
              <a:t>Buyer aggregators </a:t>
            </a:r>
          </a:p>
          <a:p>
            <a:pPr lvl="1"/>
            <a:r>
              <a:rPr lang="en-US" dirty="0" smtClean="0"/>
              <a:t>Classifieds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e-Shops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Most e-businesses have gone beyond the basic marketing and promoting of their products and services via their website to incorporate facilities for transactions. </a:t>
            </a:r>
          </a:p>
          <a:p>
            <a:r>
              <a:rPr lang="en-US" dirty="0" smtClean="0"/>
              <a:t>E-shops provide firms with a channel of communication to customers and provide valuable information about what products and services are sought by customers. </a:t>
            </a:r>
          </a:p>
          <a:p>
            <a:r>
              <a:rPr lang="en-US" dirty="0" smtClean="0"/>
              <a:t>E-shops can also be a first step to competing in global markets since the cost of entry is small and there are economies of scale to be gained from extending the market reach.</a:t>
            </a:r>
          </a:p>
          <a:p>
            <a:r>
              <a:rPr lang="en-US" dirty="0" smtClean="0"/>
              <a:t>For consumers, e-shops provide a quick, efficient and convenient route to accessing information on products and services and undertaking transactions.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e-Shops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E-shops are ubiquitous on the internet and cover a huge range of products and services. </a:t>
            </a:r>
          </a:p>
          <a:p>
            <a:r>
              <a:rPr lang="en-US" dirty="0" smtClean="0"/>
              <a:t>Some of the many examples of e-shops include: </a:t>
            </a:r>
          </a:p>
          <a:p>
            <a:pPr lvl="1"/>
            <a:r>
              <a:rPr lang="en-US" dirty="0" err="1" smtClean="0"/>
              <a:t>Nurserygoods</a:t>
            </a:r>
            <a:r>
              <a:rPr lang="en-US" dirty="0" smtClean="0"/>
              <a:t> (www.nurserygoods.com) who </a:t>
            </a:r>
            <a:r>
              <a:rPr lang="en-US" dirty="0" err="1" smtClean="0"/>
              <a:t>specialise</a:t>
            </a:r>
            <a:r>
              <a:rPr lang="en-US" dirty="0" smtClean="0"/>
              <a:t> in baby clothes and accessories</a:t>
            </a:r>
          </a:p>
          <a:p>
            <a:pPr lvl="1"/>
            <a:r>
              <a:rPr lang="en-US" dirty="0" err="1" smtClean="0"/>
              <a:t>Empiredirect</a:t>
            </a:r>
            <a:r>
              <a:rPr lang="en-US" dirty="0" smtClean="0"/>
              <a:t> (www.empiredirect.co.uk) who </a:t>
            </a:r>
            <a:r>
              <a:rPr lang="en-US" dirty="0" err="1" smtClean="0"/>
              <a:t>specialise</a:t>
            </a:r>
            <a:r>
              <a:rPr lang="en-US" dirty="0" smtClean="0"/>
              <a:t> in electrical products; </a:t>
            </a:r>
          </a:p>
          <a:p>
            <a:pPr lvl="1"/>
            <a:r>
              <a:rPr lang="en-US" dirty="0" err="1" smtClean="0"/>
              <a:t>Onevillage</a:t>
            </a:r>
            <a:r>
              <a:rPr lang="en-US" dirty="0" smtClean="0"/>
              <a:t> (www.onevillage.com) an online shop for home accessories; and </a:t>
            </a:r>
          </a:p>
          <a:p>
            <a:pPr lvl="1"/>
            <a:r>
              <a:rPr lang="en-US" dirty="0" smtClean="0"/>
              <a:t>Spoilt4choice (www.spoilt4choice.co.uk) an online shop for the buying and delivery of gifts.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e-Malls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An electronic mall is a collection of e-shops. </a:t>
            </a:r>
          </a:p>
          <a:p>
            <a:r>
              <a:rPr lang="en-US" dirty="0" smtClean="0"/>
              <a:t>e-shops that comprise the e-mall have some commonalities between them like the types of products or services offered, the type of payment system used or a common market segment targeted.</a:t>
            </a:r>
          </a:p>
          <a:p>
            <a:r>
              <a:rPr lang="en-US" dirty="0" smtClean="0"/>
              <a:t>Customers benefit from the ease of access to a number of e-shops in the same business category. </a:t>
            </a:r>
          </a:p>
          <a:p>
            <a:r>
              <a:rPr lang="en-US" dirty="0" smtClean="0"/>
              <a:t>Increasingly, brokers who organize e-malls are adding services that facilitate transactions, tracking down orders, billing and invoicing of customers.</a:t>
            </a:r>
          </a:p>
          <a:p>
            <a:r>
              <a:rPr lang="en-US" dirty="0" smtClean="0"/>
              <a:t>Firms who combine these services with organizing     e-malls are termed ‘</a:t>
            </a:r>
            <a:r>
              <a:rPr lang="en-US" dirty="0" err="1" smtClean="0"/>
              <a:t>metamediaries</a:t>
            </a:r>
            <a:r>
              <a:rPr lang="en-US" dirty="0" smtClean="0"/>
              <a:t>’.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e-Malls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E-malls have been set up by firms who have traditionally inhabited the bricks-and-mortar trading environment but who seek to expand their online services.</a:t>
            </a:r>
          </a:p>
          <a:p>
            <a:r>
              <a:rPr lang="en-US" dirty="0" smtClean="0"/>
              <a:t>Examples include giant department stores such as </a:t>
            </a:r>
          </a:p>
          <a:p>
            <a:pPr lvl="1"/>
            <a:r>
              <a:rPr lang="en-US" dirty="0" smtClean="0"/>
              <a:t>Bloomingdales</a:t>
            </a:r>
          </a:p>
          <a:p>
            <a:pPr lvl="1"/>
            <a:r>
              <a:rPr lang="en-US" dirty="0" smtClean="0"/>
              <a:t>Costco and </a:t>
            </a:r>
          </a:p>
          <a:p>
            <a:pPr lvl="1"/>
            <a:r>
              <a:rPr lang="en-US" dirty="0" smtClean="0"/>
              <a:t>K-Mart in the USA. </a:t>
            </a:r>
          </a:p>
          <a:p>
            <a:r>
              <a:rPr lang="en-US" dirty="0" smtClean="0"/>
              <a:t>Search engines such as AltaVista have also been active in setting up e-malls in partnership with a large number of retailers. </a:t>
            </a:r>
          </a:p>
          <a:p>
            <a:r>
              <a:rPr lang="en-US" dirty="0" smtClean="0"/>
              <a:t>The e-mall run by AltaVista is called ‘shopping.com’ (www.shopping.com).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e-Auctions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Electronic auctions provide a channel of communication through which the bidding process for products and services can take place between competing buyers. </a:t>
            </a:r>
          </a:p>
          <a:p>
            <a:r>
              <a:rPr lang="en-US" dirty="0" smtClean="0"/>
              <a:t>E-businesses gain income from the technology platform that facilitates the bidding process, from a percentage of the transaction fees and from advertising on the website. </a:t>
            </a:r>
          </a:p>
          <a:p>
            <a:r>
              <a:rPr lang="en-US" dirty="0" smtClean="0"/>
              <a:t>Consumers benefit from ease of access to a large amount of information on a wide range of products, low transactions costs and efficiency in the transacting process. </a:t>
            </a:r>
          </a:p>
          <a:p>
            <a:r>
              <a:rPr lang="en-US" dirty="0" smtClean="0"/>
              <a:t>E-auctions exist in several e-business markets.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e-Auctions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Some auction sites are industry-specific such as </a:t>
            </a:r>
            <a:r>
              <a:rPr lang="en-US" dirty="0" err="1" smtClean="0"/>
              <a:t>eutilia</a:t>
            </a:r>
            <a:r>
              <a:rPr lang="en-US" dirty="0" smtClean="0"/>
              <a:t> (www.eutilia.com), a European utility marketplace that auctions components in the energy sector. </a:t>
            </a:r>
          </a:p>
          <a:p>
            <a:r>
              <a:rPr lang="en-US" dirty="0" smtClean="0"/>
              <a:t>Others focus attention on the consumer market such as onsale.com (www.onsale.com) who </a:t>
            </a:r>
            <a:r>
              <a:rPr lang="en-US" dirty="0" err="1" smtClean="0"/>
              <a:t>specialise</a:t>
            </a:r>
            <a:r>
              <a:rPr lang="en-US" dirty="0" smtClean="0"/>
              <a:t> in auctions for computer software, hardware, components and digital products.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e-Auctions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cs typeface="Times New Roman" pitchFamily="18" charset="0"/>
              </a:rPr>
              <a:t>Online auction sites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Act as forums through which Internet users can log-on and assume the role of either bidder or seller</a:t>
            </a:r>
          </a:p>
          <a:p>
            <a:pPr lvl="1"/>
            <a:r>
              <a:rPr lang="en-US" dirty="0" smtClean="0"/>
              <a:t>Collect a commission on every successful auction</a:t>
            </a:r>
          </a:p>
          <a:p>
            <a:pPr lvl="1"/>
            <a:r>
              <a:rPr lang="en-US" dirty="0" smtClean="0"/>
              <a:t>Sellers post items they wish to sell and wait for buyers to bid</a:t>
            </a:r>
          </a:p>
          <a:p>
            <a:r>
              <a:rPr lang="en-US" dirty="0" smtClean="0"/>
              <a:t>Reserve price</a:t>
            </a:r>
          </a:p>
          <a:p>
            <a:pPr lvl="1"/>
            <a:r>
              <a:rPr lang="en-US" dirty="0" smtClean="0"/>
              <a:t>The minimum price a seller will accept in a given auction</a:t>
            </a:r>
          </a:p>
          <a:p>
            <a:r>
              <a:rPr lang="en-US" dirty="0" smtClean="0">
                <a:cs typeface="Times New Roman" pitchFamily="18" charset="0"/>
              </a:rPr>
              <a:t>Reverse auctions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Allow the buyer to set a price as sellers compete to match or even beat it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e-Auctions</a:t>
            </a:r>
            <a:endParaRPr lang="en-US" b="1" dirty="0"/>
          </a:p>
        </p:txBody>
      </p:sp>
      <p:pic>
        <p:nvPicPr>
          <p:cNvPr id="4" name="Picture 3" descr="D:\EBECM_Ancillary\PowerPoint\PWPT_PNG\ebecm02png\02_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371600"/>
            <a:ext cx="6934200" cy="5345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e-Auctions</a:t>
            </a:r>
            <a:endParaRPr lang="en-US" b="1" dirty="0"/>
          </a:p>
        </p:txBody>
      </p:sp>
      <p:pic>
        <p:nvPicPr>
          <p:cNvPr id="5" name="Picture 3" descr="D:\EBECM_Ancillary\PowerPoint\PWPT_PNG\ebecm02png\02_0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371600"/>
            <a:ext cx="6019800" cy="5033963"/>
          </a:xfrm>
          <a:prstGeom prst="rect">
            <a:avLst/>
          </a:prstGeom>
          <a:noFill/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429000" y="6412468"/>
            <a:ext cx="225709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Placing a bid on eBay.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Trading Communities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Sometimes referred to as a ‘vertical web community’, trading communities provide a source of information and communication that is necessary for e-business activity to take place in a particular industry.</a:t>
            </a:r>
          </a:p>
          <a:p>
            <a:r>
              <a:rPr lang="en-US" dirty="0" smtClean="0"/>
              <a:t>Members pay a subscription to the developers and operators of trading community sites.</a:t>
            </a:r>
          </a:p>
          <a:p>
            <a:r>
              <a:rPr lang="en-US" dirty="0" smtClean="0"/>
              <a:t>VerticalNet.com (www.verticalnet.com) were pioneers of the trading community concept by providing sites for B2B exchanges of information.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Virtual Communities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Customers are attracted to websites because of the added value they offer. </a:t>
            </a:r>
          </a:p>
          <a:p>
            <a:r>
              <a:rPr lang="en-US" dirty="0" smtClean="0"/>
              <a:t>Specialist websites appeal to customers with a particular interest. </a:t>
            </a:r>
          </a:p>
          <a:p>
            <a:r>
              <a:rPr lang="en-US" dirty="0" smtClean="0"/>
              <a:t>The shared interest of customers provides the basis for virtual communities to emerge. </a:t>
            </a:r>
          </a:p>
          <a:p>
            <a:r>
              <a:rPr lang="en-US" dirty="0" smtClean="0"/>
              <a:t>This is a community of customers who share a common interest and use the internet to communicate with each other. </a:t>
            </a:r>
          </a:p>
          <a:p>
            <a:r>
              <a:rPr lang="en-US" dirty="0" smtClean="0"/>
              <a:t>Amazon.com provides websites for the exchange of information on a wide range of subjects relating to their portfolio of products and services. </a:t>
            </a:r>
          </a:p>
          <a:p>
            <a:r>
              <a:rPr lang="en-US" dirty="0" smtClean="0"/>
              <a:t>Virtual communities benefit from network externalities whereby the more people who join and contribute to the community the greater the benefits that accrue, but without any additional cost to participants.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Buyer Aggregators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buyer aggregator brings together large numbers of individual buyers so that they can gain the types of savings that are usually the privilege of large volume buyers. </a:t>
            </a:r>
          </a:p>
          <a:p>
            <a:r>
              <a:rPr lang="en-US" dirty="0" err="1" smtClean="0"/>
              <a:t>Mercata</a:t>
            </a:r>
            <a:r>
              <a:rPr lang="en-US" dirty="0" smtClean="0"/>
              <a:t> (www.mercata.com) was the first American company to receive a patent for group buying over the internet. </a:t>
            </a:r>
          </a:p>
          <a:p>
            <a:r>
              <a:rPr lang="en-US" dirty="0" smtClean="0"/>
              <a:t>As a group, buyers can potentially wield more economic power and gain discounts on large volume sales from sellers.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Buyer Aggregators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572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Brokers who </a:t>
            </a:r>
            <a:r>
              <a:rPr lang="en-US" dirty="0" err="1" smtClean="0"/>
              <a:t>organise</a:t>
            </a:r>
            <a:r>
              <a:rPr lang="en-US" dirty="0" smtClean="0"/>
              <a:t> the collective bargaining of buyers in this way gain revenue by charging the seller a percentage of each sale made to the group of buyers. </a:t>
            </a:r>
          </a:p>
          <a:p>
            <a:r>
              <a:rPr lang="en-US" dirty="0" err="1" smtClean="0"/>
              <a:t>Mercata</a:t>
            </a:r>
            <a:r>
              <a:rPr lang="en-US" dirty="0" smtClean="0"/>
              <a:t>, the first-movers as buyer aggregators, failed to sustain initial customer interest and folded after only two years because of a fatal flaw in their business model – the inability to achieve a critical mass of customers.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Brokerages:</a:t>
            </a:r>
            <a:br>
              <a:rPr lang="en-US" b="1" dirty="0" smtClean="0"/>
            </a:br>
            <a:r>
              <a:rPr lang="en-US" sz="3600" b="1" dirty="0" smtClean="0"/>
              <a:t>Classifieds 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1534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Online classified advertisements run on the same principles as newspaper classifieds. </a:t>
            </a:r>
          </a:p>
          <a:p>
            <a:r>
              <a:rPr lang="en-US" dirty="0" smtClean="0"/>
              <a:t>Content providers list items for sale by sellers and purchases wanted by buyers. </a:t>
            </a:r>
          </a:p>
          <a:p>
            <a:r>
              <a:rPr lang="en-US" dirty="0" smtClean="0"/>
              <a:t>Revenue is gained by listing charges and is collected whether or not a transaction takes place.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Infomediaries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Infomediaries</a:t>
            </a:r>
            <a:r>
              <a:rPr lang="en-US" dirty="0" smtClean="0"/>
              <a:t> specialize in gathering valuable information about customers and selling it on to third parties. </a:t>
            </a:r>
          </a:p>
          <a:p>
            <a:r>
              <a:rPr lang="en-US" dirty="0" smtClean="0"/>
              <a:t>These third parties analyze the data and use it to support marketing campaigns.</a:t>
            </a:r>
          </a:p>
          <a:p>
            <a:r>
              <a:rPr lang="en-US" dirty="0" smtClean="0"/>
              <a:t>The simplest form of gathering data is through requiring users to register for access to free-to-view content sites. </a:t>
            </a:r>
          </a:p>
          <a:p>
            <a:r>
              <a:rPr lang="en-US" dirty="0" smtClean="0"/>
              <a:t>This facilitates the monitoring of user’s site viewing patterns and the data generated can then be used for a more targeted marketing campaign. </a:t>
            </a:r>
          </a:p>
          <a:p>
            <a:r>
              <a:rPr lang="en-US" dirty="0" err="1" smtClean="0"/>
              <a:t>Infomediaries</a:t>
            </a:r>
            <a:r>
              <a:rPr lang="en-US" dirty="0" smtClean="0"/>
              <a:t> may offer incentives to customers to divulge information about their profile and buying habits. </a:t>
            </a:r>
          </a:p>
          <a:p>
            <a:r>
              <a:rPr lang="en-US" dirty="0" smtClean="0"/>
              <a:t>These may take the form of free software or hardware or free internet access for a specified time period.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err="1" smtClean="0"/>
              <a:t>Infomediaries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Infomediaries</a:t>
            </a:r>
            <a:r>
              <a:rPr lang="en-US" dirty="0" smtClean="0"/>
              <a:t> also serve consumers by offering a range of services including specific information about websites in a market segment and price comparisons. </a:t>
            </a:r>
          </a:p>
          <a:p>
            <a:r>
              <a:rPr lang="en-US" dirty="0" err="1" smtClean="0"/>
              <a:t>Infomediaries</a:t>
            </a:r>
            <a:r>
              <a:rPr lang="en-US" dirty="0" smtClean="0"/>
              <a:t> also operate recommendation sites where users exchange information regarding the quality of products or services. </a:t>
            </a:r>
          </a:p>
          <a:p>
            <a:r>
              <a:rPr lang="en-US" dirty="0" smtClean="0"/>
              <a:t>Some </a:t>
            </a:r>
            <a:r>
              <a:rPr lang="en-US" dirty="0" err="1" smtClean="0"/>
              <a:t>infomediaries</a:t>
            </a:r>
            <a:r>
              <a:rPr lang="en-US" dirty="0" smtClean="0"/>
              <a:t> integrate the recommendation site into a web browser.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infomediary</a:t>
            </a:r>
            <a:r>
              <a:rPr lang="en-US" dirty="0" smtClean="0"/>
              <a:t> can then monitor users’ habits and, therefore, increase the relevance of its recommendations to the user’s needs whilst adding value to the data it then sells on to third parties.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vantGarde" pitchFamily="34" charset="0"/>
              </a:rPr>
              <a:t>E-Business Models </a:t>
            </a:r>
          </a:p>
          <a:p>
            <a:pPr lvl="1"/>
            <a:r>
              <a:rPr lang="en-US" dirty="0" smtClean="0">
                <a:latin typeface="AvantGarde" pitchFamily="34" charset="0"/>
              </a:rPr>
              <a:t>Brokerages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E-shops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E-Malls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E-Auctions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Trading communities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Virtual communities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Buyer aggregators  </a:t>
            </a:r>
          </a:p>
          <a:p>
            <a:pPr lvl="2"/>
            <a:r>
              <a:rPr lang="en-US" dirty="0" smtClean="0">
                <a:latin typeface="AvantGarde" pitchFamily="34" charset="0"/>
              </a:rPr>
              <a:t>Classifieds </a:t>
            </a:r>
          </a:p>
          <a:p>
            <a:pPr lvl="1"/>
            <a:r>
              <a:rPr lang="en-US" dirty="0" err="1" smtClean="0">
                <a:latin typeface="AvantGarde" pitchFamily="34" charset="0"/>
              </a:rPr>
              <a:t>Infomediaries</a:t>
            </a:r>
            <a:r>
              <a:rPr lang="en-US" dirty="0" smtClean="0">
                <a:latin typeface="AvantGarde" pitchFamily="34" charset="0"/>
              </a:rPr>
              <a:t> </a:t>
            </a:r>
          </a:p>
          <a:p>
            <a:pPr lvl="2"/>
            <a:endParaRPr lang="en-US" dirty="0" smtClean="0">
              <a:latin typeface="AvantGarde" pitchFamily="34" charset="0"/>
            </a:endParaRPr>
          </a:p>
          <a:p>
            <a:pPr lvl="2"/>
            <a:endParaRPr lang="en-US" dirty="0" smtClean="0">
              <a:latin typeface="AvantGarde" pitchFamily="34" charset="0"/>
            </a:endParaRPr>
          </a:p>
          <a:p>
            <a:pPr lvl="2"/>
            <a:endParaRPr lang="en-US" dirty="0">
              <a:latin typeface="AvantGar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2906</TotalTime>
  <Words>1358</Words>
  <Application>Microsoft Office PowerPoint</Application>
  <PresentationFormat>On-screen Show (4:3)</PresentationFormat>
  <Paragraphs>141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06</vt:lpstr>
      <vt:lpstr>Recap - Lecture 05</vt:lpstr>
      <vt:lpstr>Contents to Cover Today</vt:lpstr>
      <vt:lpstr>Brokerages</vt:lpstr>
      <vt:lpstr>Brokerages</vt:lpstr>
      <vt:lpstr>Brokerages: e-Shops</vt:lpstr>
      <vt:lpstr>Brokerages: e-Shops</vt:lpstr>
      <vt:lpstr>Brokerages: e-Malls</vt:lpstr>
      <vt:lpstr>Brokerages: e-Malls</vt:lpstr>
      <vt:lpstr>Brokerages: e-Auctions</vt:lpstr>
      <vt:lpstr>Brokerages: e-Auctions</vt:lpstr>
      <vt:lpstr>Brokerages: e-Auctions</vt:lpstr>
      <vt:lpstr>Brokerages: e-Auctions</vt:lpstr>
      <vt:lpstr>Brokerages: e-Auctions</vt:lpstr>
      <vt:lpstr>Brokerages: Trading Communities </vt:lpstr>
      <vt:lpstr>Brokerages: Virtual Communities </vt:lpstr>
      <vt:lpstr>Brokerages: Buyer Aggregators </vt:lpstr>
      <vt:lpstr>Brokerages: Buyer Aggregators </vt:lpstr>
      <vt:lpstr>Brokerages: Classifieds  </vt:lpstr>
      <vt:lpstr>Infomediaries </vt:lpstr>
      <vt:lpstr>Infomediaries 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Administrator</cp:lastModifiedBy>
  <cp:revision>39</cp:revision>
  <dcterms:created xsi:type="dcterms:W3CDTF">2013-07-17T06:13:38Z</dcterms:created>
  <dcterms:modified xsi:type="dcterms:W3CDTF">2013-07-20T07:42:50Z</dcterms:modified>
</cp:coreProperties>
</file>