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74" r:id="rId3"/>
    <p:sldId id="276" r:id="rId4"/>
    <p:sldId id="323" r:id="rId5"/>
    <p:sldId id="324" r:id="rId6"/>
    <p:sldId id="326" r:id="rId7"/>
    <p:sldId id="328" r:id="rId8"/>
    <p:sldId id="329" r:id="rId9"/>
    <p:sldId id="330" r:id="rId10"/>
    <p:sldId id="331" r:id="rId11"/>
    <p:sldId id="332" r:id="rId12"/>
    <p:sldId id="333" r:id="rId13"/>
    <p:sldId id="334" r:id="rId14"/>
    <p:sldId id="335" r:id="rId15"/>
    <p:sldId id="336" r:id="rId16"/>
    <p:sldId id="337" r:id="rId17"/>
    <p:sldId id="338" r:id="rId18"/>
    <p:sldId id="339" r:id="rId19"/>
    <p:sldId id="340" r:id="rId20"/>
    <p:sldId id="341" r:id="rId21"/>
    <p:sldId id="342" r:id="rId22"/>
    <p:sldId id="322" r:id="rId23"/>
    <p:sldId id="34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BD118C-2AF5-4649-BC00-5CDC84B42CB5}" type="datetimeFigureOut">
              <a:rPr lang="en-US" smtClean="0"/>
              <a:pPr/>
              <a:t>7/19/2013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BD118C-2AF5-4649-BC00-5CDC84B42CB5}" type="datetimeFigureOut">
              <a:rPr lang="en-US" smtClean="0"/>
              <a:pPr/>
              <a:t>7/19/2013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BD118C-2AF5-4649-BC00-5CDC84B42CB5}" type="datetimeFigureOut">
              <a:rPr lang="en-US" smtClean="0"/>
              <a:pPr/>
              <a:t>7/19/2013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BD118C-2AF5-4649-BC00-5CDC84B42CB5}" type="datetimeFigureOut">
              <a:rPr lang="en-US" smtClean="0"/>
              <a:pPr/>
              <a:t>7/19/2013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BD118C-2AF5-4649-BC00-5CDC84B42CB5}" type="datetimeFigureOut">
              <a:rPr lang="en-US" smtClean="0"/>
              <a:pPr/>
              <a:t>7/19/2013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BD118C-2AF5-4649-BC00-5CDC84B42CB5}" type="datetimeFigureOut">
              <a:rPr lang="en-US" smtClean="0"/>
              <a:pPr/>
              <a:t>7/19/2013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BD118C-2AF5-4649-BC00-5CDC84B42CB5}" type="datetimeFigureOut">
              <a:rPr lang="en-US" smtClean="0"/>
              <a:pPr/>
              <a:t>7/19/2013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BD118C-2AF5-4649-BC00-5CDC84B42CB5}" type="datetimeFigureOut">
              <a:rPr lang="en-US" smtClean="0"/>
              <a:pPr/>
              <a:t>7/19/2013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BD118C-2AF5-4649-BC00-5CDC84B42CB5}" type="datetimeFigureOut">
              <a:rPr lang="en-US" smtClean="0"/>
              <a:pPr/>
              <a:t>7/19/2013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BD118C-2AF5-4649-BC00-5CDC84B42CB5}" type="datetimeFigureOut">
              <a:rPr lang="en-US" smtClean="0"/>
              <a:pPr/>
              <a:t>7/19/2013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BD118C-2AF5-4649-BC00-5CDC84B42CB5}" type="datetimeFigureOut">
              <a:rPr lang="en-US" smtClean="0"/>
              <a:pPr/>
              <a:t>7/19/2013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BD118C-2AF5-4649-BC00-5CDC84B42CB5}" type="datetimeFigureOut">
              <a:rPr lang="en-US" smtClean="0"/>
              <a:pPr/>
              <a:t>7/19/2013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688C3B-FB72-478F-A4F4-71736D936DA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600" b="1" dirty="0" smtClean="0"/>
              <a:t>Lecture 05</a:t>
            </a:r>
            <a:endParaRPr lang="en-US" sz="6600" b="1" dirty="0"/>
          </a:p>
        </p:txBody>
      </p:sp>
      <p:sp>
        <p:nvSpPr>
          <p:cNvPr id="5" name="Subtitle 4"/>
          <p:cNvSpPr>
            <a:spLocks noGrp="1"/>
          </p:cNvSpPr>
          <p:nvPr>
            <p:ph type="subTitle" idx="1"/>
          </p:nvPr>
        </p:nvSpPr>
        <p:spPr>
          <a:xfrm>
            <a:off x="1143000" y="4419600"/>
            <a:ext cx="7010400" cy="1752600"/>
          </a:xfrm>
        </p:spPr>
        <p:txBody>
          <a:bodyPr>
            <a:normAutofit/>
          </a:bodyPr>
          <a:lstStyle/>
          <a:p>
            <a:r>
              <a:rPr lang="en-US" sz="4400" b="1" dirty="0" smtClean="0"/>
              <a:t>Electronic Business </a:t>
            </a:r>
            <a:r>
              <a:rPr lang="en-US" sz="4000" b="1" dirty="0" smtClean="0"/>
              <a:t>(MGT-485)</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 - Lecture 04</a:t>
            </a:r>
            <a:endParaRPr lang="en-US" b="1" dirty="0"/>
          </a:p>
        </p:txBody>
      </p:sp>
      <p:sp>
        <p:nvSpPr>
          <p:cNvPr id="3" name="Content Placeholder 2"/>
          <p:cNvSpPr>
            <a:spLocks noGrp="1"/>
          </p:cNvSpPr>
          <p:nvPr>
            <p:ph idx="1"/>
          </p:nvPr>
        </p:nvSpPr>
        <p:spPr>
          <a:xfrm>
            <a:off x="457200" y="1600200"/>
            <a:ext cx="8229600" cy="5029200"/>
          </a:xfrm>
        </p:spPr>
        <p:txBody>
          <a:bodyPr>
            <a:normAutofit fontScale="77500" lnSpcReduction="20000"/>
          </a:bodyPr>
          <a:lstStyle/>
          <a:p>
            <a:r>
              <a:rPr lang="en-US" dirty="0" smtClean="0"/>
              <a:t>Information Infrastructure</a:t>
            </a:r>
          </a:p>
          <a:p>
            <a:r>
              <a:rPr lang="en-US" dirty="0" smtClean="0"/>
              <a:t>Electronic Data Interchange (EDI)</a:t>
            </a:r>
          </a:p>
          <a:p>
            <a:r>
              <a:rPr lang="en-US" dirty="0" smtClean="0"/>
              <a:t>Program languages</a:t>
            </a:r>
          </a:p>
          <a:p>
            <a:pPr lvl="1"/>
            <a:r>
              <a:rPr lang="en-US" dirty="0" smtClean="0"/>
              <a:t>Machine Language </a:t>
            </a:r>
          </a:p>
          <a:p>
            <a:pPr lvl="1"/>
            <a:r>
              <a:rPr lang="en-US" dirty="0" smtClean="0"/>
              <a:t>Assembler Language</a:t>
            </a:r>
          </a:p>
          <a:p>
            <a:pPr lvl="1"/>
            <a:r>
              <a:rPr lang="en-US" dirty="0" smtClean="0"/>
              <a:t>High level Languages </a:t>
            </a:r>
          </a:p>
          <a:p>
            <a:pPr lvl="1"/>
            <a:r>
              <a:rPr lang="en-US" dirty="0" smtClean="0"/>
              <a:t>4</a:t>
            </a:r>
            <a:r>
              <a:rPr lang="en-US" baseline="30000" dirty="0" smtClean="0"/>
              <a:t>th</a:t>
            </a:r>
            <a:r>
              <a:rPr lang="en-US" dirty="0" smtClean="0"/>
              <a:t> Generation Languages </a:t>
            </a:r>
          </a:p>
          <a:p>
            <a:r>
              <a:rPr lang="en-US" dirty="0" smtClean="0"/>
              <a:t>Wireless technology</a:t>
            </a:r>
          </a:p>
          <a:p>
            <a:r>
              <a:rPr lang="en-US" dirty="0" smtClean="0"/>
              <a:t>Developments in Wireless Technology</a:t>
            </a:r>
          </a:p>
          <a:p>
            <a:r>
              <a:rPr lang="en-US" dirty="0" smtClean="0"/>
              <a:t>Other Emerging Technologies </a:t>
            </a:r>
          </a:p>
          <a:p>
            <a:pPr lvl="1"/>
            <a:r>
              <a:rPr lang="en-US" dirty="0" smtClean="0"/>
              <a:t>VOIP</a:t>
            </a:r>
          </a:p>
          <a:p>
            <a:pPr lvl="1"/>
            <a:r>
              <a:rPr lang="en-US" dirty="0" smtClean="0"/>
              <a:t>Voice Recognition</a:t>
            </a:r>
          </a:p>
          <a:p>
            <a:pPr lvl="1"/>
            <a:r>
              <a:rPr lang="en-US" dirty="0" smtClean="0"/>
              <a:t>IPTV</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Contents to Cover Today</a:t>
            </a:r>
            <a:endParaRPr lang="en-US" b="1" dirty="0"/>
          </a:p>
        </p:txBody>
      </p:sp>
      <p:sp>
        <p:nvSpPr>
          <p:cNvPr id="3" name="Content Placeholder 2"/>
          <p:cNvSpPr>
            <a:spLocks noGrp="1"/>
          </p:cNvSpPr>
          <p:nvPr>
            <p:ph idx="1"/>
          </p:nvPr>
        </p:nvSpPr>
        <p:spPr/>
        <p:txBody>
          <a:bodyPr>
            <a:normAutofit/>
          </a:bodyPr>
          <a:lstStyle/>
          <a:p>
            <a:r>
              <a:rPr lang="en-US" dirty="0" smtClean="0"/>
              <a:t>Payment Systems </a:t>
            </a:r>
          </a:p>
          <a:p>
            <a:r>
              <a:rPr lang="en-US" dirty="0" smtClean="0"/>
              <a:t>E-Businesses Environment</a:t>
            </a:r>
          </a:p>
          <a:p>
            <a:r>
              <a:rPr lang="en-US" dirty="0" smtClean="0"/>
              <a:t>E-Businesses Environment: Industrial Context </a:t>
            </a:r>
          </a:p>
          <a:p>
            <a:r>
              <a:rPr lang="en-US" smtClean="0"/>
              <a:t>Advantages </a:t>
            </a:r>
            <a:r>
              <a:rPr lang="en-US" dirty="0" smtClean="0"/>
              <a:t>of internet in channel functions </a:t>
            </a:r>
          </a:p>
          <a:p>
            <a:r>
              <a:rPr lang="en-US" dirty="0" smtClean="0"/>
              <a:t>e-marketplaces </a:t>
            </a:r>
          </a:p>
          <a:p>
            <a:r>
              <a:rPr lang="en-US" dirty="0" smtClean="0"/>
              <a:t>Types of e-marketplaces </a:t>
            </a:r>
          </a:p>
          <a:p>
            <a:r>
              <a:rPr lang="en-US" dirty="0" smtClean="0"/>
              <a:t>Key advantages of e-marketplaces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Payment Systems</a:t>
            </a:r>
            <a:endParaRPr lang="en-US" b="1" dirty="0"/>
          </a:p>
        </p:txBody>
      </p:sp>
      <p:sp>
        <p:nvSpPr>
          <p:cNvPr id="3" name="Content Placeholder 2"/>
          <p:cNvSpPr>
            <a:spLocks noGrp="1"/>
          </p:cNvSpPr>
          <p:nvPr>
            <p:ph idx="1"/>
          </p:nvPr>
        </p:nvSpPr>
        <p:spPr/>
        <p:txBody>
          <a:bodyPr>
            <a:normAutofit fontScale="85000" lnSpcReduction="10000"/>
          </a:bodyPr>
          <a:lstStyle/>
          <a:p>
            <a:r>
              <a:rPr lang="en-US" dirty="0" smtClean="0"/>
              <a:t>There are many payment service providers such as </a:t>
            </a:r>
            <a:r>
              <a:rPr lang="en-US" dirty="0" err="1" smtClean="0"/>
              <a:t>WorldPlay</a:t>
            </a:r>
            <a:r>
              <a:rPr lang="en-US" dirty="0" smtClean="0"/>
              <a:t> and </a:t>
            </a:r>
            <a:r>
              <a:rPr lang="en-US" dirty="0" err="1" smtClean="0"/>
              <a:t>Kaji</a:t>
            </a:r>
            <a:r>
              <a:rPr lang="en-US" dirty="0" smtClean="0"/>
              <a:t>, but it is PayPal that leads the market. </a:t>
            </a:r>
          </a:p>
          <a:p>
            <a:r>
              <a:rPr lang="en-US" dirty="0" smtClean="0"/>
              <a:t>One of the most important aspects of secure payment systems for e-business and e-commerce is the authenticity of transactions. </a:t>
            </a:r>
          </a:p>
          <a:p>
            <a:r>
              <a:rPr lang="en-US" dirty="0" smtClean="0"/>
              <a:t>The most common software used for this purpose is Secure Sockets Layer (SSL) developed by Netscape. </a:t>
            </a:r>
          </a:p>
          <a:p>
            <a:r>
              <a:rPr lang="en-US" dirty="0" smtClean="0"/>
              <a:t>SSL makes use of digital certificates to authenticate transactions. </a:t>
            </a:r>
          </a:p>
          <a:p>
            <a:r>
              <a:rPr lang="en-US" dirty="0" smtClean="0"/>
              <a:t>Most credit card transactions are protected by SSL.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Payment Systems</a:t>
            </a:r>
            <a:endParaRPr lang="en-US" b="1" dirty="0"/>
          </a:p>
        </p:txBody>
      </p:sp>
      <p:sp>
        <p:nvSpPr>
          <p:cNvPr id="3" name="Content Placeholder 2"/>
          <p:cNvSpPr>
            <a:spLocks noGrp="1"/>
          </p:cNvSpPr>
          <p:nvPr>
            <p:ph idx="1"/>
          </p:nvPr>
        </p:nvSpPr>
        <p:spPr/>
        <p:txBody>
          <a:bodyPr>
            <a:normAutofit fontScale="85000" lnSpcReduction="10000"/>
          </a:bodyPr>
          <a:lstStyle/>
          <a:p>
            <a:r>
              <a:rPr lang="en-US" dirty="0" smtClean="0"/>
              <a:t>Another authenticity system is Secure Electronic Transaction (SET). </a:t>
            </a:r>
          </a:p>
          <a:p>
            <a:r>
              <a:rPr lang="en-US" dirty="0" smtClean="0"/>
              <a:t>This is a payment mechanism for confirming authenticity of both buyer and seller. </a:t>
            </a:r>
          </a:p>
          <a:p>
            <a:r>
              <a:rPr lang="en-US" dirty="0" smtClean="0"/>
              <a:t>Each party to a transaction has to obtain a digital certificate from a registered certification authority </a:t>
            </a:r>
          </a:p>
          <a:p>
            <a:r>
              <a:rPr lang="en-US" dirty="0" smtClean="0"/>
              <a:t>The certificate is contained within a relevant machine, and the credit card details contained within it can only be decrypted by the issuing card company. </a:t>
            </a:r>
          </a:p>
          <a:p>
            <a:r>
              <a:rPr lang="en-US" dirty="0" smtClean="0"/>
              <a:t>There is no common standard in e-business, likewise there is a lack of standardization of payment systems.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t>Standards of Payment Systems</a:t>
            </a:r>
            <a:endParaRPr lang="en-US" b="1" dirty="0"/>
          </a:p>
        </p:txBody>
      </p:sp>
      <p:sp>
        <p:nvSpPr>
          <p:cNvPr id="3" name="Content Placeholder 2"/>
          <p:cNvSpPr>
            <a:spLocks noGrp="1"/>
          </p:cNvSpPr>
          <p:nvPr>
            <p:ph idx="1"/>
          </p:nvPr>
        </p:nvSpPr>
        <p:spPr>
          <a:xfrm>
            <a:off x="457200" y="2057400"/>
            <a:ext cx="8229600" cy="4068763"/>
          </a:xfrm>
        </p:spPr>
        <p:txBody>
          <a:bodyPr/>
          <a:lstStyle/>
          <a:p>
            <a:r>
              <a:rPr lang="en-US" dirty="0" smtClean="0"/>
              <a:t>The two main standards are:</a:t>
            </a:r>
          </a:p>
          <a:p>
            <a:pPr>
              <a:buNone/>
            </a:pPr>
            <a:endParaRPr lang="en-US" dirty="0" smtClean="0"/>
          </a:p>
          <a:p>
            <a:pPr lvl="1"/>
            <a:r>
              <a:rPr lang="en-US" dirty="0" smtClean="0"/>
              <a:t>The Open Buying on the Internet; and</a:t>
            </a:r>
          </a:p>
          <a:p>
            <a:pPr lvl="1"/>
            <a:r>
              <a:rPr lang="en-US" dirty="0" smtClean="0"/>
              <a:t>The Open Trading Protocol.</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Standards of Payment Systems</a:t>
            </a:r>
            <a:endParaRPr lang="en-US" dirty="0"/>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r>
              <a:rPr lang="en-US" b="1" dirty="0" smtClean="0"/>
              <a:t>The Open Buying on the Internet (OBI)</a:t>
            </a:r>
          </a:p>
          <a:p>
            <a:pPr lvl="1"/>
            <a:r>
              <a:rPr lang="en-US" dirty="0" smtClean="0"/>
              <a:t>The system managed by </a:t>
            </a:r>
            <a:r>
              <a:rPr lang="en-US" dirty="0" err="1" smtClean="0"/>
              <a:t>CommerceNet</a:t>
            </a:r>
            <a:r>
              <a:rPr lang="en-US" dirty="0" smtClean="0"/>
              <a:t> called ‘The Open Buying on the Internet’ (OBI) (www.openbuy.com) is, perhaps, the most advanced e-business standard available </a:t>
            </a:r>
          </a:p>
          <a:p>
            <a:pPr lvl="1"/>
            <a:r>
              <a:rPr lang="en-US" dirty="0" smtClean="0"/>
              <a:t>Aimed specifically at business-to-business (B2B) procurement. </a:t>
            </a:r>
          </a:p>
          <a:p>
            <a:pPr lvl="1"/>
            <a:r>
              <a:rPr lang="en-US" dirty="0" smtClean="0"/>
              <a:t>OBI provides an open architecture that brings buyers and sellers together for the transaction of high-volume, low value products between companies that form the majority of trade between businesses. </a:t>
            </a:r>
          </a:p>
          <a:p>
            <a:pPr lvl="1"/>
            <a:r>
              <a:rPr lang="en-US" dirty="0" smtClean="0"/>
              <a:t>Despite offering a detailed and comprehensive service that is easily used, OBI has failed to gain universal acceptance as a standard. </a:t>
            </a:r>
          </a:p>
          <a:p>
            <a:pPr lvl="1"/>
            <a:r>
              <a:rPr lang="en-US" dirty="0" smtClean="0"/>
              <a:t>The main reason for this lies not in the technology but the differing needs of buyers and sellers.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Standards of Payment Systems</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b="1" dirty="0" smtClean="0"/>
              <a:t>The Open Trading Protocol (OTP) </a:t>
            </a:r>
          </a:p>
          <a:p>
            <a:pPr lvl="1"/>
            <a:r>
              <a:rPr lang="en-US" dirty="0" smtClean="0"/>
              <a:t>Leading developers of smart card digital money, </a:t>
            </a:r>
            <a:r>
              <a:rPr lang="en-US" dirty="0" err="1" smtClean="0"/>
              <a:t>Mondex</a:t>
            </a:r>
            <a:r>
              <a:rPr lang="en-US" dirty="0" smtClean="0"/>
              <a:t>, introduced the Open Trading Protocol (OTP) in 1997. </a:t>
            </a:r>
          </a:p>
          <a:p>
            <a:pPr lvl="1"/>
            <a:r>
              <a:rPr lang="en-US" dirty="0" smtClean="0"/>
              <a:t>OTP is designed to deliver a virtual analogue of the traditional trading environment across the supply chain from negotiation to delivery of products.</a:t>
            </a:r>
          </a:p>
          <a:p>
            <a:pPr lvl="1"/>
            <a:r>
              <a:rPr lang="en-US" dirty="0" smtClean="0"/>
              <a:t>OTP can support a range of payment systems including SET and </a:t>
            </a:r>
            <a:r>
              <a:rPr lang="en-US" dirty="0" err="1" smtClean="0"/>
              <a:t>Mondex</a:t>
            </a:r>
            <a:r>
              <a:rPr lang="en-US" dirty="0" smtClean="0"/>
              <a:t>.</a:t>
            </a:r>
          </a:p>
          <a:p>
            <a:pPr lvl="1"/>
            <a:r>
              <a:rPr lang="en-US" dirty="0" smtClean="0"/>
              <a:t>This means that consumers have a choice of payment systems and may take advantage of offers, discounts or price differentials between competing systems.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e-Businesses Environment </a:t>
            </a:r>
            <a:endParaRPr lang="en-US" b="1" dirty="0"/>
          </a:p>
        </p:txBody>
      </p:sp>
      <p:sp>
        <p:nvSpPr>
          <p:cNvPr id="3" name="Content Placeholder 2"/>
          <p:cNvSpPr>
            <a:spLocks noGrp="1"/>
          </p:cNvSpPr>
          <p:nvPr>
            <p:ph idx="1"/>
          </p:nvPr>
        </p:nvSpPr>
        <p:spPr>
          <a:xfrm>
            <a:off x="457200" y="1600200"/>
            <a:ext cx="8229600" cy="4800600"/>
          </a:xfrm>
        </p:spPr>
        <p:txBody>
          <a:bodyPr>
            <a:normAutofit fontScale="85000" lnSpcReduction="10000"/>
          </a:bodyPr>
          <a:lstStyle/>
          <a:p>
            <a:r>
              <a:rPr lang="en-US" dirty="0" smtClean="0"/>
              <a:t>Internet has transformed the competitive environment for firms</a:t>
            </a:r>
          </a:p>
          <a:p>
            <a:r>
              <a:rPr lang="en-US" dirty="0" smtClean="0"/>
              <a:t>Requires managers to understand its distinctive attributes in order to build effective models and exploit the opportunities </a:t>
            </a:r>
          </a:p>
          <a:p>
            <a:r>
              <a:rPr lang="en-US" dirty="0" smtClean="0"/>
              <a:t>The internet economy works by a different set of rules from the traditional economy </a:t>
            </a:r>
          </a:p>
          <a:p>
            <a:r>
              <a:rPr lang="en-US" dirty="0" smtClean="0"/>
              <a:t>Managers of both traditional bricks-and-mortar firms and internet-based firms have had to face the challenge of either transforming their business model or building their business model around the key attributes that the internet exhibits.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e-Businesses Environment </a:t>
            </a:r>
            <a:endParaRPr lang="en-US" b="1" dirty="0"/>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b="1" dirty="0" smtClean="0"/>
              <a:t>Economics of Exchanging Information </a:t>
            </a:r>
          </a:p>
          <a:p>
            <a:pPr lvl="1"/>
            <a:r>
              <a:rPr lang="en-US" dirty="0" smtClean="0"/>
              <a:t>Firms can take advantage of both richness and reach of information using the internet. </a:t>
            </a:r>
          </a:p>
          <a:p>
            <a:pPr lvl="1"/>
            <a:r>
              <a:rPr lang="en-US" dirty="0" smtClean="0"/>
              <a:t>The cost of sending additional units of information via the internet is practically zero and the reach is global.</a:t>
            </a:r>
          </a:p>
          <a:p>
            <a:r>
              <a:rPr lang="en-US" b="1" dirty="0" smtClean="0"/>
              <a:t>Connectivity and Interactivity </a:t>
            </a:r>
          </a:p>
          <a:p>
            <a:pPr lvl="1"/>
            <a:r>
              <a:rPr lang="en-US" dirty="0" smtClean="0"/>
              <a:t>The number of people that have access to the internet is rising year on year on a global scale. </a:t>
            </a:r>
          </a:p>
          <a:p>
            <a:pPr lvl="1"/>
            <a:r>
              <a:rPr lang="en-US" dirty="0" smtClean="0"/>
              <a:t>Connectivity extends the reach of electronic communication and interactivity allows two-way communication in real-time among parties to electronic communication.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e-Businesses Environment </a:t>
            </a:r>
            <a:endParaRPr lang="en-US" b="1" dirty="0"/>
          </a:p>
        </p:txBody>
      </p:sp>
      <p:sp>
        <p:nvSpPr>
          <p:cNvPr id="3" name="Content Placeholder 2"/>
          <p:cNvSpPr>
            <a:spLocks noGrp="1"/>
          </p:cNvSpPr>
          <p:nvPr>
            <p:ph idx="1"/>
          </p:nvPr>
        </p:nvSpPr>
        <p:spPr>
          <a:xfrm>
            <a:off x="457200" y="1600200"/>
            <a:ext cx="8229600" cy="4953000"/>
          </a:xfrm>
        </p:spPr>
        <p:txBody>
          <a:bodyPr>
            <a:normAutofit lnSpcReduction="10000"/>
          </a:bodyPr>
          <a:lstStyle/>
          <a:p>
            <a:r>
              <a:rPr lang="en-US" b="1" dirty="0" smtClean="0"/>
              <a:t>Network Economies of Scale</a:t>
            </a:r>
          </a:p>
          <a:p>
            <a:pPr lvl="1"/>
            <a:r>
              <a:rPr lang="en-US" dirty="0" smtClean="0"/>
              <a:t>The network effects are stronger in the internet economy. </a:t>
            </a:r>
          </a:p>
          <a:p>
            <a:pPr lvl="1"/>
            <a:r>
              <a:rPr lang="en-US" dirty="0" smtClean="0"/>
              <a:t>There are opportunities for achieving a critical mass of customers by accessing a wider customer base electronically at low cost. </a:t>
            </a:r>
          </a:p>
          <a:p>
            <a:pPr lvl="1"/>
            <a:r>
              <a:rPr lang="en-US" dirty="0" smtClean="0"/>
              <a:t>The marginal costs of sending information are close to zero so firms can achieve economies of scale by providing value-added products or services to customers cheaply, quickly and efficiently using the internet.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e-Businesses Environment </a:t>
            </a:r>
            <a:endParaRPr lang="en-US" b="1" dirty="0"/>
          </a:p>
        </p:txBody>
      </p:sp>
      <p:sp>
        <p:nvSpPr>
          <p:cNvPr id="3" name="Content Placeholder 2"/>
          <p:cNvSpPr>
            <a:spLocks noGrp="1"/>
          </p:cNvSpPr>
          <p:nvPr>
            <p:ph idx="1"/>
          </p:nvPr>
        </p:nvSpPr>
        <p:spPr>
          <a:xfrm>
            <a:off x="457200" y="1600200"/>
            <a:ext cx="8229600" cy="4953000"/>
          </a:xfrm>
        </p:spPr>
        <p:txBody>
          <a:bodyPr>
            <a:normAutofit fontScale="85000" lnSpcReduction="20000"/>
          </a:bodyPr>
          <a:lstStyle/>
          <a:p>
            <a:r>
              <a:rPr lang="en-US" b="1" dirty="0" smtClean="0"/>
              <a:t>Speed of Change</a:t>
            </a:r>
          </a:p>
          <a:p>
            <a:pPr lvl="1"/>
            <a:r>
              <a:rPr lang="en-US" dirty="0" smtClean="0"/>
              <a:t>The internet has speeded up the transactions process and raised expectations of customers. </a:t>
            </a:r>
          </a:p>
          <a:p>
            <a:pPr lvl="1"/>
            <a:r>
              <a:rPr lang="en-US" dirty="0" smtClean="0"/>
              <a:t>Firms who are able to meet or exceed the raised expectations can create a brand loyalty and, hence, a competitive advantage over rivals.</a:t>
            </a:r>
          </a:p>
          <a:p>
            <a:r>
              <a:rPr lang="en-US" b="1" dirty="0" smtClean="0"/>
              <a:t>Economies of Abundance </a:t>
            </a:r>
          </a:p>
          <a:p>
            <a:pPr lvl="1"/>
            <a:r>
              <a:rPr lang="en-US" dirty="0" smtClean="0"/>
              <a:t>Information is a valuable asset in the internet economy. </a:t>
            </a:r>
          </a:p>
          <a:p>
            <a:pPr lvl="1"/>
            <a:r>
              <a:rPr lang="en-US" dirty="0" smtClean="0"/>
              <a:t>Revenue can be created by the dissemination of information based on its value to consumers </a:t>
            </a:r>
          </a:p>
          <a:p>
            <a:pPr lvl="1"/>
            <a:r>
              <a:rPr lang="en-US" dirty="0" smtClean="0"/>
              <a:t>As noted previously, information can be reproduced and distributed at near zero marginal cost. </a:t>
            </a:r>
          </a:p>
          <a:p>
            <a:pPr lvl="1"/>
            <a:r>
              <a:rPr lang="en-US" dirty="0" smtClean="0"/>
              <a:t>This creates an abundance of information where the value can actually decline.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e-Businesses Environment </a:t>
            </a:r>
            <a:endParaRPr lang="en-US" b="1" dirty="0"/>
          </a:p>
        </p:txBody>
      </p:sp>
      <p:sp>
        <p:nvSpPr>
          <p:cNvPr id="3" name="Content Placeholder 2"/>
          <p:cNvSpPr>
            <a:spLocks noGrp="1"/>
          </p:cNvSpPr>
          <p:nvPr>
            <p:ph idx="1"/>
          </p:nvPr>
        </p:nvSpPr>
        <p:spPr>
          <a:xfrm>
            <a:off x="228600" y="1600200"/>
            <a:ext cx="8686800" cy="5029200"/>
          </a:xfrm>
        </p:spPr>
        <p:txBody>
          <a:bodyPr>
            <a:normAutofit fontScale="92500" lnSpcReduction="10000"/>
          </a:bodyPr>
          <a:lstStyle/>
          <a:p>
            <a:r>
              <a:rPr lang="en-US" b="1" dirty="0" smtClean="0"/>
              <a:t>Merchandize Exchange </a:t>
            </a:r>
          </a:p>
          <a:p>
            <a:pPr lvl="1"/>
            <a:r>
              <a:rPr lang="en-US" dirty="0" smtClean="0"/>
              <a:t>The internet provides a mechanism for displaying a huge array of products and services without having to incur the costs of display that traditional stores incur. </a:t>
            </a:r>
          </a:p>
          <a:p>
            <a:pPr lvl="1"/>
            <a:r>
              <a:rPr lang="en-US" dirty="0" smtClean="0"/>
              <a:t>Compared to traditional forms of shopping the internet offers much greater convenience at lower cost and potentially better service delivery.</a:t>
            </a:r>
          </a:p>
          <a:p>
            <a:r>
              <a:rPr lang="en-US" b="1" dirty="0" err="1" smtClean="0"/>
              <a:t>Prosumption</a:t>
            </a:r>
            <a:r>
              <a:rPr lang="en-US" b="1" dirty="0" smtClean="0"/>
              <a:t> </a:t>
            </a:r>
          </a:p>
          <a:p>
            <a:pPr lvl="1"/>
            <a:r>
              <a:rPr lang="en-US" dirty="0" smtClean="0"/>
              <a:t>Internet being a means of communicating with customers and enriching the relationship between buyer and seller can lead to customizing or personalizing products or services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e-Businesses Environment: </a:t>
            </a:r>
            <a:br>
              <a:rPr lang="en-US" b="1" dirty="0" smtClean="0"/>
            </a:br>
            <a:r>
              <a:rPr lang="en-US" sz="3600" b="1" dirty="0" smtClean="0"/>
              <a:t>Industrial Context </a:t>
            </a:r>
            <a:r>
              <a:rPr lang="en-US" b="1" dirty="0" smtClean="0"/>
              <a:t> </a:t>
            </a:r>
            <a:endParaRPr lang="en-US" b="1" dirty="0"/>
          </a:p>
        </p:txBody>
      </p:sp>
      <p:sp>
        <p:nvSpPr>
          <p:cNvPr id="3" name="Content Placeholder 2"/>
          <p:cNvSpPr>
            <a:spLocks noGrp="1"/>
          </p:cNvSpPr>
          <p:nvPr>
            <p:ph idx="1"/>
          </p:nvPr>
        </p:nvSpPr>
        <p:spPr>
          <a:xfrm>
            <a:off x="533400" y="1600200"/>
            <a:ext cx="8001000" cy="4724400"/>
          </a:xfrm>
        </p:spPr>
        <p:txBody>
          <a:bodyPr>
            <a:normAutofit fontScale="85000" lnSpcReduction="20000"/>
          </a:bodyPr>
          <a:lstStyle/>
          <a:p>
            <a:r>
              <a:rPr lang="en-US" dirty="0" smtClean="0"/>
              <a:t>In the traditional economy value is created within industrial sectors, such as manufacturing or retailing. </a:t>
            </a:r>
          </a:p>
          <a:p>
            <a:r>
              <a:rPr lang="en-US" dirty="0" smtClean="0"/>
              <a:t>In the internet economy value generated in e-business communities transcends industrial sectors</a:t>
            </a:r>
          </a:p>
          <a:p>
            <a:r>
              <a:rPr lang="en-US" dirty="0" smtClean="0"/>
              <a:t>E-business models adopted by companies are designed to exploit the advantages that using the internet can bring. </a:t>
            </a:r>
          </a:p>
          <a:p>
            <a:r>
              <a:rPr lang="en-US" dirty="0" smtClean="0"/>
              <a:t>There are three types of channels through which e-business activity takes place</a:t>
            </a:r>
          </a:p>
          <a:p>
            <a:pPr lvl="1"/>
            <a:r>
              <a:rPr lang="en-US" dirty="0" smtClean="0"/>
              <a:t>Communications channels </a:t>
            </a:r>
          </a:p>
          <a:p>
            <a:pPr lvl="1"/>
            <a:r>
              <a:rPr lang="en-US" dirty="0" smtClean="0"/>
              <a:t>Transactions channels and </a:t>
            </a:r>
          </a:p>
          <a:p>
            <a:pPr lvl="1"/>
            <a:r>
              <a:rPr lang="en-US" dirty="0" smtClean="0"/>
              <a:t>Distribution channels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e-Businesses Environment: </a:t>
            </a:r>
            <a:br>
              <a:rPr lang="en-US" b="1" dirty="0" smtClean="0"/>
            </a:br>
            <a:r>
              <a:rPr lang="en-US" sz="3600" b="1" dirty="0" smtClean="0"/>
              <a:t>Industrial Context </a:t>
            </a:r>
            <a:r>
              <a:rPr lang="en-US" b="1" dirty="0" smtClean="0"/>
              <a:t> </a:t>
            </a:r>
            <a:endParaRPr lang="en-US" b="1" dirty="0"/>
          </a:p>
        </p:txBody>
      </p:sp>
      <p:sp>
        <p:nvSpPr>
          <p:cNvPr id="3" name="Content Placeholder 2"/>
          <p:cNvSpPr>
            <a:spLocks noGrp="1"/>
          </p:cNvSpPr>
          <p:nvPr>
            <p:ph idx="1"/>
          </p:nvPr>
        </p:nvSpPr>
        <p:spPr>
          <a:xfrm>
            <a:off x="533400" y="1600200"/>
            <a:ext cx="8001000" cy="4724400"/>
          </a:xfrm>
        </p:spPr>
        <p:txBody>
          <a:bodyPr>
            <a:normAutofit fontScale="85000" lnSpcReduction="20000"/>
          </a:bodyPr>
          <a:lstStyle/>
          <a:p>
            <a:pPr marL="342900" lvl="1" indent="-342900">
              <a:lnSpc>
                <a:spcPct val="110000"/>
              </a:lnSpc>
              <a:buFont typeface="Arial" pitchFamily="34" charset="0"/>
              <a:buChar char="•"/>
            </a:pPr>
            <a:r>
              <a:rPr lang="en-US" sz="3500" b="1" dirty="0" smtClean="0"/>
              <a:t>Communications channels </a:t>
            </a:r>
          </a:p>
          <a:p>
            <a:pPr lvl="1"/>
            <a:r>
              <a:rPr lang="en-US" dirty="0" smtClean="0"/>
              <a:t>The efficient exchange of information between buyers and sellers is the most important advantage offered by the internet. </a:t>
            </a:r>
          </a:p>
          <a:p>
            <a:pPr lvl="1"/>
            <a:r>
              <a:rPr lang="en-US" dirty="0" smtClean="0"/>
              <a:t>Internet is an effective medium for accessing, organizing and communicating information. </a:t>
            </a:r>
          </a:p>
          <a:p>
            <a:pPr lvl="1"/>
            <a:r>
              <a:rPr lang="en-US" dirty="0" smtClean="0"/>
              <a:t>The key characteristics of the internet that improve the communications channel include:</a:t>
            </a:r>
          </a:p>
          <a:p>
            <a:pPr lvl="2"/>
            <a:r>
              <a:rPr lang="en-US" dirty="0" smtClean="0"/>
              <a:t>The ability to store vast amounts of information</a:t>
            </a:r>
          </a:p>
          <a:p>
            <a:pPr lvl="2"/>
            <a:r>
              <a:rPr lang="en-US" dirty="0" smtClean="0"/>
              <a:t>The ease of access to information</a:t>
            </a:r>
          </a:p>
          <a:p>
            <a:pPr lvl="2"/>
            <a:r>
              <a:rPr lang="en-US" dirty="0" smtClean="0"/>
              <a:t>The scope for interactivity</a:t>
            </a:r>
          </a:p>
          <a:p>
            <a:pPr lvl="2"/>
            <a:r>
              <a:rPr lang="en-US" dirty="0" smtClean="0"/>
              <a:t>The ability to provide information on demand</a:t>
            </a:r>
          </a:p>
          <a:p>
            <a:pPr lvl="2"/>
            <a:r>
              <a:rPr lang="en-US" dirty="0" smtClean="0"/>
              <a:t>The improved visual presentation of material.</a:t>
            </a:r>
            <a:endParaRPr lang="en-US" sz="66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e-Businesses Environment: </a:t>
            </a:r>
            <a:br>
              <a:rPr lang="en-US" b="1" dirty="0" smtClean="0"/>
            </a:br>
            <a:r>
              <a:rPr lang="en-US" sz="3600" b="1" dirty="0" smtClean="0"/>
              <a:t>Industrial Context </a:t>
            </a:r>
            <a:r>
              <a:rPr lang="en-US" b="1" dirty="0" smtClean="0"/>
              <a:t> </a:t>
            </a:r>
            <a:endParaRPr lang="en-US" b="1" dirty="0"/>
          </a:p>
        </p:txBody>
      </p:sp>
      <p:sp>
        <p:nvSpPr>
          <p:cNvPr id="3" name="Content Placeholder 2"/>
          <p:cNvSpPr>
            <a:spLocks noGrp="1"/>
          </p:cNvSpPr>
          <p:nvPr>
            <p:ph idx="1"/>
          </p:nvPr>
        </p:nvSpPr>
        <p:spPr>
          <a:xfrm>
            <a:off x="533400" y="1600200"/>
            <a:ext cx="8382000" cy="5029200"/>
          </a:xfrm>
        </p:spPr>
        <p:txBody>
          <a:bodyPr>
            <a:normAutofit fontScale="85000" lnSpcReduction="20000"/>
          </a:bodyPr>
          <a:lstStyle/>
          <a:p>
            <a:pPr marL="342900" lvl="1" indent="-342900">
              <a:lnSpc>
                <a:spcPct val="80000"/>
              </a:lnSpc>
              <a:buFont typeface="Arial" pitchFamily="34" charset="0"/>
              <a:buChar char="•"/>
            </a:pPr>
            <a:r>
              <a:rPr lang="en-US" sz="3600" b="1" dirty="0" smtClean="0"/>
              <a:t>Transactions channels</a:t>
            </a:r>
          </a:p>
          <a:p>
            <a:pPr lvl="1"/>
            <a:r>
              <a:rPr lang="en-US" dirty="0" smtClean="0"/>
              <a:t>The internet smoothes the whole transactions process between buyers and sellers, increases efficiency and can lower costs. </a:t>
            </a:r>
          </a:p>
          <a:p>
            <a:pPr lvl="1"/>
            <a:r>
              <a:rPr lang="en-US" dirty="0" smtClean="0"/>
              <a:t>Transaction costs for customers are reduced because of the ease of access to market information on a wide range of products including, price, quality, availability and discounts. </a:t>
            </a:r>
          </a:p>
          <a:p>
            <a:pPr lvl="1"/>
            <a:r>
              <a:rPr lang="en-US" dirty="0" smtClean="0"/>
              <a:t>The time and effort expended searching for products and comparing prices is significantly reduced. </a:t>
            </a:r>
          </a:p>
          <a:p>
            <a:pPr lvl="1"/>
            <a:r>
              <a:rPr lang="en-US" dirty="0" smtClean="0"/>
              <a:t>Companies can also increase internal efficiency by using the internet to: </a:t>
            </a:r>
          </a:p>
          <a:p>
            <a:pPr lvl="2"/>
            <a:r>
              <a:rPr lang="en-US" dirty="0" smtClean="0"/>
              <a:t>reduce the amount of paperwork and administrative tasks associated with traditional forms of transacting</a:t>
            </a:r>
          </a:p>
          <a:p>
            <a:pPr lvl="2"/>
            <a:r>
              <a:rPr lang="en-US" dirty="0" smtClean="0"/>
              <a:t>manage inventory and stock control</a:t>
            </a:r>
          </a:p>
          <a:p>
            <a:pPr lvl="2"/>
            <a:r>
              <a:rPr lang="en-US" dirty="0" smtClean="0"/>
              <a:t>reduce the procurement cycle time of inputs.</a:t>
            </a:r>
            <a:endParaRPr lang="en-US" sz="80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e-Businesses Environment: </a:t>
            </a:r>
            <a:br>
              <a:rPr lang="en-US" b="1" dirty="0" smtClean="0"/>
            </a:br>
            <a:r>
              <a:rPr lang="en-US" sz="3600" b="1" dirty="0" smtClean="0"/>
              <a:t>Industrial Context </a:t>
            </a:r>
            <a:r>
              <a:rPr lang="en-US" b="1" dirty="0" smtClean="0"/>
              <a:t> </a:t>
            </a:r>
            <a:endParaRPr lang="en-US" b="1" dirty="0"/>
          </a:p>
        </p:txBody>
      </p:sp>
      <p:sp>
        <p:nvSpPr>
          <p:cNvPr id="3" name="Content Placeholder 2"/>
          <p:cNvSpPr>
            <a:spLocks noGrp="1"/>
          </p:cNvSpPr>
          <p:nvPr>
            <p:ph idx="1"/>
          </p:nvPr>
        </p:nvSpPr>
        <p:spPr>
          <a:xfrm>
            <a:off x="533400" y="1600200"/>
            <a:ext cx="8001000" cy="4648200"/>
          </a:xfrm>
        </p:spPr>
        <p:txBody>
          <a:bodyPr>
            <a:normAutofit/>
          </a:bodyPr>
          <a:lstStyle/>
          <a:p>
            <a:pPr marL="342900" lvl="1" indent="-342900">
              <a:lnSpc>
                <a:spcPct val="80000"/>
              </a:lnSpc>
              <a:buFont typeface="Arial" pitchFamily="34" charset="0"/>
              <a:buChar char="•"/>
            </a:pPr>
            <a:r>
              <a:rPr lang="en-US" sz="3600" b="1" dirty="0" smtClean="0"/>
              <a:t>Distribution channels</a:t>
            </a:r>
          </a:p>
          <a:p>
            <a:pPr lvl="1"/>
            <a:r>
              <a:rPr lang="en-US" dirty="0" smtClean="0"/>
              <a:t>Companies who produce digital products can use the internet as a distribution channel to offer instant supply at significantly reduced delivery cost. </a:t>
            </a:r>
          </a:p>
          <a:p>
            <a:pPr lvl="1"/>
            <a:r>
              <a:rPr lang="en-US" dirty="0" smtClean="0"/>
              <a:t>Products and services such as financial information, news, music, software, ticketing and reservations, and consultancy services are some of the examples that can be delivered quickly and cheaply to online customers. </a:t>
            </a:r>
            <a:endParaRPr lang="en-US" sz="80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247900" y="2857500"/>
            <a:ext cx="6858000" cy="1143000"/>
          </a:xfrm>
        </p:spPr>
        <p:txBody>
          <a:bodyPr>
            <a:normAutofit fontScale="90000"/>
          </a:bodyPr>
          <a:lstStyle/>
          <a:p>
            <a:r>
              <a:rPr lang="en-US" b="1" dirty="0" smtClean="0"/>
              <a:t>Advantages of Internet in Channel Functions </a:t>
            </a:r>
            <a:endParaRPr lang="en-US" b="1"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2438400" y="76199"/>
            <a:ext cx="6477000" cy="66294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e-Marketplaces</a:t>
            </a:r>
            <a:endParaRPr lang="en-US" b="1" dirty="0"/>
          </a:p>
        </p:txBody>
      </p:sp>
      <p:sp>
        <p:nvSpPr>
          <p:cNvPr id="3" name="Content Placeholder 2"/>
          <p:cNvSpPr>
            <a:spLocks noGrp="1"/>
          </p:cNvSpPr>
          <p:nvPr>
            <p:ph idx="1"/>
          </p:nvPr>
        </p:nvSpPr>
        <p:spPr>
          <a:xfrm>
            <a:off x="152400" y="1600200"/>
            <a:ext cx="8915400" cy="5257800"/>
          </a:xfrm>
        </p:spPr>
        <p:txBody>
          <a:bodyPr>
            <a:normAutofit fontScale="85000" lnSpcReduction="20000"/>
          </a:bodyPr>
          <a:lstStyle/>
          <a:p>
            <a:r>
              <a:rPr lang="en-US" dirty="0" smtClean="0"/>
              <a:t>Electronic marketplaces (e-marketplaces) are electronic exchanges where firms can register as buyers or sellers and undertake business activities using the internet. </a:t>
            </a:r>
          </a:p>
          <a:p>
            <a:r>
              <a:rPr lang="en-US" dirty="0" smtClean="0"/>
              <a:t>Typically, e-marketplaces attract firms from each element of an industry supply chain to enhance the efficiency of communications and to undertake transactions. </a:t>
            </a:r>
          </a:p>
          <a:p>
            <a:r>
              <a:rPr lang="en-US" dirty="0" smtClean="0"/>
              <a:t>There are many different types of e-marketplaces and each one operates a business model that suits the aims and objectives of the proprietor.</a:t>
            </a:r>
          </a:p>
          <a:p>
            <a:r>
              <a:rPr lang="en-US" dirty="0" smtClean="0"/>
              <a:t>Some may be set up as a business offering with an intermediary providing an added-value service such as payment systems. </a:t>
            </a:r>
          </a:p>
          <a:p>
            <a:r>
              <a:rPr lang="en-US" dirty="0" smtClean="0"/>
              <a:t>Others may operate on a cost-recovery basis by an industry third-party.</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Types of e-Marketplaces</a:t>
            </a:r>
            <a:endParaRPr lang="en-US" b="1" dirty="0"/>
          </a:p>
        </p:txBody>
      </p:sp>
      <p:sp>
        <p:nvSpPr>
          <p:cNvPr id="3" name="Content Placeholder 2"/>
          <p:cNvSpPr>
            <a:spLocks noGrp="1"/>
          </p:cNvSpPr>
          <p:nvPr>
            <p:ph idx="1"/>
          </p:nvPr>
        </p:nvSpPr>
        <p:spPr/>
        <p:txBody>
          <a:bodyPr>
            <a:normAutofit fontScale="85000" lnSpcReduction="10000"/>
          </a:bodyPr>
          <a:lstStyle/>
          <a:p>
            <a:r>
              <a:rPr lang="en-US" b="1" dirty="0" smtClean="0"/>
              <a:t>Public exchanges</a:t>
            </a:r>
          </a:p>
          <a:p>
            <a:pPr lvl="1"/>
            <a:r>
              <a:rPr lang="en-US" dirty="0" smtClean="0"/>
              <a:t>independently-operated B2B trading platforms for facilitating online transactions between trading partners. </a:t>
            </a:r>
          </a:p>
          <a:p>
            <a:pPr lvl="1"/>
            <a:r>
              <a:rPr lang="en-US" dirty="0" smtClean="0"/>
              <a:t>These are open to any business or group of businesses.</a:t>
            </a:r>
          </a:p>
          <a:p>
            <a:r>
              <a:rPr lang="en-US" b="1" dirty="0" smtClean="0"/>
              <a:t>Consortium exchanges</a:t>
            </a:r>
          </a:p>
          <a:p>
            <a:pPr lvl="1"/>
            <a:r>
              <a:rPr lang="en-US" dirty="0" smtClean="0"/>
              <a:t>an exchange owned and operated by a group of competing businesses who combine their buying power to gain group-wide savings on the supply of materials.</a:t>
            </a:r>
          </a:p>
          <a:p>
            <a:r>
              <a:rPr lang="en-US" b="1" dirty="0" smtClean="0"/>
              <a:t>Private exchanges</a:t>
            </a:r>
          </a:p>
          <a:p>
            <a:pPr lvl="1"/>
            <a:r>
              <a:rPr lang="en-US" dirty="0" smtClean="0"/>
              <a:t>an exchange owned and operated by a single firm to link its trading system directly to that of its suppliers.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Key Advantages of e-Marketplaces</a:t>
            </a:r>
            <a:endParaRPr lang="en-US" b="1" dirty="0"/>
          </a:p>
        </p:txBody>
      </p:sp>
      <p:sp>
        <p:nvSpPr>
          <p:cNvPr id="3" name="Content Placeholder 2"/>
          <p:cNvSpPr>
            <a:spLocks noGrp="1"/>
          </p:cNvSpPr>
          <p:nvPr>
            <p:ph idx="1"/>
          </p:nvPr>
        </p:nvSpPr>
        <p:spPr/>
        <p:txBody>
          <a:bodyPr>
            <a:normAutofit fontScale="85000" lnSpcReduction="10000"/>
          </a:bodyPr>
          <a:lstStyle/>
          <a:p>
            <a:r>
              <a:rPr lang="en-US" dirty="0" smtClean="0"/>
              <a:t>Much greater scope for firms to form trading partnerships</a:t>
            </a:r>
          </a:p>
          <a:p>
            <a:r>
              <a:rPr lang="en-US" dirty="0" smtClean="0"/>
              <a:t>Opportunities for lower costs associated with the negotiation and transactions of products and services through the use of automated systems</a:t>
            </a:r>
          </a:p>
          <a:p>
            <a:r>
              <a:rPr lang="en-US" dirty="0" smtClean="0"/>
              <a:t>Benefits from a more open and transparent pricing environment</a:t>
            </a:r>
          </a:p>
          <a:p>
            <a:r>
              <a:rPr lang="en-US" dirty="0" smtClean="0"/>
              <a:t>Opportunities presented by access to value-adding services using electronic systems</a:t>
            </a:r>
          </a:p>
          <a:p>
            <a:r>
              <a:rPr lang="en-US" dirty="0" smtClean="0"/>
              <a:t>Opportunities for access to global markets, particularly for small and medium sized enterprises (SMEs).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 </a:t>
            </a:r>
            <a:endParaRPr lang="en-US" b="1" dirty="0"/>
          </a:p>
        </p:txBody>
      </p:sp>
      <p:sp>
        <p:nvSpPr>
          <p:cNvPr id="3" name="Content Placeholder 2"/>
          <p:cNvSpPr>
            <a:spLocks noGrp="1"/>
          </p:cNvSpPr>
          <p:nvPr>
            <p:ph idx="1"/>
          </p:nvPr>
        </p:nvSpPr>
        <p:spPr>
          <a:xfrm>
            <a:off x="457200" y="1447800"/>
            <a:ext cx="8229600" cy="5029200"/>
          </a:xfrm>
        </p:spPr>
        <p:txBody>
          <a:bodyPr>
            <a:normAutofit fontScale="92500" lnSpcReduction="20000"/>
          </a:bodyPr>
          <a:lstStyle/>
          <a:p>
            <a:r>
              <a:rPr lang="en-US" dirty="0" smtClean="0"/>
              <a:t>Payment Systems </a:t>
            </a:r>
          </a:p>
          <a:p>
            <a:pPr lvl="1"/>
            <a:r>
              <a:rPr lang="en-US" dirty="0" smtClean="0"/>
              <a:t>Standards of Payment Systems</a:t>
            </a:r>
          </a:p>
          <a:p>
            <a:pPr lvl="2"/>
            <a:r>
              <a:rPr lang="en-US" dirty="0" smtClean="0"/>
              <a:t>The Open Buying on the Internet; and</a:t>
            </a:r>
          </a:p>
          <a:p>
            <a:pPr lvl="2"/>
            <a:r>
              <a:rPr lang="en-US" dirty="0" smtClean="0"/>
              <a:t>The Open Trading Protocol.</a:t>
            </a:r>
          </a:p>
          <a:p>
            <a:r>
              <a:rPr lang="en-US" dirty="0" smtClean="0"/>
              <a:t>E-Businesses Environment</a:t>
            </a:r>
          </a:p>
          <a:p>
            <a:pPr lvl="1"/>
            <a:r>
              <a:rPr lang="en-US" dirty="0" smtClean="0"/>
              <a:t>Economics of exchanging information </a:t>
            </a:r>
          </a:p>
          <a:p>
            <a:pPr lvl="1"/>
            <a:r>
              <a:rPr lang="en-US" dirty="0" smtClean="0"/>
              <a:t>Connectivity and Interactivity</a:t>
            </a:r>
          </a:p>
          <a:p>
            <a:pPr lvl="1"/>
            <a:r>
              <a:rPr lang="en-US" dirty="0" smtClean="0"/>
              <a:t>Network economies of scale</a:t>
            </a:r>
          </a:p>
          <a:p>
            <a:pPr lvl="1"/>
            <a:r>
              <a:rPr lang="en-US" dirty="0" smtClean="0"/>
              <a:t>Speed of change</a:t>
            </a:r>
          </a:p>
          <a:p>
            <a:pPr lvl="1"/>
            <a:r>
              <a:rPr lang="en-US" dirty="0" smtClean="0"/>
              <a:t>Economies of abundance </a:t>
            </a:r>
          </a:p>
          <a:p>
            <a:pPr lvl="1"/>
            <a:r>
              <a:rPr lang="en-US" dirty="0" smtClean="0"/>
              <a:t>Merchandize exchange </a:t>
            </a:r>
          </a:p>
          <a:p>
            <a:pPr lvl="1"/>
            <a:r>
              <a:rPr lang="en-US" dirty="0" err="1" smtClean="0"/>
              <a:t>Prosumption</a:t>
            </a:r>
            <a:endParaRPr 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 </a:t>
            </a:r>
            <a:endParaRPr lang="en-US" b="1" dirty="0"/>
          </a:p>
        </p:txBody>
      </p:sp>
      <p:sp>
        <p:nvSpPr>
          <p:cNvPr id="3" name="Content Placeholder 2"/>
          <p:cNvSpPr>
            <a:spLocks noGrp="1"/>
          </p:cNvSpPr>
          <p:nvPr>
            <p:ph idx="1"/>
          </p:nvPr>
        </p:nvSpPr>
        <p:spPr>
          <a:xfrm>
            <a:off x="457200" y="1447800"/>
            <a:ext cx="8229600" cy="4876800"/>
          </a:xfrm>
        </p:spPr>
        <p:txBody>
          <a:bodyPr>
            <a:normAutofit/>
          </a:bodyPr>
          <a:lstStyle/>
          <a:p>
            <a:r>
              <a:rPr lang="en-US" dirty="0" smtClean="0"/>
              <a:t>E-Businesses Environment: Industrial Context </a:t>
            </a:r>
          </a:p>
          <a:p>
            <a:pPr lvl="1"/>
            <a:r>
              <a:rPr lang="en-US" dirty="0" smtClean="0"/>
              <a:t>Communications channels </a:t>
            </a:r>
          </a:p>
          <a:p>
            <a:pPr lvl="1"/>
            <a:r>
              <a:rPr lang="en-US" dirty="0" smtClean="0"/>
              <a:t>Transactions channels and </a:t>
            </a:r>
          </a:p>
          <a:p>
            <a:pPr lvl="1"/>
            <a:r>
              <a:rPr lang="en-US" dirty="0" smtClean="0"/>
              <a:t>Distribution channels</a:t>
            </a:r>
          </a:p>
          <a:p>
            <a:r>
              <a:rPr lang="en-US" dirty="0" smtClean="0"/>
              <a:t>Advantages of internet in channel functions </a:t>
            </a:r>
          </a:p>
          <a:p>
            <a:r>
              <a:rPr lang="en-US" dirty="0" smtClean="0"/>
              <a:t>e-marketplaces </a:t>
            </a:r>
          </a:p>
          <a:p>
            <a:r>
              <a:rPr lang="en-US" dirty="0" smtClean="0"/>
              <a:t>Types of e-marketplaces </a:t>
            </a:r>
          </a:p>
          <a:p>
            <a:r>
              <a:rPr lang="en-US" dirty="0" smtClean="0"/>
              <a:t>Key advantages of e-marketplaces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1739</TotalTime>
  <Words>1547</Words>
  <Application>Microsoft Office PowerPoint</Application>
  <PresentationFormat>On-screen Show (4:3)</PresentationFormat>
  <Paragraphs>160</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Lecture 05</vt:lpstr>
      <vt:lpstr>Recap - Lecture 04</vt:lpstr>
      <vt:lpstr>Contents to Cover Today</vt:lpstr>
      <vt:lpstr>Payment Systems</vt:lpstr>
      <vt:lpstr>Payment Systems</vt:lpstr>
      <vt:lpstr>Standards of Payment Systems</vt:lpstr>
      <vt:lpstr>Standards of Payment Systems</vt:lpstr>
      <vt:lpstr>Standards of Payment Systems</vt:lpstr>
      <vt:lpstr>e-Businesses Environment </vt:lpstr>
      <vt:lpstr>e-Businesses Environment </vt:lpstr>
      <vt:lpstr>e-Businesses Environment </vt:lpstr>
      <vt:lpstr>e-Businesses Environment </vt:lpstr>
      <vt:lpstr>e-Businesses Environment </vt:lpstr>
      <vt:lpstr>e-Businesses Environment:  Industrial Context  </vt:lpstr>
      <vt:lpstr>e-Businesses Environment:  Industrial Context  </vt:lpstr>
      <vt:lpstr>e-Businesses Environment:  Industrial Context  </vt:lpstr>
      <vt:lpstr>e-Businesses Environment:  Industrial Context  </vt:lpstr>
      <vt:lpstr>Advantages of Internet in Channel Functions </vt:lpstr>
      <vt:lpstr>e-Marketplaces</vt:lpstr>
      <vt:lpstr>Types of e-Marketplaces</vt:lpstr>
      <vt:lpstr>Key Advantages of e-Marketplaces</vt:lpstr>
      <vt:lpstr>Summary </vt:lpstr>
      <vt:lpstr>Summary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NTS</cp:lastModifiedBy>
  <cp:revision>25</cp:revision>
  <dcterms:created xsi:type="dcterms:W3CDTF">2013-07-17T06:13:38Z</dcterms:created>
  <dcterms:modified xsi:type="dcterms:W3CDTF">2013-07-19T08:13:25Z</dcterms:modified>
</cp:coreProperties>
</file>