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4" r:id="rId3"/>
    <p:sldId id="276" r:id="rId4"/>
    <p:sldId id="277" r:id="rId5"/>
    <p:sldId id="278" r:id="rId6"/>
    <p:sldId id="279" r:id="rId7"/>
    <p:sldId id="280" r:id="rId8"/>
    <p:sldId id="281" r:id="rId9"/>
    <p:sldId id="282" r:id="rId10"/>
    <p:sldId id="283" r:id="rId11"/>
    <p:sldId id="284" r:id="rId12"/>
    <p:sldId id="285" r:id="rId13"/>
    <p:sldId id="286" r:id="rId14"/>
    <p:sldId id="287" r:id="rId15"/>
    <p:sldId id="288" r:id="rId16"/>
    <p:sldId id="289" r:id="rId17"/>
    <p:sldId id="290" r:id="rId18"/>
    <p:sldId id="291" r:id="rId19"/>
    <p:sldId id="292" r:id="rId20"/>
    <p:sldId id="293" r:id="rId21"/>
    <p:sldId id="29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5BD118C-2AF5-4649-BC00-5CDC84B42CB5}" type="datetimeFigureOut">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BD118C-2AF5-4649-BC00-5CDC84B42CB5}" type="datetimeFigureOut">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BD118C-2AF5-4649-BC00-5CDC84B42CB5}" type="datetimeFigureOut">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BD118C-2AF5-4649-BC00-5CDC84B42CB5}" type="datetimeFigureOut">
              <a:rPr lang="en-US" smtClean="0"/>
              <a:pPr/>
              <a:t>7/19/2013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BD118C-2AF5-4649-BC00-5CDC84B42CB5}" type="datetimeFigureOut">
              <a:rPr lang="en-US" smtClean="0"/>
              <a:pPr/>
              <a:t>7/19/2013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5BD118C-2AF5-4649-BC00-5CDC84B42CB5}" type="datetimeFigureOut">
              <a:rPr lang="en-US" smtClean="0"/>
              <a:pPr/>
              <a:t>7/19/2013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BD118C-2AF5-4649-BC00-5CDC84B42CB5}" type="datetimeFigureOut">
              <a:rPr lang="en-US" smtClean="0"/>
              <a:pPr/>
              <a:t>7/19/2013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BD118C-2AF5-4649-BC00-5CDC84B42CB5}" type="datetimeFigureOut">
              <a:rPr lang="en-US" smtClean="0"/>
              <a:pPr/>
              <a:t>7/19/2013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BD118C-2AF5-4649-BC00-5CDC84B42CB5}" type="datetimeFigureOut">
              <a:rPr lang="en-US" smtClean="0"/>
              <a:pPr/>
              <a:t>7/19/2013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BD118C-2AF5-4649-BC00-5CDC84B42CB5}" type="datetimeFigureOut">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BD118C-2AF5-4649-BC00-5CDC84B42CB5}" type="datetimeFigureOut">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688C3B-FB72-478F-A4F4-71736D936DA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D118C-2AF5-4649-BC00-5CDC84B42CB5}" type="datetimeFigureOut">
              <a:rPr lang="en-US" smtClean="0"/>
              <a:pPr/>
              <a:t>7/19/2013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688C3B-FB72-478F-A4F4-71736D936DA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1" smtClean="0"/>
              <a:t>Lecture 04</a:t>
            </a:r>
            <a:endParaRPr lang="en-US" sz="6600" b="1" dirty="0"/>
          </a:p>
        </p:txBody>
      </p:sp>
      <p:sp>
        <p:nvSpPr>
          <p:cNvPr id="5" name="Subtitle 4"/>
          <p:cNvSpPr>
            <a:spLocks noGrp="1"/>
          </p:cNvSpPr>
          <p:nvPr>
            <p:ph type="subTitle" idx="1"/>
          </p:nvPr>
        </p:nvSpPr>
        <p:spPr>
          <a:xfrm>
            <a:off x="1143000" y="4419600"/>
            <a:ext cx="7010400" cy="1752600"/>
          </a:xfrm>
        </p:spPr>
        <p:txBody>
          <a:bodyPr>
            <a:normAutofit/>
          </a:bodyPr>
          <a:lstStyle/>
          <a:p>
            <a:r>
              <a:rPr lang="en-US" sz="4400" b="1" dirty="0" smtClean="0"/>
              <a:t>Electronic Business </a:t>
            </a:r>
            <a:r>
              <a:rPr lang="en-US" sz="4000" b="1" dirty="0" smtClean="0"/>
              <a:t>(MGT-485)</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 - Lecture 03</a:t>
            </a:r>
            <a:endParaRPr lang="en-US" b="1" dirty="0"/>
          </a:p>
        </p:txBody>
      </p:sp>
      <p:sp>
        <p:nvSpPr>
          <p:cNvPr id="3" name="Content Placeholder 2"/>
          <p:cNvSpPr>
            <a:spLocks noGrp="1"/>
          </p:cNvSpPr>
          <p:nvPr>
            <p:ph idx="1"/>
          </p:nvPr>
        </p:nvSpPr>
        <p:spPr/>
        <p:txBody>
          <a:bodyPr>
            <a:normAutofit/>
          </a:bodyPr>
          <a:lstStyle/>
          <a:p>
            <a:r>
              <a:rPr lang="en-US" dirty="0" smtClean="0"/>
              <a:t>Growth of e-business </a:t>
            </a:r>
          </a:p>
          <a:p>
            <a:r>
              <a:rPr lang="en-US" dirty="0" smtClean="0"/>
              <a:t>Advantages of using internet </a:t>
            </a:r>
          </a:p>
          <a:p>
            <a:r>
              <a:rPr lang="en-US" dirty="0" smtClean="0"/>
              <a:t>Key people in development and use of internet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Contents to Cover Today</a:t>
            </a:r>
            <a:endParaRPr lang="en-US" b="1" dirty="0"/>
          </a:p>
        </p:txBody>
      </p:sp>
      <p:sp>
        <p:nvSpPr>
          <p:cNvPr id="3" name="Content Placeholder 2"/>
          <p:cNvSpPr>
            <a:spLocks noGrp="1"/>
          </p:cNvSpPr>
          <p:nvPr>
            <p:ph idx="1"/>
          </p:nvPr>
        </p:nvSpPr>
        <p:spPr>
          <a:xfrm>
            <a:off x="457200" y="1600200"/>
            <a:ext cx="8229600" cy="4800600"/>
          </a:xfrm>
        </p:spPr>
        <p:txBody>
          <a:bodyPr>
            <a:normAutofit fontScale="77500" lnSpcReduction="20000"/>
          </a:bodyPr>
          <a:lstStyle/>
          <a:p>
            <a:r>
              <a:rPr lang="en-US" dirty="0" smtClean="0"/>
              <a:t>Information Infrastructure</a:t>
            </a:r>
          </a:p>
          <a:p>
            <a:r>
              <a:rPr lang="en-US" dirty="0" smtClean="0"/>
              <a:t>Electronic Data Interchange (EDI)</a:t>
            </a:r>
          </a:p>
          <a:p>
            <a:r>
              <a:rPr lang="en-US" dirty="0" smtClean="0"/>
              <a:t>Program languages</a:t>
            </a:r>
          </a:p>
          <a:p>
            <a:pPr lvl="1"/>
            <a:r>
              <a:rPr lang="en-US" dirty="0" smtClean="0"/>
              <a:t>Machine Language </a:t>
            </a:r>
          </a:p>
          <a:p>
            <a:pPr lvl="1"/>
            <a:r>
              <a:rPr lang="en-US" dirty="0" smtClean="0"/>
              <a:t>Assembler Language</a:t>
            </a:r>
          </a:p>
          <a:p>
            <a:pPr lvl="1"/>
            <a:r>
              <a:rPr lang="en-US" dirty="0" smtClean="0"/>
              <a:t>High level Languages </a:t>
            </a:r>
          </a:p>
          <a:p>
            <a:pPr lvl="1"/>
            <a:r>
              <a:rPr lang="en-US" dirty="0" smtClean="0"/>
              <a:t>4</a:t>
            </a:r>
            <a:r>
              <a:rPr lang="en-US" baseline="30000" dirty="0" smtClean="0"/>
              <a:t>th</a:t>
            </a:r>
            <a:r>
              <a:rPr lang="en-US" dirty="0" smtClean="0"/>
              <a:t> Generation Languages </a:t>
            </a:r>
          </a:p>
          <a:p>
            <a:r>
              <a:rPr lang="en-US" dirty="0" smtClean="0"/>
              <a:t>Wireless technology</a:t>
            </a:r>
          </a:p>
          <a:p>
            <a:r>
              <a:rPr lang="en-US" dirty="0" smtClean="0"/>
              <a:t>Developments in Wireless Technology</a:t>
            </a:r>
          </a:p>
          <a:p>
            <a:r>
              <a:rPr lang="en-US" dirty="0" smtClean="0"/>
              <a:t>Other Emerging Technologies </a:t>
            </a:r>
          </a:p>
          <a:p>
            <a:pPr lvl="1"/>
            <a:r>
              <a:rPr lang="en-US" dirty="0" smtClean="0"/>
              <a:t>VOIP</a:t>
            </a:r>
          </a:p>
          <a:p>
            <a:pPr lvl="1"/>
            <a:r>
              <a:rPr lang="en-US" dirty="0" smtClean="0"/>
              <a:t>Voice Recognition</a:t>
            </a:r>
          </a:p>
          <a:p>
            <a:pPr lvl="1"/>
            <a:r>
              <a:rPr lang="en-US" dirty="0" smtClean="0"/>
              <a:t>IPTV</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Information Infrastructure</a:t>
            </a:r>
            <a:endParaRPr lang="en-US" b="1"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smtClean="0"/>
              <a:t>Information infrastructure is the support system that allows the internet to work</a:t>
            </a:r>
          </a:p>
          <a:p>
            <a:r>
              <a:rPr lang="fr-FR" dirty="0" smtClean="0"/>
              <a:t>Main infrastructure support facilites </a:t>
            </a:r>
            <a:r>
              <a:rPr lang="fr-FR" dirty="0" err="1" smtClean="0"/>
              <a:t>exists</a:t>
            </a:r>
            <a:r>
              <a:rPr lang="en-US" dirty="0" smtClean="0"/>
              <a:t> where access to the internet has moved beyond fixed location computers to mobile wireless computers / mobile phones.</a:t>
            </a:r>
          </a:p>
          <a:p>
            <a:r>
              <a:rPr lang="en-US" dirty="0" smtClean="0"/>
              <a:t>An effective infrastructure needs to be able to support high rates of interactivity and is reliant on robust hardware and software, continuous power supplies, state-of-the-art telecommunications systems and the availability of efficient maintenance and support systems.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Information Infrastructure</a:t>
            </a:r>
            <a:endParaRPr lang="en-US" b="1" dirty="0"/>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en-US" dirty="0" smtClean="0"/>
              <a:t>An important infrastructure initiative that addresses the issue of high demand and the need for quick and efficient access to internet services is the development of broadband</a:t>
            </a:r>
          </a:p>
          <a:p>
            <a:r>
              <a:rPr lang="en-US" dirty="0" smtClean="0"/>
              <a:t>Broadband is a term used to describe the bandwidth (range of signal frequencies) of a transmitted communications signal. </a:t>
            </a:r>
          </a:p>
          <a:p>
            <a:r>
              <a:rPr lang="en-US" dirty="0" smtClean="0"/>
              <a:t>With cables, high-capacity optical </a:t>
            </a:r>
            <a:r>
              <a:rPr lang="en-US" dirty="0" err="1" smtClean="0"/>
              <a:t>fibre</a:t>
            </a:r>
            <a:r>
              <a:rPr lang="en-US" dirty="0" smtClean="0"/>
              <a:t> networks provide greater speed and volume of information.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Information Infrastructure</a:t>
            </a:r>
            <a:endParaRPr lang="en-US" b="1" dirty="0"/>
          </a:p>
        </p:txBody>
      </p:sp>
      <p:sp>
        <p:nvSpPr>
          <p:cNvPr id="3" name="Content Placeholder 2"/>
          <p:cNvSpPr>
            <a:spLocks noGrp="1"/>
          </p:cNvSpPr>
          <p:nvPr>
            <p:ph idx="1"/>
          </p:nvPr>
        </p:nvSpPr>
        <p:spPr>
          <a:xfrm>
            <a:off x="457200" y="1600200"/>
            <a:ext cx="8229600" cy="4343400"/>
          </a:xfrm>
        </p:spPr>
        <p:txBody>
          <a:bodyPr>
            <a:normAutofit lnSpcReduction="10000"/>
          </a:bodyPr>
          <a:lstStyle/>
          <a:p>
            <a:r>
              <a:rPr lang="en-US" dirty="0" smtClean="0"/>
              <a:t>ADSL (</a:t>
            </a:r>
            <a:r>
              <a:rPr lang="en-US" dirty="0" err="1" smtClean="0"/>
              <a:t>Assymetric</a:t>
            </a:r>
            <a:r>
              <a:rPr lang="en-US" dirty="0" smtClean="0"/>
              <a:t> Digital Subscriber Line) technology was the preferred option for introducing broadband services in 2001. </a:t>
            </a:r>
          </a:p>
          <a:p>
            <a:r>
              <a:rPr lang="en-US" dirty="0" smtClean="0"/>
              <a:t>For technical and economic reasons ADSL fell short of expectations, DSL (Digital Subscriber Line), and Optic Fiber were seen as the lateral versions. </a:t>
            </a:r>
          </a:p>
          <a:p>
            <a:r>
              <a:rPr lang="en-US" dirty="0" smtClean="0"/>
              <a:t>Optic Fiber is the most efficient but the most expensive option.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Electronic Data Interchange (EDI)</a:t>
            </a:r>
            <a:endParaRPr lang="en-US" b="1" dirty="0"/>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r>
              <a:rPr lang="en-US" dirty="0" smtClean="0"/>
              <a:t>Electronic Data Interchange (EDI) describes the exchange of documents between organizations in standardized electronic form directly between computer applications.</a:t>
            </a:r>
          </a:p>
          <a:p>
            <a:r>
              <a:rPr lang="en-US" dirty="0" smtClean="0"/>
              <a:t>The origins of EDI stretch back to the early 1960s but the development of the internet gave the use of EDI an added boost.</a:t>
            </a:r>
          </a:p>
          <a:p>
            <a:r>
              <a:rPr lang="en-US" dirty="0" smtClean="0"/>
              <a:t>Transmitting EDI via the internet has seen its application extending across many industries such as engineering, electronics, metals, petroleum, chemical and the pharmaceutical sector.</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Electronic Data Interchange (EDI)</a:t>
            </a:r>
            <a:endParaRPr lang="en-US" b="1" dirty="0"/>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Key features of EDI</a:t>
            </a:r>
          </a:p>
          <a:p>
            <a:pPr lvl="1"/>
            <a:r>
              <a:rPr lang="en-US" dirty="0" smtClean="0"/>
              <a:t>The use of an electronic transmission medium</a:t>
            </a:r>
          </a:p>
          <a:p>
            <a:pPr lvl="1"/>
            <a:r>
              <a:rPr lang="en-US" dirty="0" smtClean="0"/>
              <a:t>The use of structured, formatted messages based upon agreed standards</a:t>
            </a:r>
          </a:p>
          <a:p>
            <a:pPr lvl="1"/>
            <a:r>
              <a:rPr lang="en-US" dirty="0" smtClean="0"/>
              <a:t>The fast delivery of electronic documents from sender to receiver; and</a:t>
            </a:r>
          </a:p>
          <a:p>
            <a:pPr lvl="1"/>
            <a:r>
              <a:rPr lang="en-US" dirty="0" smtClean="0"/>
              <a:t>The direct communication between applications and systems.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Electronic Data Interchange (EDI)</a:t>
            </a:r>
            <a:endParaRPr lang="en-US" b="1" dirty="0"/>
          </a:p>
        </p:txBody>
      </p:sp>
      <p:sp>
        <p:nvSpPr>
          <p:cNvPr id="3" name="Content Placeholder 2"/>
          <p:cNvSpPr>
            <a:spLocks noGrp="1"/>
          </p:cNvSpPr>
          <p:nvPr>
            <p:ph idx="1"/>
          </p:nvPr>
        </p:nvSpPr>
        <p:spPr>
          <a:xfrm>
            <a:off x="457200" y="1600200"/>
            <a:ext cx="8229600" cy="4876800"/>
          </a:xfrm>
        </p:spPr>
        <p:txBody>
          <a:bodyPr>
            <a:normAutofit fontScale="92500"/>
          </a:bodyPr>
          <a:lstStyle/>
          <a:p>
            <a:r>
              <a:rPr lang="en-US" dirty="0" smtClean="0"/>
              <a:t>Key  benefits associated with EDI include:</a:t>
            </a:r>
          </a:p>
          <a:p>
            <a:pPr lvl="1"/>
            <a:r>
              <a:rPr lang="en-US" dirty="0" smtClean="0"/>
              <a:t>Lower costs in administration and processing</a:t>
            </a:r>
          </a:p>
          <a:p>
            <a:pPr lvl="1"/>
            <a:r>
              <a:rPr lang="en-US" dirty="0" smtClean="0"/>
              <a:t>Lower costs in posting and preparation of transactions</a:t>
            </a:r>
          </a:p>
          <a:p>
            <a:pPr lvl="1"/>
            <a:r>
              <a:rPr lang="en-US" dirty="0" smtClean="0"/>
              <a:t>Increased efficiency in transaction processing</a:t>
            </a:r>
          </a:p>
          <a:p>
            <a:pPr lvl="1"/>
            <a:r>
              <a:rPr lang="en-US" dirty="0" smtClean="0"/>
              <a:t>Eliminating paper-handling tasks</a:t>
            </a:r>
          </a:p>
          <a:p>
            <a:pPr lvl="1"/>
            <a:r>
              <a:rPr lang="en-US" dirty="0" smtClean="0"/>
              <a:t>Reducing errors</a:t>
            </a:r>
          </a:p>
          <a:p>
            <a:pPr lvl="1"/>
            <a:r>
              <a:rPr lang="en-US" dirty="0" smtClean="0"/>
              <a:t>Quick exchange of documents which reduces the business cycle</a:t>
            </a:r>
          </a:p>
          <a:p>
            <a:pPr lvl="1"/>
            <a:r>
              <a:rPr lang="en-US" dirty="0" smtClean="0"/>
              <a:t>Lower inventory costs</a:t>
            </a:r>
          </a:p>
          <a:p>
            <a:pPr lvl="1"/>
            <a:r>
              <a:rPr lang="en-US" dirty="0" smtClean="0"/>
              <a:t>Increased customer service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Program Languages</a:t>
            </a:r>
            <a:endParaRPr lang="en-US" b="1" dirty="0"/>
          </a:p>
        </p:txBody>
      </p:sp>
      <p:sp>
        <p:nvSpPr>
          <p:cNvPr id="3" name="Content Placeholder 2"/>
          <p:cNvSpPr>
            <a:spLocks noGrp="1"/>
          </p:cNvSpPr>
          <p:nvPr>
            <p:ph idx="1"/>
          </p:nvPr>
        </p:nvSpPr>
        <p:spPr/>
        <p:txBody>
          <a:bodyPr/>
          <a:lstStyle/>
          <a:p>
            <a:r>
              <a:rPr lang="en-US" dirty="0" smtClean="0"/>
              <a:t>Technology development lies at the heart of e-business.</a:t>
            </a:r>
          </a:p>
          <a:p>
            <a:r>
              <a:rPr lang="en-US" dirty="0" smtClean="0"/>
              <a:t>A program language facilitates the development of a set of instructions from the programmer that constitutes a computer program.</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Program Languages</a:t>
            </a:r>
            <a:endParaRPr lang="en-US" b="1" dirty="0"/>
          </a:p>
        </p:txBody>
      </p:sp>
      <p:sp>
        <p:nvSpPr>
          <p:cNvPr id="3" name="Content Placeholder 2"/>
          <p:cNvSpPr>
            <a:spLocks noGrp="1"/>
          </p:cNvSpPr>
          <p:nvPr>
            <p:ph idx="1"/>
          </p:nvPr>
        </p:nvSpPr>
        <p:spPr/>
        <p:txBody>
          <a:bodyPr>
            <a:normAutofit fontScale="92500" lnSpcReduction="10000"/>
          </a:bodyPr>
          <a:lstStyle/>
          <a:p>
            <a:r>
              <a:rPr lang="en-US" b="1" dirty="0" smtClean="0"/>
              <a:t>Four levels of Programming Languages </a:t>
            </a:r>
          </a:p>
          <a:p>
            <a:pPr lvl="1"/>
            <a:r>
              <a:rPr lang="en-US" b="1" dirty="0" smtClean="0"/>
              <a:t>Machine Language </a:t>
            </a:r>
          </a:p>
          <a:p>
            <a:pPr lvl="2"/>
            <a:r>
              <a:rPr lang="en-US" dirty="0" smtClean="0"/>
              <a:t>The initial and most basic form of program language used binary numbers as codes for instructions</a:t>
            </a:r>
          </a:p>
          <a:p>
            <a:pPr lvl="1"/>
            <a:r>
              <a:rPr lang="en-US" b="1" dirty="0" smtClean="0"/>
              <a:t>Assembler Language</a:t>
            </a:r>
            <a:r>
              <a:rPr lang="en-US" dirty="0" smtClean="0"/>
              <a:t> </a:t>
            </a:r>
          </a:p>
          <a:p>
            <a:pPr lvl="2"/>
            <a:r>
              <a:rPr lang="en-US" dirty="0" smtClean="0"/>
              <a:t>The second generation of program languages was developed to overcome the problems associated with writing machine languages.</a:t>
            </a:r>
          </a:p>
          <a:p>
            <a:pPr lvl="2"/>
            <a:r>
              <a:rPr lang="en-US" dirty="0" smtClean="0"/>
              <a:t>Assembler languages require translator programs (assemblers) that</a:t>
            </a:r>
          </a:p>
          <a:p>
            <a:pPr lvl="2"/>
            <a:r>
              <a:rPr lang="en-US" dirty="0" smtClean="0"/>
              <a:t>enable a computer to convert the instructions into machine language.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Program Languages</a:t>
            </a:r>
            <a:endParaRPr lang="en-US" b="1" dirty="0"/>
          </a:p>
        </p:txBody>
      </p:sp>
      <p:sp>
        <p:nvSpPr>
          <p:cNvPr id="3" name="Content Placeholder 2"/>
          <p:cNvSpPr>
            <a:spLocks noGrp="1"/>
          </p:cNvSpPr>
          <p:nvPr>
            <p:ph idx="1"/>
          </p:nvPr>
        </p:nvSpPr>
        <p:spPr/>
        <p:txBody>
          <a:bodyPr>
            <a:normAutofit fontScale="92500" lnSpcReduction="10000"/>
          </a:bodyPr>
          <a:lstStyle/>
          <a:p>
            <a:pPr lvl="1"/>
            <a:r>
              <a:rPr lang="en-US" b="1" dirty="0" smtClean="0"/>
              <a:t>High Level Languages </a:t>
            </a:r>
          </a:p>
          <a:p>
            <a:pPr lvl="2"/>
            <a:r>
              <a:rPr lang="en-US" dirty="0" smtClean="0"/>
              <a:t>Third generation languages use statements, or arithmetic expressions as codes for instruction. </a:t>
            </a:r>
          </a:p>
          <a:p>
            <a:pPr lvl="2"/>
            <a:r>
              <a:rPr lang="en-US" dirty="0" smtClean="0"/>
              <a:t>Simpler to learn than assembler languages since they are less formal and rules based, however it requires longer computer time to translate into machine language.</a:t>
            </a:r>
          </a:p>
          <a:p>
            <a:pPr lvl="1"/>
            <a:r>
              <a:rPr lang="en-US" b="1" dirty="0" smtClean="0"/>
              <a:t>Fourth Generation Languages </a:t>
            </a:r>
          </a:p>
          <a:p>
            <a:pPr lvl="2"/>
            <a:r>
              <a:rPr lang="en-US" dirty="0" smtClean="0"/>
              <a:t>4GL makes the programming process simpler and uses more conventional language as spoken by humans in everyday conversation. </a:t>
            </a:r>
          </a:p>
          <a:p>
            <a:pPr lvl="2"/>
            <a:r>
              <a:rPr lang="en-US" dirty="0" smtClean="0"/>
              <a:t>Advances in artificial intelligence (AI) technology means that program languages are available in many natural spoken languages.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Program Languages</a:t>
            </a:r>
            <a:endParaRPr lang="en-US" b="1" dirty="0"/>
          </a:p>
        </p:txBody>
      </p:sp>
      <p:sp>
        <p:nvSpPr>
          <p:cNvPr id="3" name="Content Placeholder 2"/>
          <p:cNvSpPr>
            <a:spLocks noGrp="1"/>
          </p:cNvSpPr>
          <p:nvPr>
            <p:ph idx="1"/>
          </p:nvPr>
        </p:nvSpPr>
        <p:spPr/>
        <p:txBody>
          <a:bodyPr>
            <a:normAutofit/>
          </a:bodyPr>
          <a:lstStyle/>
          <a:p>
            <a:r>
              <a:rPr lang="en-US" dirty="0" smtClean="0"/>
              <a:t>Other Languages Examples </a:t>
            </a:r>
          </a:p>
          <a:p>
            <a:pPr lvl="1"/>
            <a:r>
              <a:rPr lang="en-US" dirty="0" smtClean="0"/>
              <a:t>Object-orientated programming (OOP) languages </a:t>
            </a:r>
          </a:p>
          <a:p>
            <a:pPr lvl="1"/>
            <a:r>
              <a:rPr lang="en-US" dirty="0" smtClean="0"/>
              <a:t>Java</a:t>
            </a:r>
          </a:p>
          <a:p>
            <a:pPr lvl="1"/>
            <a:r>
              <a:rPr lang="en-US" dirty="0" smtClean="0"/>
              <a:t>XML (</a:t>
            </a:r>
            <a:r>
              <a:rPr lang="en-US" dirty="0" err="1" smtClean="0"/>
              <a:t>eXtensible</a:t>
            </a:r>
            <a:r>
              <a:rPr lang="en-US" dirty="0" smtClean="0"/>
              <a:t> Markup Language)</a:t>
            </a:r>
          </a:p>
          <a:p>
            <a:pPr lvl="1"/>
            <a:r>
              <a:rPr lang="en-US" dirty="0" err="1" smtClean="0"/>
              <a:t>Jini</a:t>
            </a: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Wireless Technology </a:t>
            </a:r>
            <a:endParaRPr lang="en-US" b="1" dirty="0"/>
          </a:p>
        </p:txBody>
      </p:sp>
      <p:sp>
        <p:nvSpPr>
          <p:cNvPr id="3" name="Content Placeholder 2"/>
          <p:cNvSpPr>
            <a:spLocks noGrp="1"/>
          </p:cNvSpPr>
          <p:nvPr>
            <p:ph idx="1"/>
          </p:nvPr>
        </p:nvSpPr>
        <p:spPr>
          <a:xfrm>
            <a:off x="457200" y="1524000"/>
            <a:ext cx="8458200" cy="5334000"/>
          </a:xfrm>
        </p:spPr>
        <p:txBody>
          <a:bodyPr>
            <a:normAutofit fontScale="85000" lnSpcReduction="10000"/>
          </a:bodyPr>
          <a:lstStyle/>
          <a:p>
            <a:r>
              <a:rPr lang="en-US" dirty="0" smtClean="0"/>
              <a:t>Wireless technology has been the catalyst for structural change in the internet economy since it first emerged as a viable e-business channel in the 1990s.</a:t>
            </a:r>
          </a:p>
          <a:p>
            <a:r>
              <a:rPr lang="en-US" dirty="0" smtClean="0"/>
              <a:t>The lack of mobility is a shortcoming of traditional e-business models.</a:t>
            </a:r>
          </a:p>
          <a:p>
            <a:r>
              <a:rPr lang="en-US" dirty="0" smtClean="0"/>
              <a:t>Several key drivers of the growth and development of the mobile wireless industry include:</a:t>
            </a:r>
          </a:p>
          <a:p>
            <a:pPr lvl="1"/>
            <a:r>
              <a:rPr lang="en-US" dirty="0" smtClean="0"/>
              <a:t>The huge investment in infrastructure;</a:t>
            </a:r>
          </a:p>
          <a:p>
            <a:pPr lvl="1"/>
            <a:r>
              <a:rPr lang="en-US" dirty="0" smtClean="0"/>
              <a:t>The technological advances in software;</a:t>
            </a:r>
          </a:p>
          <a:p>
            <a:pPr lvl="1"/>
            <a:r>
              <a:rPr lang="en-US" dirty="0" smtClean="0"/>
              <a:t>The investment capital flowing into the industry;</a:t>
            </a:r>
          </a:p>
          <a:p>
            <a:pPr lvl="1"/>
            <a:r>
              <a:rPr lang="en-US" dirty="0" smtClean="0"/>
              <a:t>The growth in demand for mobile wireless devices;</a:t>
            </a:r>
          </a:p>
          <a:p>
            <a:pPr lvl="1"/>
            <a:r>
              <a:rPr lang="en-US" dirty="0" smtClean="0"/>
              <a:t>The demand from businesses for mobile and real-time communications.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Developments in Wireless Technology </a:t>
            </a:r>
            <a:endParaRPr lang="en-US" b="1" dirty="0"/>
          </a:p>
        </p:txBody>
      </p:sp>
      <p:sp>
        <p:nvSpPr>
          <p:cNvPr id="3" name="Content Placeholder 2"/>
          <p:cNvSpPr>
            <a:spLocks noGrp="1"/>
          </p:cNvSpPr>
          <p:nvPr>
            <p:ph idx="1"/>
          </p:nvPr>
        </p:nvSpPr>
        <p:spPr>
          <a:xfrm>
            <a:off x="457200" y="1524000"/>
            <a:ext cx="8458200" cy="5105400"/>
          </a:xfrm>
        </p:spPr>
        <p:txBody>
          <a:bodyPr>
            <a:normAutofit fontScale="92500" lnSpcReduction="20000"/>
          </a:bodyPr>
          <a:lstStyle/>
          <a:p>
            <a:r>
              <a:rPr lang="en-US" dirty="0" smtClean="0"/>
              <a:t>WAP</a:t>
            </a:r>
          </a:p>
          <a:p>
            <a:pPr lvl="1"/>
            <a:r>
              <a:rPr lang="en-US" dirty="0" smtClean="0"/>
              <a:t>Wireless Applications Protocol (WAP) is a standard that transfers data and information to wireless devices. </a:t>
            </a:r>
          </a:p>
          <a:p>
            <a:pPr lvl="1"/>
            <a:r>
              <a:rPr lang="en-US" dirty="0" smtClean="0"/>
              <a:t>The WAP rollout in 2000 was the first effective standard specifically aimed at mobile devices using a stripped down version of HTML called ‘Wireless Markup Language’ (WML). </a:t>
            </a:r>
          </a:p>
          <a:p>
            <a:r>
              <a:rPr lang="en-US" dirty="0" smtClean="0"/>
              <a:t>3G</a:t>
            </a:r>
          </a:p>
          <a:p>
            <a:pPr lvl="1"/>
            <a:r>
              <a:rPr lang="en-US" dirty="0" smtClean="0"/>
              <a:t>The rollout of third generation (3G) mobile phone technology in 2003 has provided high-speed data transfer enabling video calling.</a:t>
            </a:r>
          </a:p>
          <a:p>
            <a:pPr lvl="1"/>
            <a:r>
              <a:rPr lang="en-US" dirty="0" smtClean="0"/>
              <a:t>3G operates at 384 k/bits per second, a tenfold increase since second generation (2G) rollout only a few years previously in 2000.</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Developments in Wireless Technology </a:t>
            </a:r>
            <a:endParaRPr lang="en-US" b="1" dirty="0"/>
          </a:p>
        </p:txBody>
      </p:sp>
      <p:sp>
        <p:nvSpPr>
          <p:cNvPr id="3" name="Content Placeholder 2"/>
          <p:cNvSpPr>
            <a:spLocks noGrp="1"/>
          </p:cNvSpPr>
          <p:nvPr>
            <p:ph idx="1"/>
          </p:nvPr>
        </p:nvSpPr>
        <p:spPr>
          <a:xfrm>
            <a:off x="152400" y="1447800"/>
            <a:ext cx="8915400" cy="5334000"/>
          </a:xfrm>
        </p:spPr>
        <p:txBody>
          <a:bodyPr>
            <a:normAutofit fontScale="77500" lnSpcReduction="20000"/>
          </a:bodyPr>
          <a:lstStyle/>
          <a:p>
            <a:r>
              <a:rPr lang="en-US" dirty="0" smtClean="0"/>
              <a:t>Bluetooth</a:t>
            </a:r>
          </a:p>
          <a:p>
            <a:pPr lvl="1"/>
            <a:r>
              <a:rPr lang="en-US" dirty="0" smtClean="0"/>
              <a:t>Bluetooth is a specification for short-range radio communications among mobile devices </a:t>
            </a:r>
          </a:p>
          <a:p>
            <a:pPr lvl="1"/>
            <a:r>
              <a:rPr lang="en-US" dirty="0" smtClean="0"/>
              <a:t>Mobile devices operating Bluetooth can communicate when they come within range of each other and establish a network relationship. </a:t>
            </a:r>
          </a:p>
          <a:p>
            <a:r>
              <a:rPr lang="en-US" dirty="0" err="1" smtClean="0"/>
              <a:t>Wi-fi</a:t>
            </a:r>
            <a:endParaRPr lang="en-US" dirty="0" smtClean="0"/>
          </a:p>
          <a:p>
            <a:pPr lvl="1"/>
            <a:r>
              <a:rPr lang="en-US" dirty="0" smtClean="0"/>
              <a:t>Wireless-fidelity, or </a:t>
            </a:r>
            <a:r>
              <a:rPr lang="en-US" dirty="0" err="1" smtClean="0"/>
              <a:t>wi-fi</a:t>
            </a:r>
            <a:r>
              <a:rPr lang="en-US" dirty="0" smtClean="0"/>
              <a:t>, is a high-speed local-area network enabling wireless access to the internet for mobile, office and home users. </a:t>
            </a:r>
          </a:p>
          <a:p>
            <a:pPr lvl="1"/>
            <a:r>
              <a:rPr lang="en-US" dirty="0" smtClean="0"/>
              <a:t>Intel, the computer chip company, has been active in designing a chip that smoothes the way for </a:t>
            </a:r>
            <a:r>
              <a:rPr lang="en-US" dirty="0" err="1" smtClean="0"/>
              <a:t>wi-fi</a:t>
            </a:r>
            <a:r>
              <a:rPr lang="en-US" dirty="0" smtClean="0"/>
              <a:t> access on laptop computers. </a:t>
            </a:r>
          </a:p>
          <a:p>
            <a:r>
              <a:rPr lang="en-US" dirty="0" err="1" smtClean="0"/>
              <a:t>Wimax</a:t>
            </a:r>
            <a:endParaRPr lang="en-US" dirty="0" smtClean="0"/>
          </a:p>
          <a:p>
            <a:pPr lvl="1"/>
            <a:r>
              <a:rPr lang="en-US" dirty="0" err="1" smtClean="0"/>
              <a:t>Wimax</a:t>
            </a:r>
            <a:r>
              <a:rPr lang="en-US" dirty="0" smtClean="0"/>
              <a:t> is a broadband service that can support data transmission at speeds of up to 10 Mb a second (twenty times faster than conventional 512 kb/s available on copper wires). </a:t>
            </a:r>
          </a:p>
          <a:p>
            <a:pPr lvl="1"/>
            <a:r>
              <a:rPr lang="en-US" dirty="0" err="1" smtClean="0"/>
              <a:t>Wi-fi</a:t>
            </a:r>
            <a:r>
              <a:rPr lang="en-US" dirty="0" smtClean="0"/>
              <a:t> can reach up to 100 feet whereas </a:t>
            </a:r>
            <a:r>
              <a:rPr lang="en-US" dirty="0" err="1" smtClean="0"/>
              <a:t>Wimax</a:t>
            </a:r>
            <a:r>
              <a:rPr lang="en-US" dirty="0" smtClean="0"/>
              <a:t> promises to be available within a range of twenty-five miles.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Other Emerging Technologies</a:t>
            </a:r>
            <a:endParaRPr lang="en-US" b="1" dirty="0"/>
          </a:p>
        </p:txBody>
      </p:sp>
      <p:sp>
        <p:nvSpPr>
          <p:cNvPr id="3" name="Content Placeholder 2"/>
          <p:cNvSpPr>
            <a:spLocks noGrp="1"/>
          </p:cNvSpPr>
          <p:nvPr>
            <p:ph idx="1"/>
          </p:nvPr>
        </p:nvSpPr>
        <p:spPr/>
        <p:txBody>
          <a:bodyPr>
            <a:normAutofit fontScale="92500" lnSpcReduction="20000"/>
          </a:bodyPr>
          <a:lstStyle/>
          <a:p>
            <a:r>
              <a:rPr lang="en-US" b="1" dirty="0" smtClean="0"/>
              <a:t>Internet protocol (IP)</a:t>
            </a:r>
          </a:p>
          <a:p>
            <a:pPr lvl="1"/>
            <a:r>
              <a:rPr lang="en-US" dirty="0" smtClean="0"/>
              <a:t>IP is a system that facilitates the convergence of voice and video with existing forms of internet communication (e-mail, databases, etc.) </a:t>
            </a:r>
          </a:p>
          <a:p>
            <a:pPr lvl="1"/>
            <a:r>
              <a:rPr lang="en-US" dirty="0" smtClean="0"/>
              <a:t>IP is linked to a common infrastructure that unifies the computer and IT infrastructure of organizations. </a:t>
            </a:r>
          </a:p>
          <a:p>
            <a:pPr lvl="1"/>
            <a:r>
              <a:rPr lang="en-US" dirty="0" smtClean="0"/>
              <a:t>IP also extends to mobile communications. </a:t>
            </a:r>
          </a:p>
          <a:p>
            <a:pPr lvl="1"/>
            <a:r>
              <a:rPr lang="en-US" dirty="0" smtClean="0"/>
              <a:t>Beyond 3G technology comes mobile IP-based network developments that allow users to access any other network using mobile telephones. </a:t>
            </a:r>
          </a:p>
          <a:p>
            <a:pPr lvl="1"/>
            <a:r>
              <a:rPr lang="en-US" dirty="0" smtClean="0"/>
              <a:t>This will form part of the next generation of mobile phone technology (4G).</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Other Emerging Technologies</a:t>
            </a:r>
            <a:endParaRPr lang="en-US" b="1" dirty="0"/>
          </a:p>
        </p:txBody>
      </p:sp>
      <p:sp>
        <p:nvSpPr>
          <p:cNvPr id="3" name="Content Placeholder 2"/>
          <p:cNvSpPr>
            <a:spLocks noGrp="1"/>
          </p:cNvSpPr>
          <p:nvPr>
            <p:ph idx="1"/>
          </p:nvPr>
        </p:nvSpPr>
        <p:spPr/>
        <p:txBody>
          <a:bodyPr>
            <a:normAutofit fontScale="92500" lnSpcReduction="20000"/>
          </a:bodyPr>
          <a:lstStyle/>
          <a:p>
            <a:r>
              <a:rPr lang="en-US" b="1" dirty="0" smtClean="0"/>
              <a:t>Voice over Internet Protocol (</a:t>
            </a:r>
            <a:r>
              <a:rPr lang="en-US" b="1" dirty="0" err="1" smtClean="0"/>
              <a:t>Voip</a:t>
            </a:r>
            <a:r>
              <a:rPr lang="en-US" b="1" dirty="0" smtClean="0"/>
              <a:t>)</a:t>
            </a:r>
          </a:p>
          <a:p>
            <a:pPr lvl="1"/>
            <a:r>
              <a:rPr lang="en-US" dirty="0" err="1" smtClean="0"/>
              <a:t>Voip</a:t>
            </a:r>
            <a:r>
              <a:rPr lang="en-US" dirty="0" smtClean="0"/>
              <a:t> is a means of making telephone calls over the internet and is set to have a considerable impact on the telecoms market. </a:t>
            </a:r>
          </a:p>
          <a:p>
            <a:pPr lvl="1"/>
            <a:r>
              <a:rPr lang="en-US" dirty="0" smtClean="0"/>
              <a:t>Internet telephony works by breaking down the voice call (in similar fashion to the dismantling of data for online contact), sending it over the internet and then reassembling it at the receiver’s end. </a:t>
            </a:r>
          </a:p>
          <a:p>
            <a:pPr lvl="1"/>
            <a:r>
              <a:rPr lang="en-US" dirty="0" err="1" smtClean="0"/>
              <a:t>Voip</a:t>
            </a:r>
            <a:r>
              <a:rPr lang="en-US" dirty="0" smtClean="0"/>
              <a:t> offers free telephone calls by allowing broadband users to download software on to their computers and call other broadband users with exactly the same software anywhere in the world.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Other Emerging Technologies</a:t>
            </a:r>
            <a:endParaRPr lang="en-US" b="1" dirty="0"/>
          </a:p>
        </p:txBody>
      </p:sp>
      <p:sp>
        <p:nvSpPr>
          <p:cNvPr id="3" name="Content Placeholder 2"/>
          <p:cNvSpPr>
            <a:spLocks noGrp="1"/>
          </p:cNvSpPr>
          <p:nvPr>
            <p:ph idx="1"/>
          </p:nvPr>
        </p:nvSpPr>
        <p:spPr/>
        <p:txBody>
          <a:bodyPr>
            <a:normAutofit/>
          </a:bodyPr>
          <a:lstStyle/>
          <a:p>
            <a:r>
              <a:rPr lang="en-US" b="1" dirty="0" smtClean="0"/>
              <a:t>Voice Recognition </a:t>
            </a:r>
          </a:p>
          <a:p>
            <a:pPr lvl="1"/>
            <a:r>
              <a:rPr lang="en-US" dirty="0" smtClean="0"/>
              <a:t>A great amount of time, energy and resources has been poured into developing voice recognition technology, with IBM leading the way in both research and design. </a:t>
            </a:r>
          </a:p>
          <a:p>
            <a:pPr lvl="1"/>
            <a:r>
              <a:rPr lang="en-US" dirty="0" smtClean="0"/>
              <a:t>Once voice recognition becomes widely available it will offer a further value-added dimension to communicating via fixed or mobile internet.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e-Business Technology: </a:t>
            </a:r>
            <a:br>
              <a:rPr lang="en-US" b="1" dirty="0" smtClean="0"/>
            </a:br>
            <a:r>
              <a:rPr lang="en-US" sz="3100" b="1" dirty="0" smtClean="0"/>
              <a:t>Other Emerging Technologies</a:t>
            </a:r>
            <a:endParaRPr lang="en-US" b="1" dirty="0"/>
          </a:p>
        </p:txBody>
      </p:sp>
      <p:sp>
        <p:nvSpPr>
          <p:cNvPr id="3" name="Content Placeholder 2"/>
          <p:cNvSpPr>
            <a:spLocks noGrp="1"/>
          </p:cNvSpPr>
          <p:nvPr>
            <p:ph idx="1"/>
          </p:nvPr>
        </p:nvSpPr>
        <p:spPr>
          <a:xfrm>
            <a:off x="457200" y="1600200"/>
            <a:ext cx="8229600" cy="4876800"/>
          </a:xfrm>
        </p:spPr>
        <p:txBody>
          <a:bodyPr>
            <a:normAutofit lnSpcReduction="10000"/>
          </a:bodyPr>
          <a:lstStyle/>
          <a:p>
            <a:r>
              <a:rPr lang="en-US" b="1" dirty="0" smtClean="0"/>
              <a:t>Internet television (IPTV) </a:t>
            </a:r>
          </a:p>
          <a:p>
            <a:pPr lvl="1"/>
            <a:r>
              <a:rPr lang="en-US" dirty="0" smtClean="0"/>
              <a:t>IPTV enables viewers to choose from a vast archive of film and television </a:t>
            </a:r>
            <a:r>
              <a:rPr lang="en-US" dirty="0" err="1" smtClean="0"/>
              <a:t>programmes</a:t>
            </a:r>
            <a:r>
              <a:rPr lang="en-US" dirty="0" smtClean="0"/>
              <a:t>. </a:t>
            </a:r>
          </a:p>
          <a:p>
            <a:pPr lvl="1"/>
            <a:r>
              <a:rPr lang="en-US" dirty="0" smtClean="0"/>
              <a:t>The aim is to deliver a range of existing TV channels alongside video-on-demand services through a set-top box. </a:t>
            </a:r>
          </a:p>
          <a:p>
            <a:pPr lvl="1"/>
            <a:r>
              <a:rPr lang="en-US" dirty="0" smtClean="0"/>
              <a:t>Two technical factors have made this possible are </a:t>
            </a:r>
          </a:p>
          <a:p>
            <a:pPr lvl="2"/>
            <a:r>
              <a:rPr lang="en-US" dirty="0" smtClean="0"/>
              <a:t>Firstly, increased broadband speeds make the launch of video-based services viable. </a:t>
            </a:r>
          </a:p>
          <a:p>
            <a:pPr lvl="2"/>
            <a:r>
              <a:rPr lang="en-US" dirty="0" smtClean="0"/>
              <a:t>Secondly, there have been significant advances in developing television picture quality on PC screens.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 </a:t>
            </a:r>
            <a:endParaRPr lang="en-US" b="1" dirty="0"/>
          </a:p>
        </p:txBody>
      </p:sp>
      <p:sp>
        <p:nvSpPr>
          <p:cNvPr id="3" name="Content Placeholder 2"/>
          <p:cNvSpPr>
            <a:spLocks noGrp="1"/>
          </p:cNvSpPr>
          <p:nvPr>
            <p:ph idx="1"/>
          </p:nvPr>
        </p:nvSpPr>
        <p:spPr>
          <a:xfrm>
            <a:off x="457200" y="1600200"/>
            <a:ext cx="8229600" cy="4800600"/>
          </a:xfrm>
        </p:spPr>
        <p:txBody>
          <a:bodyPr>
            <a:normAutofit fontScale="77500" lnSpcReduction="20000"/>
          </a:bodyPr>
          <a:lstStyle/>
          <a:p>
            <a:r>
              <a:rPr lang="en-US" dirty="0" smtClean="0"/>
              <a:t>Information Infrastructure</a:t>
            </a:r>
          </a:p>
          <a:p>
            <a:r>
              <a:rPr lang="en-US" dirty="0" smtClean="0"/>
              <a:t>Electronic Data Interchange (EDI)</a:t>
            </a:r>
          </a:p>
          <a:p>
            <a:r>
              <a:rPr lang="en-US" dirty="0" smtClean="0"/>
              <a:t>Program languages</a:t>
            </a:r>
          </a:p>
          <a:p>
            <a:pPr lvl="1"/>
            <a:r>
              <a:rPr lang="en-US" dirty="0" smtClean="0"/>
              <a:t>Machine Language </a:t>
            </a:r>
          </a:p>
          <a:p>
            <a:pPr lvl="1"/>
            <a:r>
              <a:rPr lang="en-US" dirty="0" smtClean="0"/>
              <a:t>Assembler Language</a:t>
            </a:r>
          </a:p>
          <a:p>
            <a:pPr lvl="1"/>
            <a:r>
              <a:rPr lang="en-US" dirty="0" smtClean="0"/>
              <a:t>High level Languages </a:t>
            </a:r>
          </a:p>
          <a:p>
            <a:pPr lvl="1"/>
            <a:r>
              <a:rPr lang="en-US" dirty="0" smtClean="0"/>
              <a:t>4</a:t>
            </a:r>
            <a:r>
              <a:rPr lang="en-US" baseline="30000" dirty="0" smtClean="0"/>
              <a:t>th</a:t>
            </a:r>
            <a:r>
              <a:rPr lang="en-US" dirty="0" smtClean="0"/>
              <a:t> Generation Languages </a:t>
            </a:r>
          </a:p>
          <a:p>
            <a:r>
              <a:rPr lang="en-US" dirty="0" smtClean="0"/>
              <a:t>Wireless technology</a:t>
            </a:r>
          </a:p>
          <a:p>
            <a:r>
              <a:rPr lang="en-US" dirty="0" smtClean="0"/>
              <a:t>Developments in Wireless Technology</a:t>
            </a:r>
          </a:p>
          <a:p>
            <a:r>
              <a:rPr lang="en-US" dirty="0" smtClean="0"/>
              <a:t>Other Emerging Technologies </a:t>
            </a:r>
          </a:p>
          <a:p>
            <a:pPr lvl="1"/>
            <a:r>
              <a:rPr lang="en-US" dirty="0" smtClean="0"/>
              <a:t>VOIP</a:t>
            </a:r>
          </a:p>
          <a:p>
            <a:pPr lvl="1"/>
            <a:r>
              <a:rPr lang="en-US" dirty="0" smtClean="0"/>
              <a:t>Voice Recognition</a:t>
            </a:r>
          </a:p>
          <a:p>
            <a:pPr lvl="1"/>
            <a:r>
              <a:rPr lang="en-US" dirty="0" smtClean="0"/>
              <a:t>IPTV</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1611</TotalTime>
  <Words>1344</Words>
  <Application>Microsoft Office PowerPoint</Application>
  <PresentationFormat>On-screen Show (4:3)</PresentationFormat>
  <Paragraphs>139</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Lecture 04</vt:lpstr>
      <vt:lpstr>Recap - Lecture 03</vt:lpstr>
      <vt:lpstr>Contents to Cover Today</vt:lpstr>
      <vt:lpstr>e-Business Technology:  Information Infrastructure</vt:lpstr>
      <vt:lpstr>e-Business Technology:  Information Infrastructure</vt:lpstr>
      <vt:lpstr>e-Business Technology:  Information Infrastructure</vt:lpstr>
      <vt:lpstr>e-Business Technology:  Electronic Data Interchange (EDI)</vt:lpstr>
      <vt:lpstr>e-Business Technology:  Electronic Data Interchange (EDI)</vt:lpstr>
      <vt:lpstr>e-Business Technology:  Electronic Data Interchange (EDI)</vt:lpstr>
      <vt:lpstr>e-Business Technology:  Program Languages</vt:lpstr>
      <vt:lpstr>e-Business Technology:  Program Languages</vt:lpstr>
      <vt:lpstr>e-Business Technology:  Program Languages</vt:lpstr>
      <vt:lpstr>e-Business Technology:  Program Languages</vt:lpstr>
      <vt:lpstr>e-Business Technology:  Wireless Technology </vt:lpstr>
      <vt:lpstr>e-Business Technology:  Developments in Wireless Technology </vt:lpstr>
      <vt:lpstr>e-Business Technology:  Developments in Wireless Technology </vt:lpstr>
      <vt:lpstr>e-Business Technology:  Other Emerging Technologies</vt:lpstr>
      <vt:lpstr>e-Business Technology:  Other Emerging Technologies</vt:lpstr>
      <vt:lpstr>e-Business Technology:  Other Emerging Technologies</vt:lpstr>
      <vt:lpstr>e-Business Technology:  Other Emerging Technologies</vt:lpstr>
      <vt:lpstr>Summary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20</cp:revision>
  <dcterms:created xsi:type="dcterms:W3CDTF">2013-07-17T06:13:38Z</dcterms:created>
  <dcterms:modified xsi:type="dcterms:W3CDTF">2013-07-19T06:36:23Z</dcterms:modified>
</cp:coreProperties>
</file>