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77" r:id="rId2"/>
    <p:sldId id="278" r:id="rId3"/>
    <p:sldId id="279" r:id="rId4"/>
    <p:sldId id="280" r:id="rId5"/>
    <p:sldId id="281" r:id="rId6"/>
    <p:sldId id="282" r:id="rId7"/>
    <p:sldId id="283" r:id="rId8"/>
    <p:sldId id="284" r:id="rId9"/>
    <p:sldId id="285" r:id="rId10"/>
    <p:sldId id="286" r:id="rId11"/>
    <p:sldId id="287" r:id="rId12"/>
    <p:sldId id="288" r:id="rId13"/>
    <p:sldId id="289" r:id="rId14"/>
    <p:sldId id="290" r:id="rId15"/>
    <p:sldId id="291" r:id="rId16"/>
    <p:sldId id="292" r:id="rId17"/>
    <p:sldId id="293" r:id="rId18"/>
    <p:sldId id="294" r:id="rId19"/>
    <p:sldId id="295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310" autoAdjust="0"/>
  </p:normalViewPr>
  <p:slideViewPr>
    <p:cSldViewPr>
      <p:cViewPr varScale="1">
        <p:scale>
          <a:sx n="41" d="100"/>
          <a:sy n="41" d="100"/>
        </p:scale>
        <p:origin x="-1531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D77073-5A38-4CC6-B2DA-FE7B10F907BA}" type="datetimeFigureOut">
              <a:rPr lang="en-US" smtClean="0"/>
              <a:pPr/>
              <a:t>7/31/2013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8A0971-6090-4DFB-A8DC-DD31D44C79A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66AE7-76F1-4548-A57A-5C617A4861FF}" type="datetime1">
              <a:rPr lang="en-US" smtClean="0"/>
              <a:pPr/>
              <a:t>7/31/2013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Copyright CVR/IT Consulting 2004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77866-E9FF-4A76-A3A3-148BE07120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85CEF-31E9-4DC6-9D09-BC9EFE2238F8}" type="datetime1">
              <a:rPr lang="en-US" smtClean="0"/>
              <a:pPr/>
              <a:t>7/31/2013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Copyright CVR/IT Consulting 2004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77866-E9FF-4A76-A3A3-148BE07120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C7F82-5D7C-46E7-8AD1-4263B72F6B7A}" type="datetime1">
              <a:rPr lang="en-US" smtClean="0"/>
              <a:pPr/>
              <a:t>7/31/2013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Copyright CVR/IT Consulting 2004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77866-E9FF-4A76-A3A3-148BE07120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80572-1296-495A-955E-868C4160FB1B}" type="datetime1">
              <a:rPr lang="en-US" smtClean="0"/>
              <a:pPr/>
              <a:t>7/31/2013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Copyright CVR/IT Consulting 2004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77866-E9FF-4A76-A3A3-148BE07120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5949A-0CDF-4B46-A472-D36B8B41D8EF}" type="datetime1">
              <a:rPr lang="en-US" smtClean="0"/>
              <a:pPr/>
              <a:t>7/31/2013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Copyright CVR/IT Consulting 2004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77866-E9FF-4A76-A3A3-148BE07120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3A0AC-A697-4D3C-94DC-8E159F234BB1}" type="datetime1">
              <a:rPr lang="en-US" smtClean="0"/>
              <a:pPr/>
              <a:t>7/31/2013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Copyright CVR/IT Consulting 2004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77866-E9FF-4A76-A3A3-148BE07120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1011D-4C20-4385-BD45-D562560427D5}" type="datetime1">
              <a:rPr lang="en-US" smtClean="0"/>
              <a:pPr/>
              <a:t>7/31/2013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Copyright CVR/IT Consulting 2004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77866-E9FF-4A76-A3A3-148BE07120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D0B09-D197-49B0-9F9B-BE67FBA57827}" type="datetime1">
              <a:rPr lang="en-US" smtClean="0"/>
              <a:pPr/>
              <a:t>7/31/2013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Copyright CVR/IT Consulting 2004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77866-E9FF-4A76-A3A3-148BE07120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82833-5EA5-4151-BF7C-8D6E06FA8FEC}" type="datetime1">
              <a:rPr lang="en-US" smtClean="0"/>
              <a:pPr/>
              <a:t>7/31/2013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Copyright CVR/IT Consulting 2004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77866-E9FF-4A76-A3A3-148BE07120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DB28B-625A-435D-A915-B0DE98B4ED84}" type="datetime1">
              <a:rPr lang="en-US" smtClean="0"/>
              <a:pPr/>
              <a:t>7/31/2013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Copyright CVR/IT Consulting 2004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77866-E9FF-4A76-A3A3-148BE07120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2A5BC-9EBE-441D-AE2F-5063C4FCDD0A}" type="datetime1">
              <a:rPr lang="en-US" smtClean="0"/>
              <a:pPr/>
              <a:t>7/31/2013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Copyright CVR/IT Consulting 2004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77866-E9FF-4A76-A3A3-148BE07120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1448E8-ED91-49BE-B601-C97F6678A2E3}" type="datetime1">
              <a:rPr lang="en-US" smtClean="0"/>
              <a:pPr/>
              <a:t>7/31/2013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smtClean="0"/>
              <a:t>Copyright CVR/IT Consulting 2004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E77866-E9FF-4A76-A3A3-148BE071206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600" b="1" smtClean="0"/>
              <a:t>Lecture 31</a:t>
            </a:r>
            <a:endParaRPr lang="en-US" sz="66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143000" y="4419600"/>
            <a:ext cx="7010400" cy="1752600"/>
          </a:xfrm>
        </p:spPr>
        <p:txBody>
          <a:bodyPr>
            <a:normAutofit/>
          </a:bodyPr>
          <a:lstStyle/>
          <a:p>
            <a:r>
              <a:rPr lang="en-US" sz="4400" b="1" dirty="0" smtClean="0"/>
              <a:t>Electronic Business </a:t>
            </a:r>
            <a:r>
              <a:rPr lang="en-US" sz="4000" b="1" dirty="0" smtClean="0"/>
              <a:t>(MGT-485)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sz="3600" b="1" dirty="0" smtClean="0"/>
          </a:p>
          <a:p>
            <a:pPr>
              <a:buNone/>
            </a:pPr>
            <a:endParaRPr lang="en-US" sz="3600" b="1" dirty="0" smtClean="0"/>
          </a:p>
          <a:p>
            <a:pPr algn="ctr">
              <a:buNone/>
            </a:pPr>
            <a:r>
              <a:rPr lang="en-US" sz="5400" b="1" dirty="0" smtClean="0"/>
              <a:t>Review of Lecture 1 - 15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Lecture 01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Basics of electronic business</a:t>
            </a:r>
          </a:p>
          <a:p>
            <a:pPr lvl="1"/>
            <a:r>
              <a:rPr lang="en-US" dirty="0" smtClean="0"/>
              <a:t>Definition </a:t>
            </a:r>
          </a:p>
          <a:p>
            <a:pPr lvl="1"/>
            <a:r>
              <a:rPr lang="en-US" dirty="0" smtClean="0"/>
              <a:t>E-business and E-Commerce</a:t>
            </a:r>
          </a:p>
          <a:p>
            <a:pPr lvl="1"/>
            <a:r>
              <a:rPr lang="en-US" dirty="0" smtClean="0"/>
              <a:t>E-Business and E-Procurement</a:t>
            </a:r>
          </a:p>
          <a:p>
            <a:pPr lvl="1"/>
            <a:r>
              <a:rPr lang="en-US" dirty="0" smtClean="0"/>
              <a:t>Two early starters in e-Business</a:t>
            </a:r>
          </a:p>
          <a:p>
            <a:r>
              <a:rPr lang="en-US" dirty="0" smtClean="0"/>
              <a:t>E-Business Types </a:t>
            </a:r>
          </a:p>
          <a:p>
            <a:pPr lvl="1"/>
            <a:r>
              <a:rPr lang="en-US" dirty="0" smtClean="0"/>
              <a:t>B2B</a:t>
            </a:r>
          </a:p>
          <a:p>
            <a:pPr lvl="1"/>
            <a:r>
              <a:rPr lang="en-US" dirty="0" smtClean="0"/>
              <a:t>B2C</a:t>
            </a:r>
          </a:p>
          <a:p>
            <a:pPr lvl="1"/>
            <a:r>
              <a:rPr lang="en-US" dirty="0" smtClean="0"/>
              <a:t>Intra B Commerce</a:t>
            </a:r>
          </a:p>
          <a:p>
            <a:pPr lvl="1"/>
            <a:r>
              <a:rPr lang="en-US" dirty="0" smtClean="0"/>
              <a:t>C2C</a:t>
            </a:r>
          </a:p>
          <a:p>
            <a:r>
              <a:rPr lang="en-US" dirty="0" smtClean="0"/>
              <a:t>Benefits of e-business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Lecture 02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Historical events of electronic world </a:t>
            </a:r>
          </a:p>
          <a:p>
            <a:r>
              <a:rPr lang="en-US" dirty="0" smtClean="0"/>
              <a:t>How Internet works?</a:t>
            </a:r>
          </a:p>
          <a:p>
            <a:pPr lvl="1"/>
            <a:r>
              <a:rPr lang="en-US" dirty="0" smtClean="0"/>
              <a:t>IP Address</a:t>
            </a:r>
          </a:p>
          <a:p>
            <a:pPr lvl="1"/>
            <a:r>
              <a:rPr lang="en-US" dirty="0" smtClean="0"/>
              <a:t>URL</a:t>
            </a:r>
          </a:p>
          <a:p>
            <a:pPr lvl="1"/>
            <a:r>
              <a:rPr lang="en-US" dirty="0" smtClean="0"/>
              <a:t>Internet Servers and Clients</a:t>
            </a:r>
          </a:p>
          <a:p>
            <a:pPr lvl="1"/>
            <a:r>
              <a:rPr lang="en-US" dirty="0" smtClean="0"/>
              <a:t>HTTP</a:t>
            </a:r>
          </a:p>
          <a:p>
            <a:r>
              <a:rPr lang="en-US" dirty="0" smtClean="0"/>
              <a:t>Relationship between e-business and e-commerce </a:t>
            </a:r>
          </a:p>
          <a:p>
            <a:r>
              <a:rPr lang="en-US" dirty="0" smtClean="0"/>
              <a:t>Development of new economy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Lecture 03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Growth of e-business </a:t>
            </a:r>
          </a:p>
          <a:p>
            <a:r>
              <a:rPr lang="en-US" dirty="0" smtClean="0"/>
              <a:t>Advantages of using internet </a:t>
            </a:r>
          </a:p>
          <a:p>
            <a:r>
              <a:rPr lang="en-US" dirty="0" smtClean="0"/>
              <a:t>Key people in development and use of internet </a:t>
            </a:r>
          </a:p>
          <a:p>
            <a:pPr lvl="1"/>
            <a:r>
              <a:rPr lang="en-US" b="1" dirty="0" smtClean="0"/>
              <a:t>Tim </a:t>
            </a:r>
            <a:r>
              <a:rPr lang="en-US" b="1" dirty="0" err="1" smtClean="0"/>
              <a:t>Berners</a:t>
            </a:r>
            <a:r>
              <a:rPr lang="en-US" b="1" dirty="0" smtClean="0"/>
              <a:t> Lee (WWW)</a:t>
            </a:r>
          </a:p>
          <a:p>
            <a:pPr lvl="1"/>
            <a:r>
              <a:rPr lang="en-US" b="1" dirty="0" smtClean="0"/>
              <a:t>Marc </a:t>
            </a:r>
            <a:r>
              <a:rPr lang="en-US" b="1" dirty="0" err="1" smtClean="0"/>
              <a:t>Andreeson</a:t>
            </a:r>
            <a:r>
              <a:rPr lang="en-US" b="1" dirty="0" smtClean="0"/>
              <a:t> (Mosaic Web Browser)</a:t>
            </a:r>
          </a:p>
          <a:p>
            <a:pPr lvl="1"/>
            <a:r>
              <a:rPr lang="en-US" b="1" dirty="0" smtClean="0"/>
              <a:t>Bill Gates (Microsoft)</a:t>
            </a:r>
          </a:p>
          <a:p>
            <a:pPr lvl="1"/>
            <a:r>
              <a:rPr lang="en-US" b="1" dirty="0" smtClean="0"/>
              <a:t>Michael Dell (Dell Computers)</a:t>
            </a:r>
          </a:p>
          <a:p>
            <a:pPr lvl="1"/>
            <a:r>
              <a:rPr lang="en-US" b="1" dirty="0" smtClean="0"/>
              <a:t>Jerry Yang (Yahoo! Search Engine)</a:t>
            </a:r>
          </a:p>
          <a:p>
            <a:pPr lvl="1"/>
            <a:r>
              <a:rPr lang="en-US" b="1" dirty="0" smtClean="0"/>
              <a:t>Pierre </a:t>
            </a:r>
            <a:r>
              <a:rPr lang="en-US" b="1" dirty="0" err="1" smtClean="0"/>
              <a:t>Omidyar</a:t>
            </a:r>
            <a:r>
              <a:rPr lang="en-US" b="1" dirty="0" smtClean="0"/>
              <a:t> (e-Bay Internet Auction Website)</a:t>
            </a:r>
          </a:p>
          <a:p>
            <a:pPr lvl="1"/>
            <a:r>
              <a:rPr lang="en-US" b="1" dirty="0" smtClean="0"/>
              <a:t>Jeff </a:t>
            </a:r>
            <a:r>
              <a:rPr lang="en-US" b="1" dirty="0" err="1" smtClean="0"/>
              <a:t>Bezos</a:t>
            </a:r>
            <a:r>
              <a:rPr lang="en-US" b="1" dirty="0" smtClean="0"/>
              <a:t> (Amazon.com Website)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Lecture 04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Information Infrastructure</a:t>
            </a:r>
          </a:p>
          <a:p>
            <a:r>
              <a:rPr lang="en-US" dirty="0" smtClean="0"/>
              <a:t>Electronic Data Interchange (EDI)</a:t>
            </a:r>
          </a:p>
          <a:p>
            <a:r>
              <a:rPr lang="en-US" dirty="0" smtClean="0"/>
              <a:t>Program languages</a:t>
            </a:r>
          </a:p>
          <a:p>
            <a:pPr lvl="1"/>
            <a:r>
              <a:rPr lang="en-US" dirty="0" smtClean="0"/>
              <a:t>Machine Language </a:t>
            </a:r>
          </a:p>
          <a:p>
            <a:pPr lvl="1"/>
            <a:r>
              <a:rPr lang="en-US" dirty="0" smtClean="0"/>
              <a:t>Assembler Language</a:t>
            </a:r>
          </a:p>
          <a:p>
            <a:pPr lvl="1"/>
            <a:r>
              <a:rPr lang="en-US" dirty="0" smtClean="0"/>
              <a:t>High level Languages </a:t>
            </a:r>
          </a:p>
          <a:p>
            <a:pPr lvl="1"/>
            <a:r>
              <a:rPr lang="en-US" dirty="0" smtClean="0"/>
              <a:t>4</a:t>
            </a:r>
            <a:r>
              <a:rPr lang="en-US" baseline="30000" dirty="0" smtClean="0"/>
              <a:t>th</a:t>
            </a:r>
            <a:r>
              <a:rPr lang="en-US" dirty="0" smtClean="0"/>
              <a:t> Generation Languages </a:t>
            </a:r>
          </a:p>
          <a:p>
            <a:r>
              <a:rPr lang="en-US" dirty="0" smtClean="0"/>
              <a:t>Wireless technology</a:t>
            </a:r>
          </a:p>
          <a:p>
            <a:r>
              <a:rPr lang="en-US" dirty="0" smtClean="0"/>
              <a:t>Developments in Wireless Technology</a:t>
            </a:r>
          </a:p>
          <a:p>
            <a:r>
              <a:rPr lang="en-US" dirty="0" smtClean="0"/>
              <a:t>Other Emerging Technologies </a:t>
            </a:r>
          </a:p>
          <a:p>
            <a:pPr lvl="1"/>
            <a:r>
              <a:rPr lang="en-US" dirty="0" smtClean="0"/>
              <a:t>VOIP</a:t>
            </a:r>
          </a:p>
          <a:p>
            <a:pPr lvl="1"/>
            <a:r>
              <a:rPr lang="en-US" dirty="0" smtClean="0"/>
              <a:t>Voice Recognition</a:t>
            </a:r>
          </a:p>
          <a:p>
            <a:pPr lvl="1"/>
            <a:r>
              <a:rPr lang="en-US" dirty="0" smtClean="0"/>
              <a:t>IPTV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Lecture 05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Payment Systems </a:t>
            </a:r>
          </a:p>
          <a:p>
            <a:pPr lvl="1"/>
            <a:r>
              <a:rPr lang="en-US" dirty="0" smtClean="0"/>
              <a:t>Standards of Payment Systems</a:t>
            </a:r>
          </a:p>
          <a:p>
            <a:pPr lvl="2"/>
            <a:r>
              <a:rPr lang="en-US" dirty="0" smtClean="0"/>
              <a:t>The Open Buying on the Internet; and</a:t>
            </a:r>
          </a:p>
          <a:p>
            <a:pPr lvl="2"/>
            <a:r>
              <a:rPr lang="en-US" dirty="0" smtClean="0"/>
              <a:t>The Open Trading Protocol.</a:t>
            </a:r>
          </a:p>
          <a:p>
            <a:r>
              <a:rPr lang="en-US" dirty="0" smtClean="0"/>
              <a:t>E-Businesses Environment</a:t>
            </a:r>
          </a:p>
          <a:p>
            <a:pPr lvl="1"/>
            <a:r>
              <a:rPr lang="en-US" dirty="0" smtClean="0"/>
              <a:t>Economics of exchanging information </a:t>
            </a:r>
          </a:p>
          <a:p>
            <a:pPr lvl="1"/>
            <a:r>
              <a:rPr lang="en-US" dirty="0" smtClean="0"/>
              <a:t>Connectivity and Interactivity</a:t>
            </a:r>
          </a:p>
          <a:p>
            <a:pPr lvl="1"/>
            <a:r>
              <a:rPr lang="en-US" dirty="0" smtClean="0"/>
              <a:t>Network economies of scale</a:t>
            </a:r>
          </a:p>
          <a:p>
            <a:pPr lvl="1"/>
            <a:r>
              <a:rPr lang="en-US" dirty="0" smtClean="0"/>
              <a:t>Speed of change</a:t>
            </a:r>
          </a:p>
          <a:p>
            <a:pPr lvl="1"/>
            <a:r>
              <a:rPr lang="en-US" dirty="0" smtClean="0"/>
              <a:t>Economies of abundance </a:t>
            </a:r>
          </a:p>
          <a:p>
            <a:pPr lvl="1"/>
            <a:r>
              <a:rPr lang="en-US" dirty="0" smtClean="0"/>
              <a:t>Merchandize exchange </a:t>
            </a:r>
          </a:p>
          <a:p>
            <a:pPr lvl="1"/>
            <a:r>
              <a:rPr lang="en-US" dirty="0" err="1" smtClean="0"/>
              <a:t>Prosumption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Lecture 05 </a:t>
            </a:r>
            <a:r>
              <a:rPr lang="en-US" sz="3200" b="1" dirty="0" smtClean="0"/>
              <a:t>(</a:t>
            </a:r>
            <a:r>
              <a:rPr lang="en-US" sz="3200" b="1" dirty="0" err="1" smtClean="0"/>
              <a:t>Contd</a:t>
            </a:r>
            <a:r>
              <a:rPr lang="en-US" sz="3200" b="1" dirty="0" smtClean="0"/>
              <a:t>…)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E-Businesses Environment: Industrial Context </a:t>
            </a:r>
          </a:p>
          <a:p>
            <a:pPr lvl="1"/>
            <a:r>
              <a:rPr lang="en-US" dirty="0" smtClean="0"/>
              <a:t>Communications channels </a:t>
            </a:r>
          </a:p>
          <a:p>
            <a:pPr lvl="1"/>
            <a:r>
              <a:rPr lang="en-US" dirty="0" smtClean="0"/>
              <a:t>Transactions channels and </a:t>
            </a:r>
          </a:p>
          <a:p>
            <a:pPr lvl="1"/>
            <a:r>
              <a:rPr lang="en-US" dirty="0" smtClean="0"/>
              <a:t>Distribution channels</a:t>
            </a:r>
          </a:p>
          <a:p>
            <a:r>
              <a:rPr lang="en-US" dirty="0" smtClean="0"/>
              <a:t>Advantages of internet in channel functions </a:t>
            </a:r>
          </a:p>
          <a:p>
            <a:r>
              <a:rPr lang="en-US" dirty="0" smtClean="0"/>
              <a:t>e-marketplaces </a:t>
            </a:r>
          </a:p>
          <a:p>
            <a:r>
              <a:rPr lang="en-US" dirty="0" smtClean="0"/>
              <a:t>Types of e-marketplaces </a:t>
            </a:r>
          </a:p>
          <a:p>
            <a:r>
              <a:rPr lang="en-US" dirty="0" smtClean="0"/>
              <a:t>Key advantages of e-marketplaces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Lecture 06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AvantGarde" pitchFamily="34" charset="0"/>
              </a:rPr>
              <a:t>E-Business Models </a:t>
            </a:r>
          </a:p>
          <a:p>
            <a:pPr lvl="1"/>
            <a:r>
              <a:rPr lang="en-US" dirty="0" smtClean="0">
                <a:latin typeface="AvantGarde" pitchFamily="34" charset="0"/>
              </a:rPr>
              <a:t>Brokerages </a:t>
            </a:r>
          </a:p>
          <a:p>
            <a:pPr lvl="2"/>
            <a:r>
              <a:rPr lang="en-US" dirty="0" smtClean="0">
                <a:latin typeface="AvantGarde" pitchFamily="34" charset="0"/>
              </a:rPr>
              <a:t>E-shops</a:t>
            </a:r>
          </a:p>
          <a:p>
            <a:pPr lvl="2"/>
            <a:r>
              <a:rPr lang="en-US" dirty="0" smtClean="0">
                <a:latin typeface="AvantGarde" pitchFamily="34" charset="0"/>
              </a:rPr>
              <a:t>E-Malls</a:t>
            </a:r>
          </a:p>
          <a:p>
            <a:pPr lvl="2"/>
            <a:r>
              <a:rPr lang="en-US" dirty="0" smtClean="0">
                <a:latin typeface="AvantGarde" pitchFamily="34" charset="0"/>
              </a:rPr>
              <a:t>E-Auctions</a:t>
            </a:r>
          </a:p>
          <a:p>
            <a:pPr lvl="2"/>
            <a:r>
              <a:rPr lang="en-US" dirty="0" smtClean="0">
                <a:latin typeface="AvantGarde" pitchFamily="34" charset="0"/>
              </a:rPr>
              <a:t>Trading communities</a:t>
            </a:r>
          </a:p>
          <a:p>
            <a:pPr lvl="2"/>
            <a:r>
              <a:rPr lang="en-US" dirty="0" smtClean="0">
                <a:latin typeface="AvantGarde" pitchFamily="34" charset="0"/>
              </a:rPr>
              <a:t>Virtual communities </a:t>
            </a:r>
          </a:p>
          <a:p>
            <a:pPr lvl="2"/>
            <a:r>
              <a:rPr lang="en-US" dirty="0" smtClean="0">
                <a:latin typeface="AvantGarde" pitchFamily="34" charset="0"/>
              </a:rPr>
              <a:t>Buyer aggregators  </a:t>
            </a:r>
          </a:p>
          <a:p>
            <a:pPr lvl="2"/>
            <a:r>
              <a:rPr lang="en-US" dirty="0" smtClean="0">
                <a:latin typeface="AvantGarde" pitchFamily="34" charset="0"/>
              </a:rPr>
              <a:t>Classifieds </a:t>
            </a:r>
          </a:p>
          <a:p>
            <a:pPr lvl="1"/>
            <a:r>
              <a:rPr lang="en-US" dirty="0" err="1" smtClean="0">
                <a:latin typeface="AvantGarde" pitchFamily="34" charset="0"/>
              </a:rPr>
              <a:t>Infomediaries</a:t>
            </a:r>
            <a:r>
              <a:rPr lang="en-US" dirty="0" smtClean="0">
                <a:latin typeface="AvantGarde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Lecture 07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E-Procurement </a:t>
            </a:r>
          </a:p>
          <a:p>
            <a:r>
              <a:rPr lang="en-US" dirty="0" smtClean="0"/>
              <a:t>Distribution Model</a:t>
            </a:r>
          </a:p>
          <a:p>
            <a:r>
              <a:rPr lang="en-US" dirty="0" err="1" smtClean="0"/>
              <a:t>Portaling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General </a:t>
            </a:r>
          </a:p>
          <a:p>
            <a:pPr lvl="1"/>
            <a:r>
              <a:rPr lang="en-US" dirty="0" smtClean="0"/>
              <a:t>Personalized</a:t>
            </a:r>
          </a:p>
          <a:p>
            <a:pPr lvl="1"/>
            <a:r>
              <a:rPr lang="en-US" dirty="0" err="1" smtClean="0"/>
              <a:t>Vortals</a:t>
            </a:r>
            <a:endParaRPr lang="en-US" dirty="0" smtClean="0"/>
          </a:p>
          <a:p>
            <a:r>
              <a:rPr lang="en-US" dirty="0" smtClean="0"/>
              <a:t>Collaboration Platforms</a:t>
            </a:r>
          </a:p>
          <a:p>
            <a:r>
              <a:rPr lang="en-US" dirty="0" smtClean="0"/>
              <a:t>Third Party Marketplaces</a:t>
            </a:r>
          </a:p>
          <a:p>
            <a:r>
              <a:rPr lang="en-US" dirty="0" smtClean="0"/>
              <a:t>Value Chain Integrators </a:t>
            </a:r>
          </a:p>
          <a:p>
            <a:r>
              <a:rPr lang="en-US" dirty="0" smtClean="0"/>
              <a:t>Manufacturer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Lecture 07 </a:t>
            </a:r>
            <a:r>
              <a:rPr lang="en-US" sz="2800" b="1" dirty="0" smtClean="0"/>
              <a:t>(</a:t>
            </a:r>
            <a:r>
              <a:rPr lang="en-US" sz="2800" b="1" dirty="0" err="1" smtClean="0"/>
              <a:t>Contd</a:t>
            </a:r>
            <a:r>
              <a:rPr lang="en-US" sz="2800" b="1" dirty="0" smtClean="0"/>
              <a:t>…)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Affiliate Model </a:t>
            </a:r>
          </a:p>
          <a:p>
            <a:r>
              <a:rPr lang="en-US" dirty="0" smtClean="0"/>
              <a:t>Subscription Model</a:t>
            </a:r>
          </a:p>
          <a:p>
            <a:r>
              <a:rPr lang="en-US" dirty="0" smtClean="0"/>
              <a:t>Dynamic Pricing Models</a:t>
            </a:r>
          </a:p>
          <a:p>
            <a:pPr lvl="1"/>
            <a:r>
              <a:rPr lang="en-US" dirty="0" smtClean="0"/>
              <a:t>Comparison Pricing Model </a:t>
            </a:r>
          </a:p>
          <a:p>
            <a:pPr lvl="1"/>
            <a:r>
              <a:rPr lang="en-US" dirty="0" smtClean="0"/>
              <a:t>Demand Sensitive Pricing Model</a:t>
            </a:r>
          </a:p>
          <a:p>
            <a:pPr lvl="1"/>
            <a:r>
              <a:rPr lang="en-US" dirty="0" smtClean="0"/>
              <a:t>Name Your Price Model </a:t>
            </a:r>
          </a:p>
          <a:p>
            <a:pPr lvl="1"/>
            <a:r>
              <a:rPr lang="en-US" dirty="0" smtClean="0"/>
              <a:t>Bartering Model</a:t>
            </a:r>
          </a:p>
          <a:p>
            <a:pPr lvl="1"/>
            <a:r>
              <a:rPr lang="en-US" dirty="0" smtClean="0"/>
              <a:t>Rebate Model</a:t>
            </a:r>
          </a:p>
          <a:p>
            <a:pPr lvl="1"/>
            <a:r>
              <a:rPr lang="en-US" dirty="0" smtClean="0"/>
              <a:t>Free Offering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Lecture 08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Models for mobile wireless technology </a:t>
            </a:r>
          </a:p>
          <a:p>
            <a:r>
              <a:rPr lang="en-US" dirty="0" smtClean="0"/>
              <a:t>Framework for analyzing e-business models</a:t>
            </a:r>
          </a:p>
          <a:p>
            <a:r>
              <a:rPr lang="en-US" dirty="0" smtClean="0"/>
              <a:t>E-</a:t>
            </a:r>
            <a:r>
              <a:rPr lang="en-US" dirty="0" err="1" smtClean="0"/>
              <a:t>marketspace</a:t>
            </a:r>
            <a:r>
              <a:rPr lang="en-US" dirty="0" smtClean="0"/>
              <a:t> Characteristics </a:t>
            </a:r>
          </a:p>
          <a:p>
            <a:r>
              <a:rPr lang="en-US" dirty="0" smtClean="0"/>
              <a:t>Adding Value to Customers</a:t>
            </a:r>
          </a:p>
          <a:p>
            <a:r>
              <a:rPr lang="en-US" dirty="0" smtClean="0"/>
              <a:t>Achieving Economic Viability </a:t>
            </a:r>
          </a:p>
          <a:p>
            <a:r>
              <a:rPr lang="en-US" dirty="0" smtClean="0"/>
              <a:t>Achieving a critical mass of customers </a:t>
            </a:r>
          </a:p>
          <a:p>
            <a:r>
              <a:rPr lang="en-US" dirty="0" smtClean="0"/>
              <a:t>Continuing to innovate and add value </a:t>
            </a:r>
          </a:p>
          <a:p>
            <a:r>
              <a:rPr lang="en-US" dirty="0" smtClean="0"/>
              <a:t>Design for flexibility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Lecture 09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E-business economics</a:t>
            </a:r>
          </a:p>
          <a:p>
            <a:pPr lvl="1"/>
            <a:r>
              <a:rPr lang="en-US" dirty="0" smtClean="0"/>
              <a:t>Towards perfect competition </a:t>
            </a:r>
          </a:p>
          <a:p>
            <a:pPr lvl="1"/>
            <a:r>
              <a:rPr lang="en-US" dirty="0" smtClean="0"/>
              <a:t> Effect of internet on the competitive environment </a:t>
            </a:r>
          </a:p>
          <a:p>
            <a:pPr lvl="1"/>
            <a:r>
              <a:rPr lang="en-US" dirty="0" smtClean="0"/>
              <a:t>Key economic characteristics of internet </a:t>
            </a:r>
          </a:p>
          <a:p>
            <a:pPr lvl="1"/>
            <a:r>
              <a:rPr lang="en-US" dirty="0" smtClean="0"/>
              <a:t>Cost of production and distribution </a:t>
            </a:r>
          </a:p>
          <a:p>
            <a:pPr lvl="1"/>
            <a:r>
              <a:rPr lang="en-US" dirty="0" smtClean="0"/>
              <a:t>Disintermediation and </a:t>
            </a:r>
            <a:r>
              <a:rPr lang="en-US" dirty="0" err="1" smtClean="0"/>
              <a:t>reintermediation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Economics of information </a:t>
            </a:r>
          </a:p>
          <a:p>
            <a:pPr lvl="1"/>
            <a:r>
              <a:rPr lang="en-US" dirty="0" smtClean="0"/>
              <a:t>Connectivity and interactivity </a:t>
            </a:r>
          </a:p>
          <a:p>
            <a:pPr lvl="1"/>
            <a:r>
              <a:rPr lang="en-US" dirty="0" smtClean="0"/>
              <a:t>Economies of scale </a:t>
            </a:r>
          </a:p>
          <a:p>
            <a:pPr lvl="1"/>
            <a:r>
              <a:rPr lang="en-US" dirty="0" smtClean="0"/>
              <a:t>Economies of scope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Lecture 10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E-business economics</a:t>
            </a:r>
          </a:p>
          <a:p>
            <a:pPr lvl="1"/>
            <a:r>
              <a:rPr lang="en-US" dirty="0" smtClean="0"/>
              <a:t>Transaction costs </a:t>
            </a:r>
          </a:p>
          <a:p>
            <a:pPr lvl="1"/>
            <a:r>
              <a:rPr lang="en-US" dirty="0" smtClean="0"/>
              <a:t>Network externalities</a:t>
            </a:r>
          </a:p>
          <a:p>
            <a:pPr lvl="1"/>
            <a:r>
              <a:rPr lang="en-US" dirty="0" smtClean="0"/>
              <a:t>Switching Costs </a:t>
            </a:r>
          </a:p>
          <a:p>
            <a:pPr lvl="1"/>
            <a:r>
              <a:rPr lang="en-US" dirty="0" smtClean="0"/>
              <a:t>Critical mass of customers</a:t>
            </a:r>
          </a:p>
          <a:p>
            <a:pPr lvl="1"/>
            <a:r>
              <a:rPr lang="en-US" dirty="0" smtClean="0"/>
              <a:t>Pricing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Lecture 11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E-Commerce Security Environment</a:t>
            </a:r>
          </a:p>
          <a:p>
            <a:r>
              <a:rPr lang="en-US" dirty="0" smtClean="0"/>
              <a:t>Security Threats in E-commerce </a:t>
            </a:r>
          </a:p>
          <a:p>
            <a:r>
              <a:rPr lang="en-US" dirty="0" smtClean="0"/>
              <a:t>Technology Solutions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smtClean="0"/>
              <a:t>Lecture 12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Tools Available to Achieve Site Security</a:t>
            </a:r>
          </a:p>
          <a:p>
            <a:r>
              <a:rPr lang="en-US" dirty="0" smtClean="0"/>
              <a:t>Encryption </a:t>
            </a:r>
          </a:p>
          <a:p>
            <a:pPr lvl="1"/>
            <a:r>
              <a:rPr lang="en-US" dirty="0" smtClean="0"/>
              <a:t>Symmetric key encryption </a:t>
            </a:r>
          </a:p>
          <a:p>
            <a:pPr lvl="1"/>
            <a:r>
              <a:rPr lang="en-US" dirty="0" smtClean="0"/>
              <a:t>Public key encryption </a:t>
            </a:r>
          </a:p>
          <a:p>
            <a:pPr lvl="1"/>
            <a:r>
              <a:rPr lang="en-US" dirty="0" smtClean="0"/>
              <a:t>Digital Envelopes </a:t>
            </a:r>
          </a:p>
          <a:p>
            <a:pPr lvl="1"/>
            <a:r>
              <a:rPr lang="en-US" dirty="0" smtClean="0"/>
              <a:t>Digital Certificates and Public Key Infrastructure (PKI)</a:t>
            </a:r>
          </a:p>
          <a:p>
            <a:r>
              <a:rPr lang="en-US" dirty="0" smtClean="0"/>
              <a:t>Securing Channels of Communication </a:t>
            </a:r>
          </a:p>
          <a:p>
            <a:r>
              <a:rPr lang="en-US" dirty="0" smtClean="0"/>
              <a:t>Protecting Networks</a:t>
            </a:r>
          </a:p>
          <a:p>
            <a:r>
              <a:rPr lang="en-US" dirty="0" smtClean="0"/>
              <a:t>Protecting Servers and Clients</a:t>
            </a:r>
          </a:p>
          <a:p>
            <a:r>
              <a:rPr lang="en-US" dirty="0" smtClean="0"/>
              <a:t>Management Policies, Business Procedures, and Public Laws</a:t>
            </a:r>
          </a:p>
          <a:p>
            <a:r>
              <a:rPr lang="en-US" dirty="0" smtClean="0"/>
              <a:t>Developing an E-commerce Security Plan</a:t>
            </a:r>
          </a:p>
          <a:p>
            <a:r>
              <a:rPr lang="en-US" dirty="0" smtClean="0"/>
              <a:t>How an Online Credit Transaction Works?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smtClean="0"/>
              <a:t>Lecture 13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Introduction to e-Marketing</a:t>
            </a:r>
          </a:p>
          <a:p>
            <a:r>
              <a:rPr lang="en-US" dirty="0" smtClean="0"/>
              <a:t>Branding</a:t>
            </a:r>
          </a:p>
          <a:p>
            <a:r>
              <a:rPr lang="en-US" dirty="0" smtClean="0"/>
              <a:t>Internet Marketing Research</a:t>
            </a:r>
          </a:p>
          <a:p>
            <a:r>
              <a:rPr lang="en-US" dirty="0" smtClean="0"/>
              <a:t>E-mail Marketing</a:t>
            </a:r>
          </a:p>
          <a:p>
            <a:r>
              <a:rPr lang="en-US" dirty="0" smtClean="0"/>
              <a:t>Promotions</a:t>
            </a:r>
          </a:p>
          <a:p>
            <a:r>
              <a:rPr lang="en-US" dirty="0" smtClean="0"/>
              <a:t>E-business Advertising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smtClean="0"/>
              <a:t>Lecture 14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E-business Advertising</a:t>
            </a:r>
          </a:p>
          <a:p>
            <a:pPr lvl="1"/>
            <a:r>
              <a:rPr lang="en-US" dirty="0" smtClean="0"/>
              <a:t>Banner Advertising</a:t>
            </a:r>
          </a:p>
          <a:p>
            <a:pPr lvl="1"/>
            <a:r>
              <a:rPr lang="en-US" dirty="0" err="1" smtClean="0"/>
              <a:t>ValueClick</a:t>
            </a:r>
            <a:r>
              <a:rPr lang="en-US" dirty="0" smtClean="0"/>
              <a:t> Feature</a:t>
            </a:r>
          </a:p>
          <a:p>
            <a:r>
              <a:rPr lang="en-US" dirty="0" smtClean="0"/>
              <a:t>Media Rich Advertising</a:t>
            </a:r>
          </a:p>
          <a:p>
            <a:r>
              <a:rPr lang="en-US" dirty="0" smtClean="0"/>
              <a:t>E-Business Public Relations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smtClean="0"/>
              <a:t>Lecture 15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B2B Marketing on the Web</a:t>
            </a:r>
          </a:p>
          <a:p>
            <a:r>
              <a:rPr lang="en-US" dirty="0" smtClean="0"/>
              <a:t>Search Engines</a:t>
            </a:r>
          </a:p>
          <a:p>
            <a:r>
              <a:rPr lang="en-US" dirty="0" smtClean="0"/>
              <a:t>META Tags</a:t>
            </a:r>
          </a:p>
          <a:p>
            <a:r>
              <a:rPr lang="en-US" dirty="0" smtClean="0"/>
              <a:t> Search Engine Registration</a:t>
            </a:r>
          </a:p>
          <a:p>
            <a:r>
              <a:rPr lang="en-US" dirty="0" smtClean="0"/>
              <a:t>E-Customer Relationship Management</a:t>
            </a:r>
          </a:p>
          <a:p>
            <a:pPr lvl="1"/>
            <a:r>
              <a:rPr lang="en-US" dirty="0" smtClean="0"/>
              <a:t>Tracking and Analyzing Data</a:t>
            </a:r>
          </a:p>
          <a:p>
            <a:pPr lvl="1"/>
            <a:r>
              <a:rPr lang="en-US" dirty="0" smtClean="0"/>
              <a:t>Data Mining</a:t>
            </a:r>
          </a:p>
          <a:p>
            <a:pPr lvl="1"/>
            <a:r>
              <a:rPr lang="en-US" dirty="0" smtClean="0"/>
              <a:t>Customer Registration </a:t>
            </a:r>
          </a:p>
          <a:p>
            <a:pPr lvl="1"/>
            <a:r>
              <a:rPr lang="en-US" dirty="0" smtClean="0"/>
              <a:t>Cookies </a:t>
            </a:r>
          </a:p>
          <a:p>
            <a:pPr lvl="1"/>
            <a:r>
              <a:rPr lang="en-US" smtClean="0"/>
              <a:t>Personalization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2825</TotalTime>
  <Words>522</Words>
  <Application>Microsoft Office PowerPoint</Application>
  <PresentationFormat>On-screen Show (4:3)</PresentationFormat>
  <Paragraphs>174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Lecture 31</vt:lpstr>
      <vt:lpstr>Slide 2</vt:lpstr>
      <vt:lpstr>Lecture 01</vt:lpstr>
      <vt:lpstr>Lecture 02</vt:lpstr>
      <vt:lpstr>Lecture 03</vt:lpstr>
      <vt:lpstr>Lecture 04</vt:lpstr>
      <vt:lpstr>Lecture 05</vt:lpstr>
      <vt:lpstr>Lecture 05 (Contd…)</vt:lpstr>
      <vt:lpstr>Lecture 06</vt:lpstr>
      <vt:lpstr>Lecture 07</vt:lpstr>
      <vt:lpstr>Lecture 07 (Contd…)</vt:lpstr>
      <vt:lpstr>Lecture 08</vt:lpstr>
      <vt:lpstr>Lecture 09</vt:lpstr>
      <vt:lpstr>Lecture 10</vt:lpstr>
      <vt:lpstr>Lecture 11</vt:lpstr>
      <vt:lpstr>Lecture 12</vt:lpstr>
      <vt:lpstr>Lecture 13</vt:lpstr>
      <vt:lpstr>Lecture 14</vt:lpstr>
      <vt:lpstr>Lecture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20</dc:title>
  <dc:creator>Fahad</dc:creator>
  <cp:lastModifiedBy>NTS</cp:lastModifiedBy>
  <cp:revision>74</cp:revision>
  <dcterms:created xsi:type="dcterms:W3CDTF">2013-07-27T06:05:59Z</dcterms:created>
  <dcterms:modified xsi:type="dcterms:W3CDTF">2013-07-31T09:33:26Z</dcterms:modified>
</cp:coreProperties>
</file>