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7" r:id="rId2"/>
    <p:sldId id="278" r:id="rId3"/>
    <p:sldId id="291" r:id="rId4"/>
    <p:sldId id="293" r:id="rId5"/>
    <p:sldId id="294" r:id="rId6"/>
    <p:sldId id="295" r:id="rId7"/>
    <p:sldId id="296" r:id="rId8"/>
    <p:sldId id="297" r:id="rId9"/>
    <p:sldId id="298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10" r:id="rId18"/>
    <p:sldId id="312" r:id="rId19"/>
    <p:sldId id="314" r:id="rId20"/>
    <p:sldId id="315" r:id="rId21"/>
    <p:sldId id="316" r:id="rId22"/>
    <p:sldId id="317" r:id="rId23"/>
    <p:sldId id="318" r:id="rId24"/>
    <p:sldId id="320" r:id="rId25"/>
    <p:sldId id="321" r:id="rId26"/>
    <p:sldId id="322" r:id="rId27"/>
    <p:sldId id="32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10" autoAdjust="0"/>
  </p:normalViewPr>
  <p:slideViewPr>
    <p:cSldViewPr>
      <p:cViewPr varScale="1">
        <p:scale>
          <a:sx n="41" d="100"/>
          <a:sy n="41" d="100"/>
        </p:scale>
        <p:origin x="-153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77073-5A38-4CC6-B2DA-FE7B10F907BA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A0971-6090-4DFB-A8DC-DD31D44C79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6AE7-76F1-4548-A57A-5C617A4861FF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5CEF-31E9-4DC6-9D09-BC9EFE2238F8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7F82-5D7C-46E7-8AD1-4263B72F6B7A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0572-1296-495A-955E-868C4160FB1B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949A-0CDF-4B46-A472-D36B8B41D8EF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A0AC-A697-4D3C-94DC-8E159F234BB1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011D-4C20-4385-BD45-D562560427D5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0B09-D197-49B0-9F9B-BE67FBA57827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833-5EA5-4151-BF7C-8D6E06FA8FEC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DB28B-625A-435D-A915-B0DE98B4ED84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A5BC-9EBE-441D-AE2F-5063C4FCDD0A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448E8-ED91-49BE-B601-C97F6678A2E3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po.int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hyperlink" Target="http://www.oecd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europa.eu.net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ana.org/cctld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hyperlink" Target="http://www.netnames.co.uk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parentlanguag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hyperlink" Target="http://www.babelfish.altavista.com/" TargetMode="External"/><Relationship Id="rId5" Type="http://schemas.openxmlformats.org/officeDocument/2006/relationships/hyperlink" Target="http://www.logos.it/" TargetMode="External"/><Relationship Id="rId4" Type="http://schemas.openxmlformats.org/officeDocument/2006/relationships/hyperlink" Target="http://www.alis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st-ag.de/" TargetMode="External"/><Relationship Id="rId2" Type="http://schemas.openxmlformats.org/officeDocument/2006/relationships/hyperlink" Target="http://www.postoffice.co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sps.com/" TargetMode="External"/><Relationship Id="rId5" Type="http://schemas.openxmlformats.org/officeDocument/2006/relationships/hyperlink" Target="http://www.fedex.com/" TargetMode="External"/><Relationship Id="rId4" Type="http://schemas.openxmlformats.org/officeDocument/2006/relationships/hyperlink" Target="http://www.ups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mxi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hyperlink" Target="http://www.eratings.com/" TargetMode="External"/><Relationship Id="rId4" Type="http://schemas.openxmlformats.org/officeDocument/2006/relationships/hyperlink" Target="http://www.netvalue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megrocer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hyperlink" Target="http://www.book4golf.com/" TargetMode="External"/><Relationship Id="rId4" Type="http://schemas.openxmlformats.org/officeDocument/2006/relationships/hyperlink" Target="http://www.petopia.com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30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/>
              <a:t>Review of Lecture 29: </a:t>
            </a:r>
          </a:p>
          <a:p>
            <a:pPr lvl="1"/>
            <a:r>
              <a:rPr lang="en-US" sz="3200" b="1" i="1" dirty="0" smtClean="0"/>
              <a:t>Affiliate Programs</a:t>
            </a:r>
          </a:p>
          <a:p>
            <a:pPr lvl="1"/>
            <a:endParaRPr lang="en-US" dirty="0" smtClean="0"/>
          </a:p>
          <a:p>
            <a:r>
              <a:rPr lang="en-US" sz="3600" b="1" dirty="0" smtClean="0"/>
              <a:t>Topic to Cover Today (Lecture 30)</a:t>
            </a:r>
          </a:p>
          <a:p>
            <a:pPr lvl="1"/>
            <a:r>
              <a:rPr lang="en-US" sz="3200" b="1" i="1" dirty="0" smtClean="0"/>
              <a:t>Globalization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Faster international communication speeds</a:t>
            </a:r>
          </a:p>
          <a:p>
            <a:r>
              <a:rPr lang="en-US"/>
              <a:t>Unprecedented ability to conduct business globally</a:t>
            </a:r>
          </a:p>
          <a:p>
            <a:r>
              <a:rPr lang="en-US"/>
              <a:t>Larger customer bases</a:t>
            </a:r>
          </a:p>
          <a:p>
            <a:r>
              <a:rPr lang="en-US"/>
              <a:t>International laws</a:t>
            </a:r>
          </a:p>
          <a:p>
            <a:r>
              <a:rPr lang="en-US"/>
              <a:t>Cultural differences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Accounting </a:t>
            </a:r>
            <a:r>
              <a:rPr lang="en-US" b="1" dirty="0"/>
              <a:t>for Legal and Cultural Differences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Government regulation</a:t>
            </a:r>
          </a:p>
          <a:p>
            <a:pPr lvl="1"/>
            <a:r>
              <a:rPr lang="en-US"/>
              <a:t>Affects the growth of the Internet</a:t>
            </a:r>
          </a:p>
          <a:p>
            <a:pPr lvl="1"/>
            <a:r>
              <a:rPr lang="en-US">
                <a:cs typeface="Times New Roman" pitchFamily="18" charset="0"/>
              </a:rPr>
              <a:t>Has the potential to cause major problems as the volume of international e-business transactions increases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International organizations must decide when national governments can apply or create laws that will affect parties and transactions that fall partially or completely outside their jurisdiction </a:t>
            </a:r>
          </a:p>
          <a:p>
            <a:endParaRPr lang="en-US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International </a:t>
            </a:r>
            <a:r>
              <a:rPr lang="en-US" b="1" dirty="0"/>
              <a:t>Internet Regulations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Businesses and legal experts are calling for the creation of worldwide e-commerce laws and standards</a:t>
            </a:r>
            <a:r>
              <a:rPr lang="en-US"/>
              <a:t> 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Address cybercrimes such as copyright infringement, cybersquatting, cyber terrorism, fraud, hacking and computer viruses</a:t>
            </a:r>
            <a:r>
              <a:rPr lang="en-US"/>
              <a:t> </a:t>
            </a:r>
          </a:p>
          <a:p>
            <a:pPr>
              <a:lnSpc>
                <a:spcPct val="90000"/>
              </a:lnSpc>
            </a:pPr>
            <a:r>
              <a:rPr lang="en-US" i="1">
                <a:cs typeface="Times New Roman" pitchFamily="18" charset="0"/>
                <a:hlinkClick r:id="rId3"/>
              </a:rPr>
              <a:t>World Intellectual Property Organization (WIPO)</a:t>
            </a:r>
            <a:endParaRPr lang="en-US" i="1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A United Nations’ organization that created an international forum for regulating Internet issues</a:t>
            </a:r>
          </a:p>
          <a:p>
            <a:pPr>
              <a:lnSpc>
                <a:spcPct val="90000"/>
              </a:lnSpc>
            </a:pPr>
            <a:r>
              <a:rPr lang="en-US" i="1">
                <a:cs typeface="Times New Roman" pitchFamily="18" charset="0"/>
                <a:hlinkClick r:id="rId4"/>
              </a:rPr>
              <a:t>The Organization for Economic Cooperation and Development</a:t>
            </a:r>
            <a:r>
              <a:rPr lang="en-US">
                <a:cs typeface="Times New Roman" pitchFamily="18" charset="0"/>
                <a:hlinkClick r:id="rId4"/>
              </a:rPr>
              <a:t> </a:t>
            </a:r>
            <a:endParaRPr lang="en-US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A forum for 29 member countries to communicate ideas, share experiences and develop policy </a:t>
            </a:r>
          </a:p>
          <a:p>
            <a:pPr>
              <a:lnSpc>
                <a:spcPct val="90000"/>
              </a:lnSpc>
            </a:pPr>
            <a:endParaRPr lang="en-US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International </a:t>
            </a:r>
            <a:r>
              <a:rPr lang="en-US" b="1" dirty="0"/>
              <a:t>Internet Regulations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hlinkClick r:id="rId3" action="ppaction://hlinkfile"/>
              </a:rPr>
              <a:t>European Union Directive on Data Protection </a:t>
            </a:r>
            <a:endParaRPr lang="en-US" i="1"/>
          </a:p>
          <a:p>
            <a:pPr lvl="1"/>
            <a:r>
              <a:rPr lang="en-US"/>
              <a:t>An agreement among its members on the regulations that apply to information exchange</a:t>
            </a:r>
          </a:p>
          <a:p>
            <a:pPr lvl="1"/>
            <a:r>
              <a:rPr lang="en-US"/>
              <a:t>Mandates that personal information be kept current and used in a lawful manner for its designated purpose </a:t>
            </a:r>
          </a:p>
          <a:p>
            <a:r>
              <a:rPr lang="en-US"/>
              <a:t>Extensive international regulation may conflict with national laws and impede the growth of e-business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International </a:t>
            </a:r>
            <a:r>
              <a:rPr lang="en-US" b="1" dirty="0"/>
              <a:t>Internet Regulations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Internet Content Summit (2000)</a:t>
            </a:r>
            <a:r>
              <a:rPr lang="en-US"/>
              <a:t> </a:t>
            </a:r>
          </a:p>
          <a:p>
            <a:pPr lvl="1"/>
            <a:r>
              <a:rPr lang="en-US"/>
              <a:t>“Self-regulation of Internet Content” </a:t>
            </a:r>
          </a:p>
          <a:p>
            <a:pPr lvl="1"/>
            <a:r>
              <a:rPr lang="en-US"/>
              <a:t>Report favors self-rating and filtering over third-party regulation </a:t>
            </a:r>
          </a:p>
          <a:p>
            <a:pPr lvl="1"/>
            <a:r>
              <a:rPr lang="en-US"/>
              <a:t>Suggests that Web content providers rate their sites, that filters for possibly offensive content be made available and that a network of national hotlines be established so that Internet users can register complaints about site content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Creating </a:t>
            </a:r>
            <a:r>
              <a:rPr lang="en-US" b="1" dirty="0"/>
              <a:t>an e-Business with Global Capabilities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Opportunity for expansion</a:t>
            </a:r>
          </a:p>
          <a:p>
            <a:r>
              <a:rPr lang="en-US">
                <a:cs typeface="Times New Roman" pitchFamily="18" charset="0"/>
              </a:rPr>
              <a:t>An ambitious and expensive investment that does not guarantee increased revenue</a:t>
            </a:r>
          </a:p>
          <a:p>
            <a:r>
              <a:rPr lang="en-US"/>
              <a:t>Potential global businesses must review expected revenues vs. expected cost</a:t>
            </a:r>
          </a:p>
          <a:p>
            <a:r>
              <a:rPr lang="en-US"/>
              <a:t>Linguistic and cultural barriers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Choosing an International Market</a:t>
            </a:r>
            <a:endParaRPr lang="en-US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cs typeface="Times New Roman" pitchFamily="18" charset="0"/>
              </a:rPr>
              <a:t>Focus time and money in one or two key markets initially</a:t>
            </a:r>
            <a:endParaRPr lang="en-US"/>
          </a:p>
          <a:p>
            <a:r>
              <a:rPr lang="en-US"/>
              <a:t>Research competitors and visitors in foreign markets</a:t>
            </a:r>
          </a:p>
          <a:p>
            <a:r>
              <a:rPr lang="en-US"/>
              <a:t>When choosing an international market consider:</a:t>
            </a:r>
          </a:p>
          <a:p>
            <a:pPr lvl="1"/>
            <a:r>
              <a:rPr lang="en-US">
                <a:cs typeface="Times New Roman" pitchFamily="18" charset="0"/>
              </a:rPr>
              <a:t>The number of people online</a:t>
            </a:r>
          </a:p>
          <a:p>
            <a:pPr lvl="1"/>
            <a:r>
              <a:rPr lang="en-US">
                <a:cs typeface="Times New Roman" pitchFamily="18" charset="0"/>
              </a:rPr>
              <a:t>Internet usage growth rates</a:t>
            </a:r>
          </a:p>
          <a:p>
            <a:pPr lvl="1"/>
            <a:r>
              <a:rPr lang="en-US">
                <a:cs typeface="Times New Roman" pitchFamily="18" charset="0"/>
              </a:rPr>
              <a:t>Per capita income</a:t>
            </a:r>
          </a:p>
          <a:p>
            <a:pPr lvl="1"/>
            <a:r>
              <a:rPr lang="en-US">
                <a:cs typeface="Times New Roman" pitchFamily="18" charset="0"/>
              </a:rPr>
              <a:t>The consumers’ expectations of your 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Obtaining </a:t>
            </a:r>
            <a:r>
              <a:rPr lang="en-US" b="1" dirty="0"/>
              <a:t>a Local Internet Address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>
                <a:latin typeface="Courier" pitchFamily="49" charset="0"/>
                <a:cs typeface="Times New Roman" pitchFamily="18" charset="0"/>
              </a:rPr>
              <a:t>.com</a:t>
            </a:r>
            <a:r>
              <a:rPr lang="en-US">
                <a:cs typeface="Times New Roman" pitchFamily="18" charset="0"/>
              </a:rPr>
              <a:t> domain name is the most universally recognized address on the Web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Domain-name registration in foreign countries is often complex </a:t>
            </a:r>
          </a:p>
          <a:p>
            <a:r>
              <a:rPr lang="en-US">
                <a:cs typeface="Times New Roman" pitchFamily="18" charset="0"/>
              </a:rPr>
              <a:t>May require owning a trademark or incorporating your business in the foreign country</a:t>
            </a:r>
          </a:p>
          <a:p>
            <a:r>
              <a:rPr lang="en-US">
                <a:cs typeface="Times New Roman" pitchFamily="18" charset="0"/>
              </a:rPr>
              <a:t>Organizations offering domain name registration services:</a:t>
            </a:r>
          </a:p>
          <a:p>
            <a:pPr lvl="1"/>
            <a:r>
              <a:rPr lang="en-US" i="1">
                <a:cs typeface="Times New Roman" pitchFamily="18" charset="0"/>
                <a:hlinkClick r:id="rId3"/>
              </a:rPr>
              <a:t>Internet Assigned Numbers Authority (IANA)</a:t>
            </a:r>
            <a:endParaRPr lang="en-US" i="1">
              <a:cs typeface="Times New Roman" pitchFamily="18" charset="0"/>
            </a:endParaRPr>
          </a:p>
          <a:p>
            <a:pPr lvl="1"/>
            <a:r>
              <a:rPr lang="en-US">
                <a:cs typeface="Times New Roman" pitchFamily="18" charset="0"/>
                <a:hlinkClick r:id="rId4"/>
              </a:rPr>
              <a:t>NetNames</a:t>
            </a:r>
            <a:endParaRPr lang="en-US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Internationalization </a:t>
            </a:r>
            <a:r>
              <a:rPr lang="en-US" b="1" dirty="0"/>
              <a:t>and Localization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>
                <a:cs typeface="Times New Roman" pitchFamily="18" charset="0"/>
              </a:rPr>
              <a:t>Internationalization</a:t>
            </a:r>
            <a:r>
              <a:rPr lang="en-US" dirty="0">
                <a:cs typeface="Times New Roman" pitchFamily="18" charset="0"/>
              </a:rPr>
              <a:t> </a:t>
            </a:r>
          </a:p>
          <a:p>
            <a:pPr lvl="1"/>
            <a:r>
              <a:rPr lang="en-US" dirty="0">
                <a:cs typeface="Times New Roman" pitchFamily="18" charset="0"/>
              </a:rPr>
              <a:t>Restructuring the software used by your e-business so that it can process foreign languages, currencies, date formats and other variations involved in conducting business globally</a:t>
            </a:r>
          </a:p>
          <a:p>
            <a:r>
              <a:rPr lang="en-US" i="1" dirty="0">
                <a:cs typeface="Times New Roman" pitchFamily="18" charset="0"/>
              </a:rPr>
              <a:t>Localization</a:t>
            </a:r>
            <a:r>
              <a:rPr lang="en-US" dirty="0">
                <a:cs typeface="Times New Roman" pitchFamily="18" charset="0"/>
              </a:rPr>
              <a:t> </a:t>
            </a:r>
          </a:p>
          <a:p>
            <a:pPr lvl="1"/>
            <a:r>
              <a:rPr lang="en-US" dirty="0">
                <a:cs typeface="Times New Roman" pitchFamily="18" charset="0"/>
              </a:rPr>
              <a:t>Includes the translation and cultural adaptation of your site’s content and presentation</a:t>
            </a:r>
          </a:p>
          <a:p>
            <a:r>
              <a:rPr lang="en-US" dirty="0"/>
              <a:t>Online translation services</a:t>
            </a:r>
          </a:p>
          <a:p>
            <a:pPr lvl="1"/>
            <a:r>
              <a:rPr lang="en-US" dirty="0">
                <a:hlinkClick r:id="rId3"/>
              </a:rPr>
              <a:t>Enterprise Translation Server</a:t>
            </a:r>
            <a:r>
              <a:rPr lang="en-US" i="1" dirty="0">
                <a:hlinkClick r:id="rId3"/>
              </a:rPr>
              <a:t> </a:t>
            </a:r>
            <a:endParaRPr lang="en-US" i="1" dirty="0"/>
          </a:p>
          <a:p>
            <a:pPr lvl="1"/>
            <a:r>
              <a:rPr lang="en-US" dirty="0" err="1">
                <a:hlinkClick r:id="rId4"/>
              </a:rPr>
              <a:t>Alis</a:t>
            </a:r>
            <a:r>
              <a:rPr lang="en-US" dirty="0">
                <a:hlinkClick r:id="rId4"/>
              </a:rPr>
              <a:t> Technologies 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Logos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6"/>
              </a:rPr>
              <a:t>AltaVista’s </a:t>
            </a:r>
            <a:r>
              <a:rPr lang="en-US" dirty="0" err="1">
                <a:hlinkClick r:id="rId6"/>
              </a:rPr>
              <a:t>Babelfish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Internationalization </a:t>
            </a:r>
            <a:r>
              <a:rPr lang="en-US" b="1" dirty="0"/>
              <a:t>and Localization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Online translators are not 100 percent reliable</a:t>
            </a:r>
          </a:p>
          <a:p>
            <a:r>
              <a:rPr lang="en-US"/>
              <a:t>Consider the context of the message in a foreign culture</a:t>
            </a:r>
          </a:p>
          <a:p>
            <a:r>
              <a:rPr lang="en-US"/>
              <a:t>Translate META tags and text within graphic images</a:t>
            </a:r>
          </a:p>
          <a:p>
            <a:r>
              <a:rPr lang="en-US"/>
              <a:t>Adaptation of site layout to accommodate translations</a:t>
            </a:r>
          </a:p>
          <a:p>
            <a:r>
              <a:rPr lang="en-US"/>
              <a:t>Color scheme and logo translation</a:t>
            </a:r>
          </a:p>
          <a:p>
            <a:r>
              <a:rPr lang="en-US"/>
              <a:t>Conversion rates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Internationalization </a:t>
            </a:r>
            <a:r>
              <a:rPr lang="en-US" b="1" dirty="0"/>
              <a:t>and Localization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Consider downloading capabilities in foreign markets</a:t>
            </a:r>
          </a:p>
          <a:p>
            <a:r>
              <a:rPr lang="en-US" i="1"/>
              <a:t>Global content</a:t>
            </a:r>
          </a:p>
          <a:p>
            <a:pPr lvl="1"/>
            <a:r>
              <a:rPr lang="en-US">
                <a:cs typeface="Times New Roman" pitchFamily="18" charset="0"/>
              </a:rPr>
              <a:t>Refers to information and design that requires translation, but is essentially the same for all cultures</a:t>
            </a:r>
          </a:p>
          <a:p>
            <a:r>
              <a:rPr lang="en-US" i="1"/>
              <a:t>Regional content</a:t>
            </a:r>
          </a:p>
          <a:p>
            <a:pPr lvl="1"/>
            <a:r>
              <a:rPr lang="en-US">
                <a:cs typeface="Times New Roman" pitchFamily="18" charset="0"/>
              </a:rPr>
              <a:t>Product and marketing information that is usually written once in English and then adapted for various markets</a:t>
            </a:r>
          </a:p>
          <a:p>
            <a:r>
              <a:rPr lang="en-US" i="1"/>
              <a:t>Local content</a:t>
            </a:r>
          </a:p>
          <a:p>
            <a:pPr lvl="1"/>
            <a:r>
              <a:rPr lang="en-US">
                <a:cs typeface="Times New Roman" pitchFamily="18" charset="0"/>
              </a:rPr>
              <a:t>Material on specific regional pages that appears only on that Web site, such as regional promotions, pricing, delivery and store or office locations</a:t>
            </a:r>
            <a:r>
              <a:rPr lang="en-US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Internationalization </a:t>
            </a:r>
            <a:r>
              <a:rPr lang="en-US" b="1" dirty="0"/>
              <a:t>and Localization</a:t>
            </a:r>
          </a:p>
        </p:txBody>
      </p:sp>
      <p:pic>
        <p:nvPicPr>
          <p:cNvPr id="43011" name="Picture 3" descr="D:\EBECM_Ancillary\PowerPoint\ebecm12png\12_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19200"/>
            <a:ext cx="5257800" cy="4633913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600200" y="5867400"/>
            <a:ext cx="57785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eBay’s Chinatown site uses a red background signifying celebrationand good </a:t>
            </a:r>
            <a:br>
              <a:rPr lang="en-US" sz="1400"/>
            </a:br>
            <a:r>
              <a:rPr lang="en-US" sz="1400"/>
              <a:t>luck. (These materials have been reproduced with the permission of eBay Inc. </a:t>
            </a:r>
            <a:br>
              <a:rPr lang="en-US" sz="1400"/>
            </a:br>
            <a:r>
              <a:rPr lang="en-US" sz="1400"/>
              <a:t>COPYRIGHT EBAY INC. All Rights Reserved.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Internationalization </a:t>
            </a:r>
            <a:r>
              <a:rPr lang="en-US" b="1" dirty="0"/>
              <a:t>and Localization</a:t>
            </a:r>
          </a:p>
        </p:txBody>
      </p:sp>
      <p:pic>
        <p:nvPicPr>
          <p:cNvPr id="34819" name="Picture 3" descr="D:\EBECM Ancillary\PowerPoint\ebecm12png\12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715000" cy="4889500"/>
          </a:xfrm>
          <a:prstGeom prst="rect">
            <a:avLst/>
          </a:prstGeom>
          <a:noFill/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600200" y="6019800"/>
            <a:ext cx="58547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Logos Dictionary query page with sample query. (Courtesy of Logos </a:t>
            </a:r>
            <a:br>
              <a:rPr lang="en-US"/>
            </a:br>
            <a:r>
              <a:rPr lang="en-US"/>
              <a:t>Group, Italy.)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Internationalization </a:t>
            </a:r>
            <a:r>
              <a:rPr lang="en-US" b="1" dirty="0"/>
              <a:t>and Localization</a:t>
            </a:r>
          </a:p>
        </p:txBody>
      </p:sp>
      <p:pic>
        <p:nvPicPr>
          <p:cNvPr id="35843" name="Picture 3" descr="D:\EBECM Ancillary\PowerPoint\ebecm12png\12_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791200" cy="4954588"/>
          </a:xfrm>
          <a:prstGeom prst="rect">
            <a:avLst/>
          </a:prstGeom>
          <a:noFill/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584325" y="6081713"/>
            <a:ext cx="59705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Logos query results page with sample query result. (Courtesy of Logos</a:t>
            </a:r>
            <a:br>
              <a:rPr lang="en-US"/>
            </a:br>
            <a:r>
              <a:rPr lang="en-US"/>
              <a:t>Group, Italy.)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Partnering </a:t>
            </a:r>
            <a:r>
              <a:rPr lang="en-US" b="1" dirty="0"/>
              <a:t>and Hiring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Choosing a local partner in a foreign market offers several benefits</a:t>
            </a:r>
          </a:p>
          <a:p>
            <a:pPr lvl="1"/>
            <a:r>
              <a:rPr lang="en-US">
                <a:cs typeface="Times New Roman" pitchFamily="18" charset="0"/>
              </a:rPr>
              <a:t>Physical presence in the target country</a:t>
            </a:r>
          </a:p>
          <a:p>
            <a:pPr lvl="1"/>
            <a:r>
              <a:rPr lang="en-US">
                <a:cs typeface="Times New Roman" pitchFamily="18" charset="0"/>
              </a:rPr>
              <a:t>A recognized brand</a:t>
            </a:r>
          </a:p>
          <a:p>
            <a:pPr lvl="1"/>
            <a:r>
              <a:rPr lang="en-US">
                <a:cs typeface="Times New Roman" pitchFamily="18" charset="0"/>
              </a:rPr>
              <a:t>Extensive knowledge of the target market </a:t>
            </a:r>
          </a:p>
          <a:p>
            <a:pPr lvl="1"/>
            <a:r>
              <a:rPr lang="en-US">
                <a:cs typeface="Times New Roman" pitchFamily="18" charset="0"/>
              </a:rPr>
              <a:t>Localized content and customer service</a:t>
            </a:r>
          </a:p>
          <a:p>
            <a:pPr>
              <a:buFontTx/>
              <a:buNone/>
            </a:pPr>
            <a:endParaRPr lang="en-US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Distribution</a:t>
            </a:r>
            <a:endParaRPr lang="en-US" b="1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Shipping from a local distribution center</a:t>
            </a:r>
          </a:p>
          <a:p>
            <a:r>
              <a:rPr lang="en-US"/>
              <a:t>National postal services</a:t>
            </a:r>
          </a:p>
          <a:p>
            <a:pPr lvl="1"/>
            <a:r>
              <a:rPr lang="en-US">
                <a:cs typeface="Times New Roman" pitchFamily="18" charset="0"/>
                <a:hlinkClick r:id="rId2"/>
              </a:rPr>
              <a:t>British Post Office</a:t>
            </a:r>
            <a:endParaRPr lang="en-US">
              <a:cs typeface="Times New Roman" pitchFamily="18" charset="0"/>
            </a:endParaRPr>
          </a:p>
          <a:p>
            <a:pPr lvl="1"/>
            <a:r>
              <a:rPr lang="en-US">
                <a:cs typeface="Times New Roman" pitchFamily="18" charset="0"/>
                <a:hlinkClick r:id="rId3"/>
              </a:rPr>
              <a:t>Deutsche Post</a:t>
            </a:r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International shipping and handling companies</a:t>
            </a:r>
          </a:p>
          <a:p>
            <a:pPr lvl="1"/>
            <a:r>
              <a:rPr lang="en-US">
                <a:cs typeface="Times New Roman" pitchFamily="18" charset="0"/>
                <a:hlinkClick r:id="rId4"/>
              </a:rPr>
              <a:t>UPS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1"/>
            <a:r>
              <a:rPr lang="en-US">
                <a:cs typeface="Times New Roman" pitchFamily="18" charset="0"/>
                <a:hlinkClick r:id="rId5"/>
              </a:rPr>
              <a:t>Federal Express </a:t>
            </a:r>
            <a:endParaRPr lang="en-US">
              <a:cs typeface="Times New Roman" pitchFamily="18" charset="0"/>
            </a:endParaRPr>
          </a:p>
          <a:p>
            <a:pPr lvl="1"/>
            <a:r>
              <a:rPr lang="en-US">
                <a:cs typeface="Times New Roman" pitchFamily="18" charset="0"/>
                <a:hlinkClick r:id="rId6"/>
              </a:rPr>
              <a:t>The United States Postal Service</a:t>
            </a:r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Businesses must consider the additional time needed for packages to pass through customs</a:t>
            </a:r>
          </a:p>
          <a:p>
            <a:pPr lvl="1">
              <a:buFontTx/>
              <a:buNone/>
            </a:pPr>
            <a:endParaRPr lang="en-US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Promotions</a:t>
            </a:r>
            <a:endParaRPr lang="en-US" b="1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cs typeface="Times New Roman" pitchFamily="18" charset="0"/>
              </a:rPr>
              <a:t>Investigate the interpretation of your company and product names in the language or languages in which you are advertising</a:t>
            </a:r>
            <a:r>
              <a:rPr lang="en-US"/>
              <a:t> </a:t>
            </a:r>
          </a:p>
          <a:p>
            <a:r>
              <a:rPr lang="en-US"/>
              <a:t>Research acceptable marketing tactics</a:t>
            </a:r>
          </a:p>
          <a:p>
            <a:r>
              <a:rPr lang="en-US"/>
              <a:t>Choose an appropriate medium for reaching target audience</a:t>
            </a:r>
          </a:p>
          <a:p>
            <a:r>
              <a:rPr lang="en-US"/>
              <a:t>Evaluate the success of  your campaign</a:t>
            </a:r>
          </a:p>
          <a:p>
            <a:pPr lvl="1"/>
            <a:r>
              <a:rPr lang="en-US">
                <a:cs typeface="Times New Roman" pitchFamily="18" charset="0"/>
                <a:hlinkClick r:id="rId3"/>
              </a:rPr>
              <a:t>MMXI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1"/>
            <a:r>
              <a:rPr lang="en-US">
                <a:cs typeface="Times New Roman" pitchFamily="18" charset="0"/>
                <a:hlinkClick r:id="rId4"/>
              </a:rPr>
              <a:t>NetValue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1"/>
            <a:r>
              <a:rPr lang="en-US">
                <a:cs typeface="Times New Roman" pitchFamily="18" charset="0"/>
                <a:hlinkClick r:id="rId5"/>
              </a:rPr>
              <a:t>ACNielsen</a:t>
            </a:r>
            <a:r>
              <a:rPr lang="en-US"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Canada</a:t>
            </a:r>
            <a:endParaRPr lang="en-US" b="1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Increased amount of time spent online</a:t>
            </a:r>
          </a:p>
          <a:p>
            <a:pPr>
              <a:lnSpc>
                <a:spcPct val="90000"/>
              </a:lnSpc>
            </a:pPr>
            <a:r>
              <a:rPr lang="en-US"/>
              <a:t>Addressing the French and English speaking populations</a:t>
            </a:r>
          </a:p>
          <a:p>
            <a:pPr>
              <a:lnSpc>
                <a:spcPct val="90000"/>
              </a:lnSpc>
            </a:pPr>
            <a:r>
              <a:rPr lang="en-US"/>
              <a:t>U.S. and Canadian presence</a:t>
            </a:r>
          </a:p>
          <a:p>
            <a:pPr lvl="1">
              <a:lnSpc>
                <a:spcPct val="90000"/>
              </a:lnSpc>
            </a:pPr>
            <a:r>
              <a:rPr lang="en-US"/>
              <a:t>eToys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Sympatico-Lycos portal</a:t>
            </a:r>
            <a:r>
              <a:rPr lang="en-US"/>
              <a:t> </a:t>
            </a:r>
          </a:p>
          <a:p>
            <a:pPr lvl="1">
              <a:lnSpc>
                <a:spcPct val="90000"/>
              </a:lnSpc>
            </a:pPr>
            <a:r>
              <a:rPr lang="en-US"/>
              <a:t>America Online</a:t>
            </a:r>
          </a:p>
          <a:p>
            <a:pPr lvl="1">
              <a:lnSpc>
                <a:spcPct val="90000"/>
              </a:lnSpc>
            </a:pPr>
            <a:r>
              <a:rPr lang="en-US" b="1">
                <a:latin typeface="Courier" pitchFamily="49" charset="0"/>
                <a:cs typeface="Times New Roman" pitchFamily="18" charset="0"/>
                <a:hlinkClick r:id="rId3"/>
              </a:rPr>
              <a:t>HomeGrocer.com</a:t>
            </a:r>
            <a:endParaRPr lang="en-US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b="1">
                <a:latin typeface="Courier" pitchFamily="49" charset="0"/>
                <a:cs typeface="Times New Roman" pitchFamily="18" charset="0"/>
                <a:hlinkClick r:id="rId4"/>
              </a:rPr>
              <a:t>Petopia.com</a:t>
            </a:r>
            <a:r>
              <a:rPr lang="en-US">
                <a:cs typeface="Times New Roman" pitchFamily="18" charset="0"/>
                <a:hlinkClick r:id="rId4"/>
              </a:rPr>
              <a:t> </a:t>
            </a:r>
            <a:endParaRPr lang="en-US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b="1">
                <a:latin typeface="Courier" pitchFamily="49" charset="0"/>
                <a:cs typeface="Times New Roman" pitchFamily="18" charset="0"/>
                <a:hlinkClick r:id="rId5"/>
              </a:rPr>
              <a:t>Book4golf.com</a:t>
            </a:r>
            <a:r>
              <a:rPr lang="en-US">
                <a:hlinkClick r:id="rId5"/>
              </a:rPr>
              <a:t> 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Ahead of U.S. in the development of wireless technology 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Mexico </a:t>
            </a:r>
            <a:r>
              <a:rPr lang="en-US" b="1" dirty="0"/>
              <a:t>and Central and South America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cs typeface="Times New Roman" pitchFamily="18" charset="0"/>
              </a:rPr>
              <a:t>Fastest growth rate of Internet usage in the world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Will generate opportunities for entrepreneurs and workers during the coming years</a:t>
            </a:r>
            <a:r>
              <a:rPr lang="en-US"/>
              <a:t> </a:t>
            </a:r>
          </a:p>
          <a:p>
            <a:r>
              <a:rPr lang="en-US"/>
              <a:t>Relatively high cost of computer equipment</a:t>
            </a:r>
          </a:p>
          <a:p>
            <a:r>
              <a:rPr lang="en-US"/>
              <a:t>High cost of communication media</a:t>
            </a:r>
          </a:p>
          <a:p>
            <a:r>
              <a:rPr lang="en-US"/>
              <a:t>Free access is a growing trend</a:t>
            </a:r>
          </a:p>
          <a:p>
            <a:r>
              <a:rPr lang="en-US"/>
              <a:t>Access through the school systems is on the rise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Europe</a:t>
            </a:r>
            <a:endParaRPr lang="en-US" b="1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cs typeface="Times New Roman" pitchFamily="18" charset="0"/>
              </a:rPr>
              <a:t>Hailed by many as the next Internet and e-commerce frontier</a:t>
            </a:r>
          </a:p>
          <a:p>
            <a:r>
              <a:rPr lang="en-US">
                <a:cs typeface="Times New Roman" pitchFamily="18" charset="0"/>
              </a:rPr>
              <a:t>Much of the needed infrastructure is in place</a:t>
            </a:r>
            <a:endParaRPr lang="en-US"/>
          </a:p>
          <a:p>
            <a:r>
              <a:rPr lang="en-US">
                <a:cs typeface="Times New Roman" pitchFamily="18" charset="0"/>
              </a:rPr>
              <a:t>Many European countries have taken steps to make their national stock exchanges more e-business friendly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High cost-per-minute of local phone calls in most parts of Europe</a:t>
            </a:r>
          </a:p>
          <a:p>
            <a:r>
              <a:rPr lang="en-US">
                <a:cs typeface="Times New Roman" pitchFamily="18" charset="0"/>
              </a:rPr>
              <a:t>Markets should be strategically chosen within Europe, and one or more localized Web sites should be created to service these regions</a:t>
            </a:r>
            <a:r>
              <a:rPr lang="en-US" sz="2400">
                <a:cs typeface="Times New Roman" pitchFamily="18" charset="0"/>
              </a:rPr>
              <a:t> </a:t>
            </a:r>
            <a:r>
              <a:rPr lang="en-US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Africa</a:t>
            </a:r>
            <a:endParaRPr lang="en-US" b="1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cs typeface="Times New Roman" pitchFamily="18" charset="0"/>
              </a:rPr>
              <a:t>Internet access in Africa is rising, but its growth is challenged by regulation and limited infrastructure</a:t>
            </a:r>
            <a:r>
              <a:rPr lang="en-US"/>
              <a:t> </a:t>
            </a:r>
          </a:p>
          <a:p>
            <a:r>
              <a:rPr lang="en-US" i="1">
                <a:cs typeface="Times New Roman" pitchFamily="18" charset="0"/>
              </a:rPr>
              <a:t>African Information Society Initiative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1"/>
            <a:r>
              <a:rPr lang="en-US">
                <a:cs typeface="Times New Roman" pitchFamily="18" charset="0"/>
              </a:rPr>
              <a:t>Created in 1996</a:t>
            </a:r>
          </a:p>
          <a:p>
            <a:pPr lvl="1"/>
            <a:r>
              <a:rPr lang="en-US">
                <a:cs typeface="Times New Roman" pitchFamily="18" charset="0"/>
              </a:rPr>
              <a:t>Adopted to build national communication standards</a:t>
            </a:r>
          </a:p>
          <a:p>
            <a:pPr lvl="1"/>
            <a:r>
              <a:rPr lang="en-US">
                <a:cs typeface="Times New Roman" pitchFamily="18" charset="0"/>
              </a:rPr>
              <a:t>Reduce the number of regulations limiting the development of communications</a:t>
            </a:r>
          </a:p>
          <a:p>
            <a:pPr lvl="1"/>
            <a:r>
              <a:rPr lang="en-US">
                <a:cs typeface="Times New Roman" pitchFamily="18" charset="0"/>
              </a:rPr>
              <a:t>Increase accessibility, particularly in rural areas </a:t>
            </a:r>
          </a:p>
          <a:p>
            <a:pPr lvl="1"/>
            <a:r>
              <a:rPr lang="en-US">
                <a:cs typeface="Times New Roman" pitchFamily="18" charset="0"/>
              </a:rPr>
              <a:t>Provide human resources in the development and implementation of Internet access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Middle </a:t>
            </a:r>
            <a:r>
              <a:rPr lang="en-US" b="1" dirty="0"/>
              <a:t>East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>
                <a:cs typeface="Times New Roman" pitchFamily="18" charset="0"/>
              </a:rPr>
              <a:t>Countries such as Egypt, Kuwait, Israel, Jordan and the United Arab Emirates have already begun growing their Web presence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Iran and Saudi Arabia are extending full Internet capabilities to government institutions and educational facilities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Libya, Syria and Iraq have yet to establish Internet access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Most Internet access in the Middle East is government regulated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Asia</a:t>
            </a:r>
            <a:endParaRPr lang="en-US" b="1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Internet access in China is limited</a:t>
            </a:r>
          </a:p>
          <a:p>
            <a:r>
              <a:rPr lang="en-US">
                <a:cs typeface="Times New Roman" pitchFamily="18" charset="0"/>
              </a:rPr>
              <a:t>Most Chinese and Japanese citizens do not own credit cards, reducing the number of online transactions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Internet taxation is carefully monitored in China</a:t>
            </a:r>
            <a:endParaRPr lang="en-US"/>
          </a:p>
          <a:p>
            <a:r>
              <a:rPr lang="en-US">
                <a:cs typeface="Times New Roman" pitchFamily="18" charset="0"/>
              </a:rPr>
              <a:t>Fewer Japanese Internet users than American users</a:t>
            </a:r>
            <a:r>
              <a:rPr lang="en-US"/>
              <a:t> </a:t>
            </a:r>
          </a:p>
          <a:p>
            <a:r>
              <a:rPr lang="en-US"/>
              <a:t>Wireless technology is advanced</a:t>
            </a:r>
          </a:p>
          <a:p>
            <a:r>
              <a:rPr lang="en-US"/>
              <a:t>High levels of Internet regulation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Australia</a:t>
            </a:r>
            <a:endParaRPr lang="en-US" b="1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Times New Roman" pitchFamily="18" charset="0"/>
              </a:rPr>
              <a:t>Internet presents an opportunity for national communication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Currently among the most connected nations in the world</a:t>
            </a:r>
          </a:p>
          <a:p>
            <a:r>
              <a:rPr lang="en-US">
                <a:cs typeface="Times New Roman" pitchFamily="18" charset="0"/>
              </a:rPr>
              <a:t>Australia’s Internet presence is largely designed to accommodate the farming industry </a:t>
            </a:r>
          </a:p>
          <a:p>
            <a:r>
              <a:rPr lang="en-US">
                <a:cs typeface="Times New Roman" pitchFamily="18" charset="0"/>
              </a:rPr>
              <a:t>Connection costs are high in rural areas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Future </a:t>
            </a:r>
            <a:r>
              <a:rPr lang="en-US" b="1" dirty="0"/>
              <a:t>of Global e-Commerce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cs typeface="Times New Roman" pitchFamily="18" charset="0"/>
              </a:rPr>
              <a:t>The Internet was initially an American medium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The vast majority of Web sites catered to English-speaking audiences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E-businesses that do not accommodate international users exclude as many as half their potential visitors</a:t>
            </a:r>
            <a:r>
              <a:rPr lang="en-US"/>
              <a:t> </a:t>
            </a:r>
          </a:p>
          <a:p>
            <a:r>
              <a:rPr lang="en-US">
                <a:cs typeface="Times New Roman" pitchFamily="18" charset="0"/>
              </a:rPr>
              <a:t>Using the Internet, businesses can communicate quickly and efficiently with suppliers and customers anywhere in the world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2807</TotalTime>
  <Words>1168</Words>
  <Application>Microsoft Office PowerPoint</Application>
  <PresentationFormat>On-screen Show (4:3)</PresentationFormat>
  <Paragraphs>164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Lecture 30</vt:lpstr>
      <vt:lpstr>Slide 2</vt:lpstr>
      <vt:lpstr>Introduction</vt:lpstr>
      <vt:lpstr>Accounting for Legal and Cultural Differences</vt:lpstr>
      <vt:lpstr>International Internet Regulations</vt:lpstr>
      <vt:lpstr>International Internet Regulations</vt:lpstr>
      <vt:lpstr>International Internet Regulations</vt:lpstr>
      <vt:lpstr>Creating an e-Business with Global Capabilities</vt:lpstr>
      <vt:lpstr>Choosing an International Market</vt:lpstr>
      <vt:lpstr>Obtaining a Local Internet Address</vt:lpstr>
      <vt:lpstr>Internationalization and Localization</vt:lpstr>
      <vt:lpstr>Internationalization and Localization</vt:lpstr>
      <vt:lpstr>Internationalization and Localization</vt:lpstr>
      <vt:lpstr>Internationalization and Localization</vt:lpstr>
      <vt:lpstr>Internationalization and Localization</vt:lpstr>
      <vt:lpstr>Internationalization and Localization</vt:lpstr>
      <vt:lpstr>Partnering and Hiring</vt:lpstr>
      <vt:lpstr>Distribution</vt:lpstr>
      <vt:lpstr>Promotions</vt:lpstr>
      <vt:lpstr>Canada</vt:lpstr>
      <vt:lpstr>Mexico and Central and South America</vt:lpstr>
      <vt:lpstr>Europe</vt:lpstr>
      <vt:lpstr>Africa</vt:lpstr>
      <vt:lpstr>Middle East</vt:lpstr>
      <vt:lpstr>Asia</vt:lpstr>
      <vt:lpstr>Australia</vt:lpstr>
      <vt:lpstr>Future of Global e-Commerce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creator>Fahad</dc:creator>
  <cp:lastModifiedBy>NTS</cp:lastModifiedBy>
  <cp:revision>67</cp:revision>
  <dcterms:created xsi:type="dcterms:W3CDTF">2013-07-27T06:05:59Z</dcterms:created>
  <dcterms:modified xsi:type="dcterms:W3CDTF">2013-07-31T08:05:14Z</dcterms:modified>
</cp:coreProperties>
</file>