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74" r:id="rId3"/>
    <p:sldId id="276" r:id="rId4"/>
    <p:sldId id="282" r:id="rId5"/>
    <p:sldId id="283" r:id="rId6"/>
    <p:sldId id="284" r:id="rId7"/>
    <p:sldId id="285" r:id="rId8"/>
    <p:sldId id="286" r:id="rId9"/>
    <p:sldId id="300" r:id="rId10"/>
    <p:sldId id="287" r:id="rId11"/>
    <p:sldId id="301" r:id="rId12"/>
    <p:sldId id="288" r:id="rId13"/>
    <p:sldId id="289" r:id="rId14"/>
    <p:sldId id="290" r:id="rId15"/>
    <p:sldId id="291" r:id="rId16"/>
    <p:sldId id="292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D118C-2AF5-4649-BC00-5CDC84B42CB5}" type="datetimeFigureOut">
              <a:rPr lang="en-US" smtClean="0"/>
              <a:pPr/>
              <a:t>7/18/2013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88C3B-FB72-478F-A4F4-71736D936D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D118C-2AF5-4649-BC00-5CDC84B42CB5}" type="datetimeFigureOut">
              <a:rPr lang="en-US" smtClean="0"/>
              <a:pPr/>
              <a:t>7/18/2013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88C3B-FB72-478F-A4F4-71736D936D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D118C-2AF5-4649-BC00-5CDC84B42CB5}" type="datetimeFigureOut">
              <a:rPr lang="en-US" smtClean="0"/>
              <a:pPr/>
              <a:t>7/18/2013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88C3B-FB72-478F-A4F4-71736D936D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D118C-2AF5-4649-BC00-5CDC84B42CB5}" type="datetimeFigureOut">
              <a:rPr lang="en-US" smtClean="0"/>
              <a:pPr/>
              <a:t>7/18/2013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88C3B-FB72-478F-A4F4-71736D936D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D118C-2AF5-4649-BC00-5CDC84B42CB5}" type="datetimeFigureOut">
              <a:rPr lang="en-US" smtClean="0"/>
              <a:pPr/>
              <a:t>7/18/2013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88C3B-FB72-478F-A4F4-71736D936D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D118C-2AF5-4649-BC00-5CDC84B42CB5}" type="datetimeFigureOut">
              <a:rPr lang="en-US" smtClean="0"/>
              <a:pPr/>
              <a:t>7/18/2013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88C3B-FB72-478F-A4F4-71736D936D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D118C-2AF5-4649-BC00-5CDC84B42CB5}" type="datetimeFigureOut">
              <a:rPr lang="en-US" smtClean="0"/>
              <a:pPr/>
              <a:t>7/18/2013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88C3B-FB72-478F-A4F4-71736D936D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D118C-2AF5-4649-BC00-5CDC84B42CB5}" type="datetimeFigureOut">
              <a:rPr lang="en-US" smtClean="0"/>
              <a:pPr/>
              <a:t>7/18/2013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88C3B-FB72-478F-A4F4-71736D936D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D118C-2AF5-4649-BC00-5CDC84B42CB5}" type="datetimeFigureOut">
              <a:rPr lang="en-US" smtClean="0"/>
              <a:pPr/>
              <a:t>7/18/2013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88C3B-FB72-478F-A4F4-71736D936D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D118C-2AF5-4649-BC00-5CDC84B42CB5}" type="datetimeFigureOut">
              <a:rPr lang="en-US" smtClean="0"/>
              <a:pPr/>
              <a:t>7/18/2013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88C3B-FB72-478F-A4F4-71736D936D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D118C-2AF5-4649-BC00-5CDC84B42CB5}" type="datetimeFigureOut">
              <a:rPr lang="en-US" smtClean="0"/>
              <a:pPr/>
              <a:t>7/18/2013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88C3B-FB72-478F-A4F4-71736D936D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BD118C-2AF5-4649-BC00-5CDC84B42CB5}" type="datetimeFigureOut">
              <a:rPr lang="en-US" smtClean="0"/>
              <a:pPr/>
              <a:t>7/18/2013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688C3B-FB72-478F-A4F4-71736D936DA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600" b="1" dirty="0" smtClean="0"/>
              <a:t>Lecture 03</a:t>
            </a:r>
            <a:endParaRPr lang="en-US" sz="6600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143000" y="4419600"/>
            <a:ext cx="7010400" cy="1752600"/>
          </a:xfrm>
        </p:spPr>
        <p:txBody>
          <a:bodyPr>
            <a:normAutofit/>
          </a:bodyPr>
          <a:lstStyle/>
          <a:p>
            <a:r>
              <a:rPr lang="en-US" sz="4400" b="1" dirty="0" smtClean="0"/>
              <a:t>Electronic Business </a:t>
            </a:r>
            <a:r>
              <a:rPr lang="en-US" sz="4000" b="1" dirty="0" smtClean="0"/>
              <a:t>(MGT-485)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Recap - Lecture 02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Historical events of electronic world </a:t>
            </a:r>
          </a:p>
          <a:p>
            <a:r>
              <a:rPr lang="en-US" dirty="0" smtClean="0"/>
              <a:t>How Internet works?</a:t>
            </a:r>
          </a:p>
          <a:p>
            <a:r>
              <a:rPr lang="en-US" dirty="0" smtClean="0"/>
              <a:t>Relationship between e-business and e-commerce </a:t>
            </a:r>
          </a:p>
          <a:p>
            <a:r>
              <a:rPr lang="en-US" dirty="0" smtClean="0"/>
              <a:t>Development of new economy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Contents to Cover Today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Growth of e-business </a:t>
            </a:r>
          </a:p>
          <a:p>
            <a:r>
              <a:rPr lang="en-US" dirty="0" smtClean="0"/>
              <a:t>Advantages of using internet </a:t>
            </a:r>
          </a:p>
          <a:p>
            <a:r>
              <a:rPr lang="en-US" dirty="0" smtClean="0"/>
              <a:t>Key people in development and use of internet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Growth of e-business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9530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The most significant factor that transformed the internet into a </a:t>
            </a:r>
            <a:r>
              <a:rPr lang="en-US" dirty="0" smtClean="0"/>
              <a:t>global communications </a:t>
            </a:r>
            <a:r>
              <a:rPr lang="en-US" dirty="0"/>
              <a:t>phenomenon was the development of the </a:t>
            </a:r>
            <a:r>
              <a:rPr lang="en-US" dirty="0" smtClean="0"/>
              <a:t>World Wide </a:t>
            </a:r>
            <a:r>
              <a:rPr lang="en-US" dirty="0"/>
              <a:t>Web (WWW) in the early 1990s</a:t>
            </a:r>
            <a:r>
              <a:rPr lang="en-US" dirty="0" smtClean="0"/>
              <a:t>.</a:t>
            </a:r>
          </a:p>
          <a:p>
            <a:r>
              <a:rPr lang="en-US" dirty="0"/>
              <a:t>The Web was the catalyst for huge changes in the business </a:t>
            </a:r>
            <a:r>
              <a:rPr lang="en-US" dirty="0" smtClean="0"/>
              <a:t>environment as </a:t>
            </a:r>
            <a:r>
              <a:rPr lang="en-US" dirty="0"/>
              <a:t>more and more firms sought to integrate their </a:t>
            </a:r>
            <a:r>
              <a:rPr lang="en-US" dirty="0" smtClean="0"/>
              <a:t>traditional business </a:t>
            </a:r>
            <a:r>
              <a:rPr lang="en-US" dirty="0"/>
              <a:t>models with those online. </a:t>
            </a:r>
            <a:endParaRPr lang="en-US" dirty="0" smtClean="0"/>
          </a:p>
          <a:p>
            <a:r>
              <a:rPr lang="en-US" dirty="0" smtClean="0"/>
              <a:t>By </a:t>
            </a:r>
            <a:r>
              <a:rPr lang="en-US" dirty="0"/>
              <a:t>the mid 1990s firms ‘</a:t>
            </a:r>
            <a:r>
              <a:rPr lang="en-US" dirty="0" smtClean="0"/>
              <a:t>born on </a:t>
            </a:r>
            <a:r>
              <a:rPr lang="en-US" dirty="0"/>
              <a:t>the net’ emerged, whose function was to exploit the </a:t>
            </a:r>
            <a:r>
              <a:rPr lang="en-US" dirty="0" smtClean="0"/>
              <a:t>opportunities in </a:t>
            </a:r>
            <a:r>
              <a:rPr lang="en-US" dirty="0"/>
              <a:t>the marketplace by using the internet.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Growth of e-business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001000" cy="48768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From 1993 to 1996 the number of computer users with </a:t>
            </a:r>
            <a:r>
              <a:rPr lang="en-US" dirty="0" smtClean="0"/>
              <a:t>access to </a:t>
            </a:r>
            <a:r>
              <a:rPr lang="en-US" dirty="0"/>
              <a:t>the internet and the Web rose from zero to 10 million. </a:t>
            </a:r>
            <a:endParaRPr lang="en-US" dirty="0" smtClean="0"/>
          </a:p>
          <a:p>
            <a:r>
              <a:rPr lang="en-US" dirty="0" smtClean="0"/>
              <a:t>In 2004 the </a:t>
            </a:r>
            <a:r>
              <a:rPr lang="en-US" dirty="0"/>
              <a:t>figure stood at around half a billion</a:t>
            </a:r>
            <a:r>
              <a:rPr lang="en-US" dirty="0" smtClean="0"/>
              <a:t>.</a:t>
            </a:r>
          </a:p>
          <a:p>
            <a:r>
              <a:rPr lang="en-US" dirty="0"/>
              <a:t>The internet has created a new communications channel </a:t>
            </a:r>
            <a:r>
              <a:rPr lang="en-US" dirty="0" smtClean="0"/>
              <a:t>and provides </a:t>
            </a:r>
            <a:r>
              <a:rPr lang="en-US" dirty="0"/>
              <a:t>an ideal medium for bringing people together cheaply</a:t>
            </a:r>
            <a:r>
              <a:rPr lang="en-US" dirty="0" smtClean="0"/>
              <a:t>, </a:t>
            </a:r>
            <a:r>
              <a:rPr lang="en-US" dirty="0"/>
              <a:t>efficiently and for a wide range of different reasons. </a:t>
            </a:r>
            <a:endParaRPr lang="en-US" dirty="0" smtClean="0"/>
          </a:p>
          <a:p>
            <a:r>
              <a:rPr lang="en-US" dirty="0" smtClean="0"/>
              <a:t>It </a:t>
            </a:r>
            <a:r>
              <a:rPr lang="en-US" dirty="0"/>
              <a:t>has </a:t>
            </a:r>
            <a:r>
              <a:rPr lang="en-US" dirty="0" smtClean="0"/>
              <a:t>also presented </a:t>
            </a:r>
            <a:r>
              <a:rPr lang="en-US" dirty="0"/>
              <a:t>opportunities and challenges for the business community.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Growth of e-business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229600" cy="487680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One of the key characteristics of e-commerce is the ease </a:t>
            </a:r>
            <a:r>
              <a:rPr lang="en-US" dirty="0" smtClean="0"/>
              <a:t>of entry </a:t>
            </a:r>
            <a:r>
              <a:rPr lang="en-US" dirty="0"/>
              <a:t>for firms.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cost of entry and exit is low relative to </a:t>
            </a:r>
            <a:r>
              <a:rPr lang="en-US" dirty="0" smtClean="0"/>
              <a:t>traditional industries</a:t>
            </a:r>
            <a:r>
              <a:rPr lang="en-US" dirty="0"/>
              <a:t>, as firms do not require large sales teams, </a:t>
            </a:r>
            <a:r>
              <a:rPr lang="en-US" dirty="0" smtClean="0"/>
              <a:t>costly investment </a:t>
            </a:r>
            <a:r>
              <a:rPr lang="en-US" dirty="0"/>
              <a:t>in infrastructure or high sunk costs in order to </a:t>
            </a:r>
            <a:r>
              <a:rPr lang="en-US" dirty="0" smtClean="0"/>
              <a:t>compete effectively.</a:t>
            </a:r>
          </a:p>
          <a:p>
            <a:r>
              <a:rPr lang="en-US" dirty="0"/>
              <a:t>Importantly, </a:t>
            </a:r>
            <a:r>
              <a:rPr lang="en-US" dirty="0" smtClean="0"/>
              <a:t>the internet </a:t>
            </a:r>
            <a:r>
              <a:rPr lang="en-US" dirty="0"/>
              <a:t>does away with geographical boundaries thereby </a:t>
            </a:r>
            <a:r>
              <a:rPr lang="en-US" dirty="0" smtClean="0"/>
              <a:t>increasing yet </a:t>
            </a:r>
            <a:r>
              <a:rPr lang="en-US" dirty="0"/>
              <a:t>further the extent of competitive rivalry. </a:t>
            </a:r>
            <a:endParaRPr lang="en-US" dirty="0" smtClean="0"/>
          </a:p>
          <a:p>
            <a:r>
              <a:rPr lang="en-US" dirty="0" smtClean="0"/>
              <a:t>Intense competition is </a:t>
            </a:r>
            <a:r>
              <a:rPr lang="en-US" dirty="0"/>
              <a:t>a characteristic of the internet economy and has </a:t>
            </a:r>
            <a:r>
              <a:rPr lang="en-US" dirty="0" smtClean="0"/>
              <a:t>spread across </a:t>
            </a:r>
            <a:r>
              <a:rPr lang="en-US" dirty="0"/>
              <a:t>all e-business and e-commerce sectors.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smtClean="0"/>
              <a:t>Advantages of using internet </a:t>
            </a:r>
            <a:endParaRPr lang="en-US" b="1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1524000"/>
            <a:ext cx="5708469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 b="1" dirty="0" smtClean="0"/>
              <a:t>Key People in development &amp; use of internet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3600" b="1" dirty="0" smtClean="0"/>
              <a:t>1. Tim </a:t>
            </a:r>
            <a:r>
              <a:rPr lang="en-US" sz="3600" b="1" dirty="0" err="1" smtClean="0"/>
              <a:t>Berners</a:t>
            </a:r>
            <a:r>
              <a:rPr lang="en-US" sz="3600" b="1" dirty="0" smtClean="0"/>
              <a:t> Lee</a:t>
            </a:r>
            <a:r>
              <a:rPr lang="en-US" b="1" dirty="0" smtClean="0"/>
              <a:t>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95800"/>
          </a:xfrm>
        </p:spPr>
        <p:txBody>
          <a:bodyPr>
            <a:normAutofit fontScale="92500"/>
          </a:bodyPr>
          <a:lstStyle/>
          <a:p>
            <a:r>
              <a:rPr lang="en-US" dirty="0"/>
              <a:t>In 1984 physicist and computer buff Tim </a:t>
            </a:r>
            <a:r>
              <a:rPr lang="en-US" dirty="0" err="1"/>
              <a:t>Berners</a:t>
            </a:r>
            <a:r>
              <a:rPr lang="en-US" dirty="0"/>
              <a:t> Lee was working </a:t>
            </a:r>
            <a:r>
              <a:rPr lang="en-US" dirty="0" smtClean="0"/>
              <a:t>at CERN</a:t>
            </a:r>
            <a:r>
              <a:rPr lang="en-US" dirty="0"/>
              <a:t>, the European particle physics laboratory in Switzerland, </a:t>
            </a:r>
            <a:r>
              <a:rPr lang="en-US" dirty="0" smtClean="0"/>
              <a:t>when he </a:t>
            </a:r>
            <a:r>
              <a:rPr lang="en-US" dirty="0"/>
              <a:t>developed the idea of linking all the information stored on </a:t>
            </a:r>
            <a:r>
              <a:rPr lang="en-US" dirty="0" smtClean="0"/>
              <a:t>computers to </a:t>
            </a:r>
            <a:r>
              <a:rPr lang="en-US" dirty="0"/>
              <a:t>other computers on a global scale. </a:t>
            </a:r>
            <a:endParaRPr lang="en-US" dirty="0" smtClean="0"/>
          </a:p>
          <a:p>
            <a:r>
              <a:rPr lang="en-US" dirty="0" err="1" smtClean="0"/>
              <a:t>Berners</a:t>
            </a:r>
            <a:r>
              <a:rPr lang="en-US" dirty="0" smtClean="0"/>
              <a:t> </a:t>
            </a:r>
            <a:r>
              <a:rPr lang="en-US" dirty="0"/>
              <a:t>Lee’s </a:t>
            </a:r>
            <a:r>
              <a:rPr lang="en-US" dirty="0" smtClean="0"/>
              <a:t>ambition was </a:t>
            </a:r>
            <a:r>
              <a:rPr lang="en-US" dirty="0"/>
              <a:t>to create a single, global information space that would be </a:t>
            </a:r>
            <a:r>
              <a:rPr lang="en-US" dirty="0" smtClean="0"/>
              <a:t>freely available </a:t>
            </a:r>
            <a:r>
              <a:rPr lang="en-US" dirty="0"/>
              <a:t>to anyone with access to a computer. 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 b="1" dirty="0" smtClean="0"/>
              <a:t>Key People in development &amp; use of internet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3600" b="1" dirty="0" smtClean="0"/>
              <a:t>1. Tim </a:t>
            </a:r>
            <a:r>
              <a:rPr lang="en-US" sz="3600" b="1" dirty="0" err="1" smtClean="0"/>
              <a:t>Berners</a:t>
            </a:r>
            <a:r>
              <a:rPr lang="en-US" sz="3600" b="1" dirty="0" smtClean="0"/>
              <a:t> Lee</a:t>
            </a:r>
            <a:r>
              <a:rPr lang="en-US" b="1" dirty="0" smtClean="0"/>
              <a:t>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958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By 1990 enough progress had been made to name the project the World Wide Web (WWW).</a:t>
            </a:r>
          </a:p>
          <a:p>
            <a:r>
              <a:rPr lang="en-US" dirty="0" smtClean="0"/>
              <a:t>The WWW was located on the internet and consisted of </a:t>
            </a:r>
          </a:p>
          <a:p>
            <a:pPr lvl="1"/>
            <a:r>
              <a:rPr lang="en-US" dirty="0" smtClean="0"/>
              <a:t>a computer language for formatting hypertext files (Hypertext Markup Language – HTML); </a:t>
            </a:r>
          </a:p>
          <a:p>
            <a:pPr lvl="1"/>
            <a:r>
              <a:rPr lang="en-US" dirty="0" smtClean="0"/>
              <a:t>a method for moving between files (Hypertext Transfer Protocol – HTTP) and </a:t>
            </a:r>
          </a:p>
          <a:p>
            <a:pPr lvl="1"/>
            <a:r>
              <a:rPr lang="en-US" dirty="0" smtClean="0"/>
              <a:t>a web address for each file (Universal Resource Locator – URL).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 b="1" dirty="0" smtClean="0"/>
              <a:t>Key People in development &amp; use of internet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3600" b="1" dirty="0" smtClean="0"/>
              <a:t>2. Marc </a:t>
            </a:r>
            <a:r>
              <a:rPr lang="en-US" sz="3600" b="1" dirty="0" err="1" smtClean="0"/>
              <a:t>Andreeson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34340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In the early 1990s Marc </a:t>
            </a:r>
            <a:r>
              <a:rPr lang="en-US" dirty="0" err="1"/>
              <a:t>Andreeson</a:t>
            </a:r>
            <a:r>
              <a:rPr lang="en-US" dirty="0"/>
              <a:t> was a young programmer at </a:t>
            </a:r>
            <a:r>
              <a:rPr lang="en-US" dirty="0" smtClean="0"/>
              <a:t>the National </a:t>
            </a:r>
            <a:r>
              <a:rPr lang="en-US" dirty="0"/>
              <a:t>Center for Supercomputing Applications in the USA. </a:t>
            </a:r>
            <a:endParaRPr lang="en-US" dirty="0" smtClean="0"/>
          </a:p>
          <a:p>
            <a:r>
              <a:rPr lang="en-US" dirty="0" smtClean="0"/>
              <a:t>In 1993 </a:t>
            </a:r>
            <a:r>
              <a:rPr lang="en-US" dirty="0"/>
              <a:t>he released the first Web browser called Mosaic. </a:t>
            </a:r>
            <a:endParaRPr lang="en-US" dirty="0" smtClean="0"/>
          </a:p>
          <a:p>
            <a:r>
              <a:rPr lang="en-US" dirty="0" smtClean="0"/>
              <a:t>The browser was </a:t>
            </a:r>
            <a:r>
              <a:rPr lang="en-US" dirty="0"/>
              <a:t>easy to install, easy to use and could be operated on </a:t>
            </a:r>
            <a:r>
              <a:rPr lang="en-US" dirty="0" smtClean="0"/>
              <a:t>numerous systems </a:t>
            </a:r>
            <a:r>
              <a:rPr lang="en-US" dirty="0"/>
              <a:t>including Microsoft Windows and Apple Mackintosh. </a:t>
            </a:r>
            <a:endParaRPr lang="en-US" dirty="0" smtClean="0"/>
          </a:p>
          <a:p>
            <a:r>
              <a:rPr lang="en-US" dirty="0" smtClean="0"/>
              <a:t>The popularity </a:t>
            </a:r>
            <a:r>
              <a:rPr lang="en-US" dirty="0"/>
              <a:t>of Mosaic grew quickly with around half a million users </a:t>
            </a:r>
            <a:r>
              <a:rPr lang="en-US" dirty="0" smtClean="0"/>
              <a:t>in the </a:t>
            </a:r>
            <a:r>
              <a:rPr lang="en-US" dirty="0"/>
              <a:t>first </a:t>
            </a:r>
            <a:r>
              <a:rPr lang="en-US" dirty="0" smtClean="0"/>
              <a:t>year.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 b="1" dirty="0" smtClean="0"/>
              <a:t>Key People in development &amp; use of internet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3600" b="1" dirty="0" smtClean="0"/>
              <a:t>2. Marc </a:t>
            </a:r>
            <a:r>
              <a:rPr lang="en-US" sz="3600" b="1" dirty="0" err="1" smtClean="0"/>
              <a:t>Andreeson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85000" lnSpcReduction="10000"/>
          </a:bodyPr>
          <a:lstStyle/>
          <a:p>
            <a:r>
              <a:rPr lang="en-US" dirty="0" err="1" smtClean="0"/>
              <a:t>Andreeson</a:t>
            </a:r>
            <a:r>
              <a:rPr lang="en-US" dirty="0" smtClean="0"/>
              <a:t> later teamed up with Jim Clark, an associate professor at Stanford University and founder of personal computer company Silicon Graphics. </a:t>
            </a:r>
          </a:p>
          <a:p>
            <a:r>
              <a:rPr lang="en-US" dirty="0" smtClean="0"/>
              <a:t>Between them they commercialized Mosaic and later called the browser Mosaic Netscape. After a legal wrangle with the University of Illinois over licensing fees </a:t>
            </a:r>
            <a:r>
              <a:rPr lang="en-US" dirty="0" err="1" smtClean="0"/>
              <a:t>Andreeson</a:t>
            </a:r>
            <a:r>
              <a:rPr lang="en-US" dirty="0" smtClean="0"/>
              <a:t> and Clark changed the name to Netscape. </a:t>
            </a:r>
          </a:p>
          <a:p>
            <a:r>
              <a:rPr lang="en-US" dirty="0" smtClean="0"/>
              <a:t>The Netscape Navigator browser was launched in December 1994 </a:t>
            </a:r>
          </a:p>
          <a:p>
            <a:r>
              <a:rPr lang="en-US" dirty="0" smtClean="0"/>
              <a:t>Netscape was to become the world’s most popular Web browser.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 b="1" dirty="0" smtClean="0"/>
              <a:t>Key People in development &amp; use of internet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3600" b="1" dirty="0"/>
              <a:t>3</a:t>
            </a:r>
            <a:r>
              <a:rPr lang="en-US" sz="3600" b="1" dirty="0" smtClean="0"/>
              <a:t>. Bill Gates 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502920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In 1975 Bill Gates and business partner Paul Allen began </a:t>
            </a:r>
            <a:r>
              <a:rPr lang="en-US" dirty="0" smtClean="0"/>
              <a:t>writing software </a:t>
            </a:r>
            <a:r>
              <a:rPr lang="en-US" dirty="0"/>
              <a:t>for computers and created a company called </a:t>
            </a:r>
            <a:r>
              <a:rPr lang="en-US" dirty="0" smtClean="0"/>
              <a:t>Microsoft.</a:t>
            </a:r>
          </a:p>
          <a:p>
            <a:r>
              <a:rPr lang="en-US" dirty="0" smtClean="0"/>
              <a:t>The </a:t>
            </a:r>
            <a:r>
              <a:rPr lang="en-US" dirty="0"/>
              <a:t>company is now one of the world’s most </a:t>
            </a:r>
            <a:r>
              <a:rPr lang="en-US" dirty="0" smtClean="0"/>
              <a:t>recognized </a:t>
            </a:r>
            <a:r>
              <a:rPr lang="en-US" dirty="0"/>
              <a:t>brands </a:t>
            </a:r>
            <a:r>
              <a:rPr lang="en-US" dirty="0" smtClean="0"/>
              <a:t>and is </a:t>
            </a:r>
            <a:r>
              <a:rPr lang="en-US" dirty="0"/>
              <a:t>a multi-billion dollar enterprise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basis for the success of Microsoft </a:t>
            </a:r>
            <a:r>
              <a:rPr lang="en-US" dirty="0" smtClean="0"/>
              <a:t>lies </a:t>
            </a:r>
            <a:r>
              <a:rPr lang="en-US" dirty="0"/>
              <a:t>in </a:t>
            </a:r>
            <a:r>
              <a:rPr lang="en-US" dirty="0" smtClean="0"/>
              <a:t>recognizing </a:t>
            </a:r>
            <a:r>
              <a:rPr lang="en-US" dirty="0"/>
              <a:t>the huge </a:t>
            </a:r>
            <a:r>
              <a:rPr lang="en-US" dirty="0" smtClean="0"/>
              <a:t>potential that </a:t>
            </a:r>
            <a:r>
              <a:rPr lang="en-US" dirty="0"/>
              <a:t>personal computers would have as technology developed </a:t>
            </a:r>
            <a:r>
              <a:rPr lang="en-US" dirty="0" smtClean="0"/>
              <a:t>and demand </a:t>
            </a:r>
            <a:r>
              <a:rPr lang="en-US" dirty="0"/>
              <a:t>grew. </a:t>
            </a:r>
            <a:endParaRPr lang="en-US" dirty="0" smtClean="0"/>
          </a:p>
          <a:p>
            <a:r>
              <a:rPr lang="en-US" dirty="0" smtClean="0"/>
              <a:t>Today </a:t>
            </a:r>
            <a:r>
              <a:rPr lang="en-US" dirty="0"/>
              <a:t>Microsoft enjoys a huge market share </a:t>
            </a:r>
            <a:r>
              <a:rPr lang="en-US" dirty="0" smtClean="0"/>
              <a:t>in computer </a:t>
            </a:r>
            <a:r>
              <a:rPr lang="en-US" dirty="0"/>
              <a:t>software and related products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influence of Microsoft on </a:t>
            </a:r>
            <a:r>
              <a:rPr lang="en-US" dirty="0" smtClean="0"/>
              <a:t>the internet</a:t>
            </a:r>
            <a:r>
              <a:rPr lang="en-US" dirty="0"/>
              <a:t>, and computers generally, cannot be </a:t>
            </a:r>
            <a:r>
              <a:rPr lang="en-US" dirty="0" smtClean="0"/>
              <a:t>underestimated</a:t>
            </a:r>
            <a:r>
              <a:rPr lang="en-US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 b="1" dirty="0" smtClean="0"/>
              <a:t>Key People in development &amp; use of internet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3600" b="1" dirty="0" smtClean="0"/>
              <a:t>4. Michael Dell 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4525963"/>
          </a:xfrm>
        </p:spPr>
        <p:txBody>
          <a:bodyPr>
            <a:normAutofit fontScale="92500"/>
          </a:bodyPr>
          <a:lstStyle/>
          <a:p>
            <a:r>
              <a:rPr lang="en-US" dirty="0"/>
              <a:t>Michael Dell started his computer business when still an </a:t>
            </a:r>
            <a:r>
              <a:rPr lang="en-US" dirty="0" smtClean="0"/>
              <a:t>undergraduate at </a:t>
            </a:r>
            <a:r>
              <a:rPr lang="en-US" dirty="0"/>
              <a:t>the University of Texas. </a:t>
            </a:r>
            <a:endParaRPr lang="en-US" dirty="0" smtClean="0"/>
          </a:p>
          <a:p>
            <a:r>
              <a:rPr lang="en-US" dirty="0" smtClean="0"/>
              <a:t>Dell </a:t>
            </a:r>
            <a:r>
              <a:rPr lang="en-US" dirty="0"/>
              <a:t>is now the world’s </a:t>
            </a:r>
            <a:r>
              <a:rPr lang="en-US" dirty="0" smtClean="0"/>
              <a:t>leading direct-sale </a:t>
            </a:r>
            <a:r>
              <a:rPr lang="en-US" dirty="0"/>
              <a:t>personal computer company. </a:t>
            </a:r>
            <a:endParaRPr lang="en-US" dirty="0" smtClean="0"/>
          </a:p>
          <a:p>
            <a:r>
              <a:rPr lang="en-US" dirty="0" smtClean="0"/>
              <a:t>Dell </a:t>
            </a:r>
            <a:r>
              <a:rPr lang="en-US" dirty="0"/>
              <a:t>built the success of </a:t>
            </a:r>
            <a:r>
              <a:rPr lang="en-US" dirty="0" smtClean="0"/>
              <a:t>the company </a:t>
            </a:r>
            <a:r>
              <a:rPr lang="en-US" dirty="0"/>
              <a:t>around the concept of direct ordering through mail </a:t>
            </a:r>
            <a:r>
              <a:rPr lang="en-US" dirty="0" smtClean="0"/>
              <a:t>order, telephone </a:t>
            </a:r>
            <a:r>
              <a:rPr lang="en-US" dirty="0"/>
              <a:t>and online by using the internet. </a:t>
            </a:r>
            <a:endParaRPr lang="en-US" dirty="0" smtClean="0"/>
          </a:p>
          <a:p>
            <a:r>
              <a:rPr lang="en-US" dirty="0" smtClean="0"/>
              <a:t>Dell </a:t>
            </a:r>
            <a:r>
              <a:rPr lang="en-US" dirty="0"/>
              <a:t>takes orders amounting to around £20 million per day </a:t>
            </a:r>
            <a:r>
              <a:rPr lang="en-US" dirty="0" smtClean="0"/>
              <a:t>and is </a:t>
            </a:r>
            <a:r>
              <a:rPr lang="en-US" dirty="0"/>
              <a:t>valued at around £20 billion.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 b="1" dirty="0" smtClean="0"/>
              <a:t>Key People in development &amp; use of internet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3600" b="1" dirty="0" smtClean="0"/>
              <a:t>5. Jerry Yang 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3434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Jerry Yang and business partner David </a:t>
            </a:r>
            <a:r>
              <a:rPr lang="en-US" dirty="0" err="1"/>
              <a:t>Filo</a:t>
            </a:r>
            <a:r>
              <a:rPr lang="en-US" dirty="0"/>
              <a:t> created internet </a:t>
            </a:r>
            <a:r>
              <a:rPr lang="en-US" dirty="0" smtClean="0"/>
              <a:t>search engine </a:t>
            </a:r>
            <a:r>
              <a:rPr lang="en-US" dirty="0"/>
              <a:t>Yahoo!.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concept began when the two Stanford </a:t>
            </a:r>
            <a:r>
              <a:rPr lang="en-US" dirty="0" smtClean="0"/>
              <a:t>University PhD </a:t>
            </a:r>
            <a:r>
              <a:rPr lang="en-US" dirty="0"/>
              <a:t>students started compiling lists of their </a:t>
            </a:r>
            <a:r>
              <a:rPr lang="en-US" dirty="0" smtClean="0"/>
              <a:t>favorite </a:t>
            </a:r>
            <a:r>
              <a:rPr lang="en-US" dirty="0"/>
              <a:t>websites. </a:t>
            </a:r>
            <a:endParaRPr lang="en-US" dirty="0" smtClean="0"/>
          </a:p>
          <a:p>
            <a:r>
              <a:rPr lang="en-US" dirty="0" smtClean="0"/>
              <a:t>This so-called </a:t>
            </a:r>
            <a:r>
              <a:rPr lang="en-US" dirty="0"/>
              <a:t>‘hotlist’ formed a database that web users could access </a:t>
            </a:r>
            <a:r>
              <a:rPr lang="en-US" dirty="0" smtClean="0"/>
              <a:t>to quickly </a:t>
            </a:r>
            <a:r>
              <a:rPr lang="en-US" dirty="0"/>
              <a:t>find web pages. </a:t>
            </a:r>
            <a:endParaRPr lang="en-US" dirty="0" smtClean="0"/>
          </a:p>
          <a:p>
            <a:r>
              <a:rPr lang="en-US" dirty="0" smtClean="0"/>
              <a:t>By </a:t>
            </a:r>
            <a:r>
              <a:rPr lang="en-US" dirty="0"/>
              <a:t>the late </a:t>
            </a:r>
            <a:r>
              <a:rPr lang="en-US" dirty="0" smtClean="0"/>
              <a:t>1990s Yahoo</a:t>
            </a:r>
            <a:r>
              <a:rPr lang="en-US" dirty="0"/>
              <a:t>! had grown into one of the world’s leading search engines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 b="1" dirty="0" smtClean="0"/>
              <a:t>Key People in development &amp; use of internet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3600" b="1" dirty="0" smtClean="0"/>
              <a:t>6. Pierre </a:t>
            </a:r>
            <a:r>
              <a:rPr lang="en-US" sz="3600" b="1" dirty="0" err="1" smtClean="0"/>
              <a:t>Omidyar</a:t>
            </a:r>
            <a:r>
              <a:rPr lang="en-US" sz="3600" b="1" dirty="0" smtClean="0"/>
              <a:t> 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Pierre </a:t>
            </a:r>
            <a:r>
              <a:rPr lang="en-US" dirty="0" err="1"/>
              <a:t>Omidyar</a:t>
            </a:r>
            <a:r>
              <a:rPr lang="en-US" dirty="0"/>
              <a:t> is the son of French-Iranian immigrants to </a:t>
            </a:r>
            <a:r>
              <a:rPr lang="en-US" dirty="0" smtClean="0"/>
              <a:t>America and </a:t>
            </a:r>
            <a:r>
              <a:rPr lang="en-US" dirty="0"/>
              <a:t>is famous for creating the world’s biggest and most </a:t>
            </a:r>
            <a:r>
              <a:rPr lang="en-US" dirty="0" smtClean="0"/>
              <a:t>well-known internet </a:t>
            </a:r>
            <a:r>
              <a:rPr lang="en-US" dirty="0"/>
              <a:t>firm, e-Bay. </a:t>
            </a:r>
            <a:endParaRPr lang="en-US" dirty="0" smtClean="0"/>
          </a:p>
          <a:p>
            <a:r>
              <a:rPr lang="en-US" dirty="0" err="1" smtClean="0"/>
              <a:t>Omidyar</a:t>
            </a:r>
            <a:r>
              <a:rPr lang="en-US" dirty="0" smtClean="0"/>
              <a:t> </a:t>
            </a:r>
            <a:r>
              <a:rPr lang="en-US" dirty="0"/>
              <a:t>had a vision for the internet that </a:t>
            </a:r>
            <a:r>
              <a:rPr lang="en-US" dirty="0" smtClean="0"/>
              <a:t>centered on providing </a:t>
            </a:r>
            <a:r>
              <a:rPr lang="en-US" dirty="0"/>
              <a:t>the perfect market for trading. </a:t>
            </a:r>
            <a:endParaRPr lang="en-US" dirty="0" smtClean="0"/>
          </a:p>
          <a:p>
            <a:r>
              <a:rPr lang="en-US" dirty="0" smtClean="0"/>
              <a:t>He </a:t>
            </a:r>
            <a:r>
              <a:rPr lang="en-US" dirty="0"/>
              <a:t>decided that an </a:t>
            </a:r>
            <a:r>
              <a:rPr lang="en-US" dirty="0" smtClean="0"/>
              <a:t>online auction </a:t>
            </a:r>
            <a:r>
              <a:rPr lang="en-US" dirty="0"/>
              <a:t>website would be the nearest thing to perfect competition </a:t>
            </a:r>
            <a:r>
              <a:rPr lang="en-US" dirty="0" smtClean="0"/>
              <a:t>as it </a:t>
            </a:r>
            <a:r>
              <a:rPr lang="en-US" dirty="0"/>
              <a:t>would bring buyers and sellers together to negotiate </a:t>
            </a:r>
            <a:r>
              <a:rPr lang="en-US" dirty="0" smtClean="0"/>
              <a:t>transactions in </a:t>
            </a:r>
            <a:r>
              <a:rPr lang="en-US" dirty="0"/>
              <a:t>the quickest and most efficient way possible. 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 b="1" dirty="0" smtClean="0"/>
              <a:t>Key People in development &amp; use of internet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3600" b="1" dirty="0" smtClean="0"/>
              <a:t>7. Jeff </a:t>
            </a:r>
            <a:r>
              <a:rPr lang="en-US" sz="3600" b="1" dirty="0" err="1" smtClean="0"/>
              <a:t>Bezos</a:t>
            </a:r>
            <a:r>
              <a:rPr lang="en-US" sz="3600" b="1" dirty="0" smtClean="0"/>
              <a:t> 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Jeff </a:t>
            </a:r>
            <a:r>
              <a:rPr lang="en-US" dirty="0" err="1"/>
              <a:t>Bezos</a:t>
            </a:r>
            <a:r>
              <a:rPr lang="en-US" dirty="0"/>
              <a:t> left his job on Wall Street to start a new business from </a:t>
            </a:r>
            <a:r>
              <a:rPr lang="en-US" dirty="0" smtClean="0"/>
              <a:t>his garage </a:t>
            </a:r>
            <a:r>
              <a:rPr lang="en-US" dirty="0"/>
              <a:t>in Seattle. </a:t>
            </a:r>
            <a:endParaRPr lang="en-US" dirty="0" smtClean="0"/>
          </a:p>
          <a:p>
            <a:r>
              <a:rPr lang="en-US" dirty="0" smtClean="0"/>
              <a:t>His </a:t>
            </a:r>
            <a:r>
              <a:rPr lang="en-US" dirty="0"/>
              <a:t>idea was to use the internet to take orders </a:t>
            </a:r>
            <a:r>
              <a:rPr lang="en-US" dirty="0" smtClean="0"/>
              <a:t>for books </a:t>
            </a:r>
            <a:r>
              <a:rPr lang="en-US" dirty="0"/>
              <a:t>and deliver them to customers quickly. </a:t>
            </a:r>
            <a:endParaRPr lang="en-US" dirty="0" smtClean="0"/>
          </a:p>
          <a:p>
            <a:r>
              <a:rPr lang="en-US" dirty="0" smtClean="0"/>
              <a:t>His </a:t>
            </a:r>
            <a:r>
              <a:rPr lang="en-US" dirty="0"/>
              <a:t>company, which </a:t>
            </a:r>
            <a:r>
              <a:rPr lang="en-US" dirty="0" smtClean="0"/>
              <a:t>he called </a:t>
            </a:r>
            <a:r>
              <a:rPr lang="en-US" dirty="0"/>
              <a:t>Amazon.com, quickly built up a reputation and customer </a:t>
            </a:r>
            <a:r>
              <a:rPr lang="en-US" dirty="0" smtClean="0"/>
              <a:t>base that </a:t>
            </a:r>
            <a:r>
              <a:rPr lang="en-US" dirty="0"/>
              <a:t>ensured growth.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Amazon.com website </a:t>
            </a:r>
            <a:r>
              <a:rPr lang="en-US" dirty="0" smtClean="0"/>
              <a:t>now caters </a:t>
            </a:r>
            <a:r>
              <a:rPr lang="en-US" dirty="0"/>
              <a:t>for a wide range of different products and services </a:t>
            </a:r>
            <a:r>
              <a:rPr lang="en-US" dirty="0" smtClean="0"/>
              <a:t>including toys</a:t>
            </a:r>
            <a:r>
              <a:rPr lang="en-US" dirty="0"/>
              <a:t>, garden implements, healthcare products, media </a:t>
            </a:r>
            <a:r>
              <a:rPr lang="en-US" dirty="0" smtClean="0"/>
              <a:t>products, business </a:t>
            </a:r>
            <a:r>
              <a:rPr lang="en-US" dirty="0"/>
              <a:t>services and so on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1508</TotalTime>
  <Words>1069</Words>
  <Application>Microsoft Office PowerPoint</Application>
  <PresentationFormat>On-screen Show (4:3)</PresentationFormat>
  <Paragraphs>70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Lecture 03</vt:lpstr>
      <vt:lpstr>Recap - Lecture 02</vt:lpstr>
      <vt:lpstr>Contents to Cover Today</vt:lpstr>
      <vt:lpstr>Growth of e-business</vt:lpstr>
      <vt:lpstr>Growth of e-business</vt:lpstr>
      <vt:lpstr>Growth of e-business</vt:lpstr>
      <vt:lpstr>Advantages of using internet </vt:lpstr>
      <vt:lpstr>Key People in development &amp; use of internet  1. Tim Berners Lee </vt:lpstr>
      <vt:lpstr>Key People in development &amp; use of internet  1. Tim Berners Lee </vt:lpstr>
      <vt:lpstr>Key People in development &amp; use of internet  2. Marc Andreeson</vt:lpstr>
      <vt:lpstr>Key People in development &amp; use of internet  2. Marc Andreeson</vt:lpstr>
      <vt:lpstr>Key People in development &amp; use of internet  3. Bill Gates </vt:lpstr>
      <vt:lpstr>Key People in development &amp; use of internet  4. Michael Dell </vt:lpstr>
      <vt:lpstr>Key People in development &amp; use of internet  5. Jerry Yang </vt:lpstr>
      <vt:lpstr>Key People in development &amp; use of internet  6. Pierre Omidyar </vt:lpstr>
      <vt:lpstr>Key People in development &amp; use of internet  7. Jeff Bezos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Fahad</dc:creator>
  <cp:lastModifiedBy>NTS</cp:lastModifiedBy>
  <cp:revision>9</cp:revision>
  <dcterms:created xsi:type="dcterms:W3CDTF">2013-07-17T06:13:38Z</dcterms:created>
  <dcterms:modified xsi:type="dcterms:W3CDTF">2013-07-18T07:28:02Z</dcterms:modified>
</cp:coreProperties>
</file>