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2" r:id="rId2"/>
    <p:sldId id="294" r:id="rId3"/>
    <p:sldId id="293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82" r:id="rId17"/>
    <p:sldId id="283" r:id="rId18"/>
    <p:sldId id="284" r:id="rId19"/>
    <p:sldId id="285" r:id="rId20"/>
    <p:sldId id="286" r:id="rId21"/>
    <p:sldId id="287" r:id="rId22"/>
    <p:sldId id="289" r:id="rId23"/>
    <p:sldId id="290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BE3CF-1589-4225-AB6D-8A7001AE0AA5}" type="datetimeFigureOut">
              <a:rPr lang="en-US" smtClean="0"/>
              <a:pPr/>
              <a:t>7/30/2013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87F9-5F1D-4DD4-9FED-060548C17B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BE3CF-1589-4225-AB6D-8A7001AE0AA5}" type="datetimeFigureOut">
              <a:rPr lang="en-US" smtClean="0"/>
              <a:pPr/>
              <a:t>7/30/2013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87F9-5F1D-4DD4-9FED-060548C17B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BE3CF-1589-4225-AB6D-8A7001AE0AA5}" type="datetimeFigureOut">
              <a:rPr lang="en-US" smtClean="0"/>
              <a:pPr/>
              <a:t>7/30/2013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87F9-5F1D-4DD4-9FED-060548C17B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BE3CF-1589-4225-AB6D-8A7001AE0AA5}" type="datetimeFigureOut">
              <a:rPr lang="en-US" smtClean="0"/>
              <a:pPr/>
              <a:t>7/30/2013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87F9-5F1D-4DD4-9FED-060548C17B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BE3CF-1589-4225-AB6D-8A7001AE0AA5}" type="datetimeFigureOut">
              <a:rPr lang="en-US" smtClean="0"/>
              <a:pPr/>
              <a:t>7/30/2013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87F9-5F1D-4DD4-9FED-060548C17B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BE3CF-1589-4225-AB6D-8A7001AE0AA5}" type="datetimeFigureOut">
              <a:rPr lang="en-US" smtClean="0"/>
              <a:pPr/>
              <a:t>7/30/2013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87F9-5F1D-4DD4-9FED-060548C17B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BE3CF-1589-4225-AB6D-8A7001AE0AA5}" type="datetimeFigureOut">
              <a:rPr lang="en-US" smtClean="0"/>
              <a:pPr/>
              <a:t>7/30/2013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87F9-5F1D-4DD4-9FED-060548C17B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BE3CF-1589-4225-AB6D-8A7001AE0AA5}" type="datetimeFigureOut">
              <a:rPr lang="en-US" smtClean="0"/>
              <a:pPr/>
              <a:t>7/30/2013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87F9-5F1D-4DD4-9FED-060548C17B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BE3CF-1589-4225-AB6D-8A7001AE0AA5}" type="datetimeFigureOut">
              <a:rPr lang="en-US" smtClean="0"/>
              <a:pPr/>
              <a:t>7/30/2013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87F9-5F1D-4DD4-9FED-060548C17B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BE3CF-1589-4225-AB6D-8A7001AE0AA5}" type="datetimeFigureOut">
              <a:rPr lang="en-US" smtClean="0"/>
              <a:pPr/>
              <a:t>7/30/2013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87F9-5F1D-4DD4-9FED-060548C17B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BE3CF-1589-4225-AB6D-8A7001AE0AA5}" type="datetimeFigureOut">
              <a:rPr lang="en-US" smtClean="0"/>
              <a:pPr/>
              <a:t>7/30/2013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87F9-5F1D-4DD4-9FED-060548C17B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EBE3CF-1589-4225-AB6D-8A7001AE0AA5}" type="datetimeFigureOut">
              <a:rPr lang="en-US" smtClean="0"/>
              <a:pPr/>
              <a:t>7/30/2013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F087F9-5F1D-4DD4-9FED-060548C17B8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to.com/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hyperlink" Target="http://www.lycos.com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ilsweeps.com/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xpress.com/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alueclick.com/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reeshop.com/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eja.com/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ffiliatezone.com/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5" Type="http://schemas.openxmlformats.org/officeDocument/2006/relationships/hyperlink" Target="http://www.affiliatesoftware.net/" TargetMode="External"/><Relationship Id="rId4" Type="http://schemas.openxmlformats.org/officeDocument/2006/relationships/hyperlink" Target="http://www.myaffiliateprogram.com/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dbility.com/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4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5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mazon.com/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abycenter.com/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ssociate-it.com/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hyperlink" Target="http://www.affiliatefind.com/" TargetMode="External"/><Relationship Id="rId5" Type="http://schemas.openxmlformats.org/officeDocument/2006/relationships/hyperlink" Target="http://www.referit.com/" TargetMode="External"/><Relationship Id="rId4" Type="http://schemas.openxmlformats.org/officeDocument/2006/relationships/hyperlink" Target="http://www.associateprogram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600" b="1" dirty="0" smtClean="0"/>
              <a:t>Lecture 29</a:t>
            </a:r>
            <a:endParaRPr lang="en-US" sz="6600" b="1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143000" y="5105400"/>
            <a:ext cx="7010400" cy="1752600"/>
          </a:xfrm>
        </p:spPr>
        <p:txBody>
          <a:bodyPr>
            <a:normAutofit/>
          </a:bodyPr>
          <a:lstStyle/>
          <a:p>
            <a:r>
              <a:rPr lang="en-US" sz="4400" b="1" dirty="0" smtClean="0"/>
              <a:t>Electronic Business </a:t>
            </a:r>
            <a:r>
              <a:rPr lang="en-US" sz="4000" b="1" dirty="0" smtClean="0"/>
              <a:t>(MGT-485)</a:t>
            </a:r>
            <a:endParaRPr lang="en-US" sz="4400" dirty="0"/>
          </a:p>
        </p:txBody>
      </p:sp>
      <p:sp>
        <p:nvSpPr>
          <p:cNvPr id="6" name="Subtitle 4"/>
          <p:cNvSpPr txBox="1">
            <a:spLocks/>
          </p:cNvSpPr>
          <p:nvPr/>
        </p:nvSpPr>
        <p:spPr>
          <a:xfrm>
            <a:off x="1295400" y="3276600"/>
            <a:ext cx="70104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b="1" i="1" dirty="0" smtClean="0"/>
              <a:t>Affiliate Programs</a:t>
            </a:r>
            <a:endParaRPr lang="en-US" sz="5400" b="1" i="1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Recap – Lecture 28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r>
              <a:rPr lang="en-US" dirty="0" smtClean="0"/>
              <a:t>E-Business Strategy: Evaluation</a:t>
            </a:r>
          </a:p>
          <a:p>
            <a:pPr lvl="1"/>
            <a:r>
              <a:rPr lang="en-US" dirty="0" smtClean="0"/>
              <a:t>Technology Evaluation</a:t>
            </a:r>
          </a:p>
          <a:p>
            <a:pPr lvl="1"/>
            <a:r>
              <a:rPr lang="en-US" dirty="0" smtClean="0"/>
              <a:t>Human Resource Evaluation</a:t>
            </a:r>
          </a:p>
          <a:p>
            <a:pPr lvl="1"/>
            <a:r>
              <a:rPr lang="en-US" dirty="0" smtClean="0"/>
              <a:t>Website Evaluation </a:t>
            </a:r>
          </a:p>
          <a:p>
            <a:pPr lvl="1"/>
            <a:r>
              <a:rPr lang="en-US" dirty="0" smtClean="0"/>
              <a:t>Business Model Evaluation </a:t>
            </a:r>
          </a:p>
          <a:p>
            <a:pPr lvl="1"/>
            <a:r>
              <a:rPr lang="en-US" dirty="0" smtClean="0"/>
              <a:t>E-Business Strategy Evaluation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i="1" dirty="0"/>
              <a:t>Affiliate program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A form of partnership in which a company pays </a:t>
            </a:r>
            <a:r>
              <a:rPr lang="en-US" i="1" dirty="0"/>
              <a:t>affiliates</a:t>
            </a:r>
            <a:r>
              <a:rPr lang="en-US" dirty="0"/>
              <a:t> (other companies or individuals) for </a:t>
            </a:r>
            <a:r>
              <a:rPr lang="en-US" dirty="0" smtClean="0"/>
              <a:t>pre-specified </a:t>
            </a:r>
            <a:r>
              <a:rPr lang="en-US" dirty="0"/>
              <a:t>actions taken by visitors who </a:t>
            </a:r>
            <a:r>
              <a:rPr lang="en-US" i="1" dirty="0"/>
              <a:t>click-through</a:t>
            </a:r>
            <a:r>
              <a:rPr lang="en-US" dirty="0"/>
              <a:t> from an </a:t>
            </a:r>
            <a:r>
              <a:rPr lang="en-US" i="1" dirty="0"/>
              <a:t>affiliate site</a:t>
            </a:r>
            <a:r>
              <a:rPr lang="en-US" dirty="0"/>
              <a:t> to a </a:t>
            </a:r>
            <a:r>
              <a:rPr lang="en-US" i="1" dirty="0"/>
              <a:t>merchant site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</a:t>
            </a:r>
            <a:r>
              <a:rPr lang="en-US" dirty="0"/>
              <a:t>an Affiliate Program Works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90000"/>
              </a:lnSpc>
            </a:pPr>
            <a:r>
              <a:rPr lang="en-US" dirty="0"/>
              <a:t>New income streams</a:t>
            </a:r>
          </a:p>
          <a:p>
            <a:pPr>
              <a:lnSpc>
                <a:spcPct val="90000"/>
              </a:lnSpc>
            </a:pPr>
            <a:r>
              <a:rPr lang="en-US" i="1" dirty="0"/>
              <a:t>Merchant</a:t>
            </a:r>
            <a:r>
              <a:rPr lang="en-US" dirty="0"/>
              <a:t> 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The company that advertises on another company’s site</a:t>
            </a:r>
          </a:p>
          <a:p>
            <a:pPr>
              <a:lnSpc>
                <a:spcPct val="90000"/>
              </a:lnSpc>
            </a:pPr>
            <a:r>
              <a:rPr lang="en-US" i="1" dirty="0"/>
              <a:t>Affiliate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The company hosting the advertising in return for a </a:t>
            </a:r>
            <a:r>
              <a:rPr lang="en-US" i="1" dirty="0"/>
              <a:t>reward </a:t>
            </a:r>
            <a:r>
              <a:rPr lang="en-US" dirty="0"/>
              <a:t>based on predetermined terms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Affiliates act as an extended sales force</a:t>
            </a:r>
          </a:p>
          <a:p>
            <a:pPr>
              <a:lnSpc>
                <a:spcPct val="90000"/>
              </a:lnSpc>
            </a:pPr>
            <a:r>
              <a:rPr lang="en-US" dirty="0"/>
              <a:t>How it works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Merchant places banner on affiliate’s Web site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When a person clicks through to the merchant’s site via the advertisement on the affiliate’s site and makes a purchase, a commission on the sale is typically awarded to the affiliate </a:t>
            </a:r>
          </a:p>
          <a:p>
            <a:pPr>
              <a:lnSpc>
                <a:spcPct val="90000"/>
              </a:lnSpc>
            </a:pPr>
            <a:r>
              <a:rPr lang="en-US" dirty="0"/>
              <a:t>“Win-win" situation</a:t>
            </a:r>
          </a:p>
          <a:p>
            <a:pPr>
              <a:lnSpc>
                <a:spcPct val="90000"/>
              </a:lnSpc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Selecting </a:t>
            </a:r>
            <a:r>
              <a:rPr lang="en-US" dirty="0"/>
              <a:t>an Affiliate-Program Reward Structure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/>
              <a:t>Program reward structures</a:t>
            </a:r>
          </a:p>
          <a:p>
            <a:pPr lvl="1"/>
            <a:r>
              <a:rPr lang="en-US" i="1"/>
              <a:t>Pay-per-click</a:t>
            </a:r>
          </a:p>
          <a:p>
            <a:pPr lvl="1"/>
            <a:r>
              <a:rPr lang="en-US" i="1"/>
              <a:t>Pay-per-lead</a:t>
            </a:r>
          </a:p>
          <a:p>
            <a:pPr lvl="1"/>
            <a:r>
              <a:rPr lang="en-US" i="1"/>
              <a:t>Pay-per-sale</a:t>
            </a:r>
            <a:r>
              <a:rPr lang="en-US"/>
              <a:t> </a:t>
            </a:r>
          </a:p>
          <a:p>
            <a:pPr lvl="1"/>
            <a:r>
              <a:rPr lang="en-US" i="1"/>
              <a:t>CPM </a:t>
            </a:r>
            <a:r>
              <a:rPr lang="en-US"/>
              <a:t>(</a:t>
            </a:r>
            <a:r>
              <a:rPr lang="en-US" i="1"/>
              <a:t>cost-per-thousand</a:t>
            </a:r>
            <a:r>
              <a:rPr lang="en-US"/>
              <a:t>) </a:t>
            </a:r>
          </a:p>
          <a:p>
            <a:pPr lvl="1"/>
            <a:r>
              <a:rPr lang="en-US" i="1"/>
              <a:t>Multi-level</a:t>
            </a:r>
            <a:r>
              <a:rPr lang="en-US"/>
              <a:t>, or </a:t>
            </a:r>
            <a:r>
              <a:rPr lang="en-US" i="1"/>
              <a:t>multi-tiered</a:t>
            </a:r>
          </a:p>
          <a:p>
            <a:pPr lvl="1"/>
            <a:r>
              <a:rPr lang="en-US" i="1"/>
              <a:t>Hybrid model</a:t>
            </a:r>
          </a:p>
          <a:p>
            <a:r>
              <a:rPr lang="en-US"/>
              <a:t>Implementation of appropriate reward structure(s) depends on the type of site and its product mix</a:t>
            </a:r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Pay-Per-Click </a:t>
            </a:r>
            <a:r>
              <a:rPr lang="en-US" dirty="0"/>
              <a:t>Model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i="1">
                <a:cs typeface="Times New Roman" pitchFamily="18" charset="0"/>
              </a:rPr>
              <a:t>Pay-per-click</a:t>
            </a:r>
            <a:r>
              <a:rPr lang="en-US">
                <a:cs typeface="Times New Roman" pitchFamily="18" charset="0"/>
              </a:rPr>
              <a:t> model </a:t>
            </a:r>
          </a:p>
          <a:p>
            <a:pPr lvl="1"/>
            <a:r>
              <a:rPr lang="en-US">
                <a:cs typeface="Times New Roman" pitchFamily="18" charset="0"/>
              </a:rPr>
              <a:t>Rewards an affiliate for each </a:t>
            </a:r>
            <a:r>
              <a:rPr lang="en-US" i="1">
                <a:cs typeface="Times New Roman" pitchFamily="18" charset="0"/>
              </a:rPr>
              <a:t>click-through</a:t>
            </a:r>
            <a:r>
              <a:rPr lang="en-US">
                <a:cs typeface="Times New Roman" pitchFamily="18" charset="0"/>
              </a:rPr>
              <a:t> that is generated from a banner ad hosted by the affiliate</a:t>
            </a:r>
          </a:p>
          <a:p>
            <a:pPr lvl="2"/>
            <a:r>
              <a:rPr lang="en-US">
                <a:cs typeface="Times New Roman" pitchFamily="18" charset="0"/>
              </a:rPr>
              <a:t>A click-through is when a person clicks on the banner advertisement on the affiliate site and is taken to the merchant site</a:t>
            </a:r>
          </a:p>
          <a:p>
            <a:pPr lvl="1"/>
            <a:r>
              <a:rPr lang="en-US">
                <a:cs typeface="Times New Roman" pitchFamily="18" charset="0"/>
              </a:rPr>
              <a:t>Easy for affiliates to generate dishonest click-throughs to “run up the numbers” </a:t>
            </a:r>
          </a:p>
          <a:p>
            <a:pPr lvl="1"/>
            <a:r>
              <a:rPr lang="en-US">
                <a:cs typeface="Times New Roman" pitchFamily="18" charset="0"/>
              </a:rPr>
              <a:t>Sites that depend on advertising rates use this model to increase traffic </a:t>
            </a:r>
          </a:p>
          <a:p>
            <a:pPr lvl="1"/>
            <a:r>
              <a:rPr lang="en-US">
                <a:cs typeface="Times New Roman" pitchFamily="18" charset="0"/>
                <a:hlinkClick r:id="rId3"/>
              </a:rPr>
              <a:t>GoTo</a:t>
            </a:r>
            <a:r>
              <a:rPr lang="en-US">
                <a:cs typeface="Times New Roman" pitchFamily="18" charset="0"/>
              </a:rPr>
              <a:t> and </a:t>
            </a:r>
            <a:r>
              <a:rPr lang="en-US">
                <a:cs typeface="Times New Roman" pitchFamily="18" charset="0"/>
                <a:hlinkClick r:id="rId4"/>
              </a:rPr>
              <a:t>Lycos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Pay-Per-Lead </a:t>
            </a:r>
            <a:r>
              <a:rPr lang="en-US" dirty="0"/>
              <a:t>Model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/>
              <a:t>Pay-per-lead model</a:t>
            </a:r>
          </a:p>
          <a:p>
            <a:pPr lvl="1"/>
            <a:r>
              <a:rPr lang="en-US"/>
              <a:t>Rewards affiliates based on the number of </a:t>
            </a:r>
            <a:r>
              <a:rPr lang="en-US" i="1"/>
              <a:t>qualified leads</a:t>
            </a:r>
            <a:r>
              <a:rPr lang="en-US"/>
              <a:t> generated</a:t>
            </a:r>
          </a:p>
          <a:p>
            <a:pPr lvl="2"/>
            <a:r>
              <a:rPr lang="en-US"/>
              <a:t>Potential customers that have expressed interest in a product or service and meet requirements determined by the company</a:t>
            </a:r>
          </a:p>
          <a:p>
            <a:pPr lvl="2"/>
            <a:r>
              <a:rPr lang="en-US"/>
              <a:t>Can include new customer registrations and having visitors sign up to receive a newsletter or use a free demo </a:t>
            </a:r>
          </a:p>
          <a:p>
            <a:pPr lvl="2"/>
            <a:r>
              <a:rPr lang="en-US" b="1">
                <a:latin typeface="Courier" pitchFamily="49" charset="0"/>
                <a:hlinkClick r:id="rId3"/>
              </a:rPr>
              <a:t>Mailsweeps.com</a:t>
            </a:r>
            <a:r>
              <a:rPr lang="en-US"/>
              <a:t> </a:t>
            </a:r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Pay-Per-Sale </a:t>
            </a:r>
            <a:r>
              <a:rPr lang="en-US" dirty="0"/>
              <a:t>Model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i="1">
                <a:cs typeface="Times New Roman" pitchFamily="18" charset="0"/>
              </a:rPr>
              <a:t>Pay-per-sale model</a:t>
            </a:r>
          </a:p>
          <a:p>
            <a:pPr lvl="1"/>
            <a:r>
              <a:rPr lang="en-US">
                <a:cs typeface="Times New Roman" pitchFamily="18" charset="0"/>
              </a:rPr>
              <a:t>Also known as the </a:t>
            </a:r>
            <a:r>
              <a:rPr lang="en-US" i="1">
                <a:cs typeface="Times New Roman" pitchFamily="18" charset="0"/>
              </a:rPr>
              <a:t>commission-based model</a:t>
            </a:r>
          </a:p>
          <a:p>
            <a:pPr lvl="1"/>
            <a:r>
              <a:rPr lang="en-US">
                <a:cs typeface="Times New Roman" pitchFamily="18" charset="0"/>
              </a:rPr>
              <a:t>Compensates its affiliates for each sale resulting from affiliate-hosted advertisements</a:t>
            </a:r>
          </a:p>
          <a:p>
            <a:pPr lvl="1"/>
            <a:r>
              <a:rPr lang="en-US">
                <a:cs typeface="Times New Roman" pitchFamily="18" charset="0"/>
              </a:rPr>
              <a:t>Rewards to the affiliates based on sales are typically larger</a:t>
            </a:r>
          </a:p>
          <a:p>
            <a:pPr lvl="1"/>
            <a:r>
              <a:rPr lang="en-US" b="1">
                <a:latin typeface="Courier New" pitchFamily="49" charset="0"/>
                <a:cs typeface="Times New Roman" pitchFamily="18" charset="0"/>
                <a:hlinkClick r:id="rId3"/>
              </a:rPr>
              <a:t>express.com</a:t>
            </a:r>
            <a:r>
              <a:rPr lang="en-US">
                <a:latin typeface="Times" pitchFamily="18" charset="0"/>
                <a:cs typeface="Times New Roman" pitchFamily="18" charset="0"/>
                <a:hlinkClick r:id="rId3"/>
              </a:rPr>
              <a:t> </a:t>
            </a:r>
            <a:endParaRPr lang="en-US">
              <a:latin typeface="Times" pitchFamily="18" charset="0"/>
              <a:cs typeface="Times New Roman" pitchFamily="18" charset="0"/>
            </a:endParaRPr>
          </a:p>
          <a:p>
            <a:pPr lvl="1"/>
            <a:r>
              <a:rPr lang="en-US" i="1">
                <a:cs typeface="Times New Roman" pitchFamily="18" charset="0"/>
              </a:rPr>
              <a:t>Virtual store</a:t>
            </a:r>
            <a:r>
              <a:rPr lang="en-US">
                <a:cs typeface="Times New Roman" pitchFamily="18" charset="0"/>
              </a:rPr>
              <a:t> </a:t>
            </a:r>
          </a:p>
          <a:p>
            <a:pPr lvl="2"/>
            <a:r>
              <a:rPr lang="en-US">
                <a:cs typeface="Times New Roman" pitchFamily="18" charset="0"/>
              </a:rPr>
              <a:t>Allows affiliates to sell merchant’s products without requiring visitor to leave the affiliate’s site</a:t>
            </a:r>
            <a:r>
              <a:rPr lang="en-US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Multi-Tiered </a:t>
            </a:r>
            <a:r>
              <a:rPr lang="en-US" dirty="0"/>
              <a:t>Model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/>
              <a:t>Multi-tiered model</a:t>
            </a:r>
          </a:p>
          <a:p>
            <a:pPr lvl="1"/>
            <a:r>
              <a:rPr lang="en-US"/>
              <a:t>Also known as the </a:t>
            </a:r>
            <a:r>
              <a:rPr lang="en-US" i="1"/>
              <a:t>multi-level model</a:t>
            </a:r>
          </a:p>
          <a:p>
            <a:pPr lvl="2"/>
            <a:r>
              <a:rPr lang="en-US"/>
              <a:t>New affiliates are recruited by current affiliates, who are then rewarded with a percentage of the new affiliates’ revenues</a:t>
            </a:r>
          </a:p>
          <a:p>
            <a:pPr lvl="1"/>
            <a:r>
              <a:rPr lang="en-US" i="1"/>
              <a:t>Two-tiered model</a:t>
            </a:r>
            <a:r>
              <a:rPr lang="en-US"/>
              <a:t> involves only the original affiliate and its recruits, also known as subaffiliates</a:t>
            </a:r>
          </a:p>
          <a:p>
            <a:pPr lvl="2"/>
            <a:r>
              <a:rPr lang="en-US">
                <a:hlinkClick r:id="rId3"/>
              </a:rPr>
              <a:t>ValueClick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Hybrid </a:t>
            </a:r>
            <a:r>
              <a:rPr lang="en-US" dirty="0"/>
              <a:t>Model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/>
              <a:t>Hybrid model</a:t>
            </a:r>
          </a:p>
          <a:p>
            <a:pPr lvl="1"/>
            <a:r>
              <a:rPr lang="en-US"/>
              <a:t>Combines features of multiple models</a:t>
            </a:r>
          </a:p>
          <a:p>
            <a:pPr lvl="1"/>
            <a:r>
              <a:rPr lang="en-US"/>
              <a:t>Can make an affiliate program more competitive</a:t>
            </a:r>
          </a:p>
          <a:p>
            <a:pPr lvl="1"/>
            <a:r>
              <a:rPr lang="en-US"/>
              <a:t>Can increase the cost for the merchant</a:t>
            </a:r>
          </a:p>
          <a:p>
            <a:pPr lvl="1"/>
            <a:r>
              <a:rPr lang="en-US" b="1">
                <a:latin typeface="Courier New" pitchFamily="49" charset="0"/>
                <a:hlinkClick r:id="rId3"/>
              </a:rPr>
              <a:t>FreeShop.com</a:t>
            </a:r>
            <a:endParaRPr lang="en-US">
              <a:latin typeface="Times" pitchFamily="18" charset="0"/>
            </a:endParaRPr>
          </a:p>
          <a:p>
            <a:endParaRPr lang="en-US">
              <a:latin typeface="Times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CPM </a:t>
            </a:r>
            <a:r>
              <a:rPr lang="en-US" dirty="0"/>
              <a:t>(Cost-Per-Thousand) Model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>
                <a:cs typeface="Times New Roman" pitchFamily="18" charset="0"/>
              </a:rPr>
              <a:t>CPM (cost-per-thousand) model</a:t>
            </a:r>
            <a:r>
              <a:rPr lang="en-US">
                <a:cs typeface="Times New Roman" pitchFamily="18" charset="0"/>
              </a:rPr>
              <a:t> </a:t>
            </a:r>
          </a:p>
          <a:p>
            <a:pPr lvl="1"/>
            <a:r>
              <a:rPr lang="en-US">
                <a:cs typeface="Times New Roman" pitchFamily="18" charset="0"/>
              </a:rPr>
              <a:t>Requires the merchant to pay the affiliate a fee for every 1000 visitors that simply view the merchant’s banner on the affiliate site</a:t>
            </a:r>
          </a:p>
          <a:p>
            <a:pPr lvl="1"/>
            <a:r>
              <a:rPr lang="en-US">
                <a:cs typeface="Times New Roman" pitchFamily="18" charset="0"/>
              </a:rPr>
              <a:t>Not used as often as the other models because merchants prefer to pay for actions </a:t>
            </a:r>
          </a:p>
          <a:p>
            <a:pPr lvl="1"/>
            <a:r>
              <a:rPr lang="en-US">
                <a:cs typeface="Times New Roman" pitchFamily="18" charset="0"/>
              </a:rPr>
              <a:t>CPM is often used to price traditional advertising methods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Attracting </a:t>
            </a:r>
            <a:r>
              <a:rPr lang="en-US" dirty="0"/>
              <a:t>Affiliates</a:t>
            </a:r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en-US"/>
              <a:t>Grow affiliate program and increase profits</a:t>
            </a:r>
          </a:p>
          <a:p>
            <a:pPr>
              <a:lnSpc>
                <a:spcPct val="90000"/>
              </a:lnSpc>
            </a:pPr>
            <a:r>
              <a:rPr lang="en-US"/>
              <a:t>Try posting announcements on message boards</a:t>
            </a:r>
          </a:p>
          <a:p>
            <a:pPr>
              <a:lnSpc>
                <a:spcPct val="90000"/>
              </a:lnSpc>
            </a:pPr>
            <a:r>
              <a:rPr lang="en-US" i="1"/>
              <a:t>Newsgroups</a:t>
            </a:r>
            <a:r>
              <a:rPr lang="en-US"/>
              <a:t> </a:t>
            </a:r>
          </a:p>
          <a:p>
            <a:pPr lvl="1">
              <a:lnSpc>
                <a:spcPct val="90000"/>
              </a:lnSpc>
            </a:pPr>
            <a:r>
              <a:rPr lang="en-US"/>
              <a:t>Online discussion groups</a:t>
            </a:r>
          </a:p>
          <a:p>
            <a:pPr lvl="1">
              <a:lnSpc>
                <a:spcPct val="90000"/>
              </a:lnSpc>
            </a:pPr>
            <a:r>
              <a:rPr lang="en-US"/>
              <a:t>Spamming and unwanted advertising are unwelcome and can against rules</a:t>
            </a:r>
          </a:p>
          <a:p>
            <a:pPr lvl="1">
              <a:lnSpc>
                <a:spcPct val="90000"/>
              </a:lnSpc>
            </a:pPr>
            <a:r>
              <a:rPr lang="en-US">
                <a:hlinkClick r:id="rId3"/>
              </a:rPr>
              <a:t>Deja.com</a:t>
            </a:r>
            <a:endParaRPr lang="en-US"/>
          </a:p>
          <a:p>
            <a:pPr>
              <a:lnSpc>
                <a:spcPct val="90000"/>
              </a:lnSpc>
            </a:pPr>
            <a:r>
              <a:rPr lang="en-US" i="1"/>
              <a:t>Directory</a:t>
            </a:r>
            <a:r>
              <a:rPr lang="en-US"/>
              <a:t> </a:t>
            </a:r>
          </a:p>
          <a:p>
            <a:pPr lvl="1">
              <a:lnSpc>
                <a:spcPct val="90000"/>
              </a:lnSpc>
            </a:pPr>
            <a:r>
              <a:rPr lang="en-US"/>
              <a:t>A site that provides aggregated information and links to sites relevant to specific topics  </a:t>
            </a:r>
          </a:p>
          <a:p>
            <a:pPr>
              <a:lnSpc>
                <a:spcPct val="90000"/>
              </a:lnSpc>
            </a:pPr>
            <a:r>
              <a:rPr lang="en-US"/>
              <a:t>Determine reward structures and commission amounts of competitors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Monitoring </a:t>
            </a:r>
            <a:r>
              <a:rPr lang="en-US" dirty="0"/>
              <a:t>An Affiliate Program</a:t>
            </a:r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90000"/>
              </a:lnSpc>
            </a:pPr>
            <a:r>
              <a:rPr lang="en-US"/>
              <a:t>Use tracking information </a:t>
            </a:r>
          </a:p>
          <a:p>
            <a:pPr lvl="1">
              <a:lnSpc>
                <a:spcPct val="90000"/>
              </a:lnSpc>
            </a:pPr>
            <a:r>
              <a:rPr lang="en-US"/>
              <a:t>To analyze effectiveness of programs, make improvements, monitor payment schedules and identify strongest affiliates</a:t>
            </a:r>
          </a:p>
          <a:p>
            <a:pPr>
              <a:lnSpc>
                <a:spcPct val="90000"/>
              </a:lnSpc>
            </a:pPr>
            <a:r>
              <a:rPr lang="en-US"/>
              <a:t>Creating tracking solutions</a:t>
            </a:r>
          </a:p>
          <a:p>
            <a:pPr lvl="1">
              <a:lnSpc>
                <a:spcPct val="90000"/>
              </a:lnSpc>
            </a:pPr>
            <a:r>
              <a:rPr lang="en-US"/>
              <a:t>By creating duplicates of every Web page, each affiliate can link to an individually assigned page</a:t>
            </a:r>
          </a:p>
          <a:p>
            <a:pPr lvl="2">
              <a:lnSpc>
                <a:spcPct val="90000"/>
              </a:lnSpc>
            </a:pPr>
            <a:r>
              <a:rPr lang="en-US"/>
              <a:t>Referred visitors will click through to only the </a:t>
            </a:r>
            <a:r>
              <a:rPr lang="en-US" i="1"/>
              <a:t>mirror page</a:t>
            </a:r>
            <a:r>
              <a:rPr lang="en-US"/>
              <a:t> (the duplicate page) designated for that specific affiliate, allowing companies to record these visits separately </a:t>
            </a:r>
          </a:p>
          <a:p>
            <a:pPr lvl="2">
              <a:lnSpc>
                <a:spcPct val="90000"/>
              </a:lnSpc>
            </a:pPr>
            <a:r>
              <a:rPr lang="en-US"/>
              <a:t>Costs include time, hosting and updating mirror pages, payments, marketing, credit-card processing and customer service </a:t>
            </a:r>
          </a:p>
          <a:p>
            <a:pPr>
              <a:lnSpc>
                <a:spcPct val="90000"/>
              </a:lnSpc>
            </a:pPr>
            <a:r>
              <a:rPr lang="en-US"/>
              <a:t>Affiliate program software</a:t>
            </a:r>
          </a:p>
          <a:p>
            <a:pPr lvl="1">
              <a:lnSpc>
                <a:spcPct val="90000"/>
              </a:lnSpc>
            </a:pPr>
            <a:r>
              <a:rPr lang="en-US">
                <a:hlinkClick r:id="rId3"/>
              </a:rPr>
              <a:t>AffiliateZone.com</a:t>
            </a:r>
            <a:r>
              <a:rPr lang="en-US"/>
              <a:t>, </a:t>
            </a:r>
            <a:r>
              <a:rPr lang="en-US">
                <a:hlinkClick r:id="rId4"/>
              </a:rPr>
              <a:t>My Affiliate Program </a:t>
            </a:r>
            <a:r>
              <a:rPr lang="en-US"/>
              <a:t> and </a:t>
            </a:r>
            <a:r>
              <a:rPr lang="en-US">
                <a:hlinkClick r:id="rId5"/>
              </a:rPr>
              <a:t>Pro-TRACK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Affiliate </a:t>
            </a:r>
            <a:r>
              <a:rPr lang="en-US" dirty="0"/>
              <a:t>Solution Providers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>
                <a:cs typeface="Times New Roman" pitchFamily="18" charset="0"/>
              </a:rPr>
              <a:t>Affiliate solution providers </a:t>
            </a:r>
          </a:p>
          <a:p>
            <a:pPr lvl="1"/>
            <a:r>
              <a:rPr lang="en-US">
                <a:cs typeface="Times New Roman" pitchFamily="18" charset="0"/>
              </a:rPr>
              <a:t>Companies that can provide end-to-end solutions for a company’s affiliate program</a:t>
            </a:r>
          </a:p>
          <a:p>
            <a:pPr lvl="1"/>
            <a:r>
              <a:rPr lang="en-US">
                <a:cs typeface="Times New Roman" pitchFamily="18" charset="0"/>
              </a:rPr>
              <a:t>Recruit affiliates and merchants to participate in programs, conduct accurate tracking, provide detailed reporting for merchants and affiliates and distribute commissions </a:t>
            </a:r>
          </a:p>
          <a:p>
            <a:pPr lvl="1"/>
            <a:r>
              <a:rPr lang="en-US">
                <a:cs typeface="Times New Roman" pitchFamily="18" charset="0"/>
              </a:rPr>
              <a:t>Fees may be required for affiliate solution services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Becoming </a:t>
            </a:r>
            <a:r>
              <a:rPr lang="en-US" dirty="0"/>
              <a:t>an Affiliate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/>
              <a:t>Low barriers to entry</a:t>
            </a:r>
          </a:p>
          <a:p>
            <a:r>
              <a:rPr lang="en-US"/>
              <a:t>Usually free</a:t>
            </a:r>
          </a:p>
          <a:p>
            <a:r>
              <a:rPr lang="en-US"/>
              <a:t>Joining too many programs may make the site look cluttered and unprofessional</a:t>
            </a:r>
          </a:p>
          <a:p>
            <a:r>
              <a:rPr lang="en-US"/>
              <a:t>Identify a target market</a:t>
            </a:r>
          </a:p>
          <a:p>
            <a:r>
              <a:rPr lang="en-US">
                <a:cs typeface="Times New Roman" pitchFamily="18" charset="0"/>
              </a:rPr>
              <a:t>Sign up directly at the merchant’s site or join through an affiliate solution provider or affiliate directory</a:t>
            </a:r>
          </a:p>
          <a:p>
            <a:r>
              <a:rPr lang="en-US">
                <a:cs typeface="Times New Roman" pitchFamily="18" charset="0"/>
                <a:hlinkClick r:id="rId3"/>
              </a:rPr>
              <a:t>Adbility</a:t>
            </a:r>
            <a:r>
              <a:rPr lang="en-US">
                <a:cs typeface="Times New Roman" pitchFamily="18" charset="0"/>
              </a:rPr>
              <a:t> </a:t>
            </a:r>
          </a:p>
          <a:p>
            <a:pPr lvl="1"/>
            <a:r>
              <a:rPr lang="en-US">
                <a:cs typeface="Times New Roman" pitchFamily="18" charset="0"/>
              </a:rPr>
              <a:t>Offers information on various forms of marketing, including affiliate programs</a:t>
            </a:r>
            <a:r>
              <a:rPr lang="en-US">
                <a:solidFill>
                  <a:srgbClr val="FFFFFF"/>
                </a:solidFill>
                <a:cs typeface="Times New Roman" pitchFamily="18" charset="0"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Becoming </a:t>
            </a:r>
            <a:r>
              <a:rPr lang="en-US" dirty="0"/>
              <a:t>an Affiliate</a:t>
            </a:r>
          </a:p>
        </p:txBody>
      </p:sp>
      <p:pic>
        <p:nvPicPr>
          <p:cNvPr id="41987" name="Picture 3" descr="C:\ANCILLARY\PowerPoint\EBECMCh_09PNGImages\09_07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3601" y="1323692"/>
            <a:ext cx="4571999" cy="4772307"/>
          </a:xfrm>
          <a:prstGeom prst="rect">
            <a:avLst/>
          </a:prstGeom>
          <a:noFill/>
        </p:spPr>
      </p:pic>
      <p:sp>
        <p:nvSpPr>
          <p:cNvPr id="41989" name="Rectangle 5"/>
          <p:cNvSpPr>
            <a:spLocks noChangeArrowheads="1"/>
          </p:cNvSpPr>
          <p:nvPr/>
        </p:nvSpPr>
        <p:spPr bwMode="auto">
          <a:xfrm>
            <a:off x="228600" y="6181725"/>
            <a:ext cx="77168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lvl="2">
              <a:spcAft>
                <a:spcPts val="900"/>
              </a:spcAft>
            </a:pPr>
            <a:r>
              <a:rPr lang="en-US">
                <a:latin typeface="Times" pitchFamily="18" charset="0"/>
              </a:rPr>
              <a:t>Adbility’s specific segments within an industry. (Courtesy of </a:t>
            </a:r>
            <a:r>
              <a:rPr lang="en-US" b="1">
                <a:latin typeface="Courier New" pitchFamily="49" charset="0"/>
              </a:rPr>
              <a:t>Adbility.com</a:t>
            </a:r>
            <a:r>
              <a:rPr lang="en-US">
                <a:latin typeface="Times" pitchFamily="18" charset="0"/>
              </a:rPr>
              <a:t>.)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Becoming </a:t>
            </a:r>
            <a:r>
              <a:rPr lang="en-US" dirty="0"/>
              <a:t>an Affiliate</a:t>
            </a:r>
          </a:p>
        </p:txBody>
      </p:sp>
      <p:pic>
        <p:nvPicPr>
          <p:cNvPr id="43011" name="Picture 3" descr="C:\ANCILLARY\PowerPoint\EBECMCh_09PNGImages\09_08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24075" y="1151358"/>
            <a:ext cx="4810125" cy="5020842"/>
          </a:xfrm>
          <a:prstGeom prst="rect">
            <a:avLst/>
          </a:prstGeom>
          <a:noFill/>
        </p:spPr>
      </p:pic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-838200" y="6248400"/>
            <a:ext cx="9982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lvl="2">
              <a:spcAft>
                <a:spcPts val="900"/>
              </a:spcAft>
            </a:pPr>
            <a:r>
              <a:rPr lang="en-US">
                <a:latin typeface="Times" pitchFamily="18" charset="0"/>
              </a:rPr>
              <a:t>Adbility’s listing of affiliate programs for books in the “general” segment. (Courtesy of </a:t>
            </a:r>
            <a:r>
              <a:rPr lang="en-US" b="1">
                <a:latin typeface="Courier New" pitchFamily="49" charset="0"/>
              </a:rPr>
              <a:t>Adbility.com</a:t>
            </a:r>
            <a:r>
              <a:rPr lang="en-US">
                <a:latin typeface="Times" pitchFamily="18" charset="0"/>
              </a:rPr>
              <a:t>.)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Becoming </a:t>
            </a:r>
            <a:r>
              <a:rPr lang="en-US" dirty="0"/>
              <a:t>an Affiliate</a:t>
            </a:r>
          </a:p>
        </p:txBody>
      </p:sp>
      <p:sp>
        <p:nvSpPr>
          <p:cNvPr id="2355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>
                <a:cs typeface="Times New Roman" pitchFamily="18" charset="0"/>
              </a:rPr>
              <a:t>Some programs have requirements to become an affiliate </a:t>
            </a:r>
          </a:p>
          <a:p>
            <a:pPr lvl="1"/>
            <a:r>
              <a:rPr lang="en-US">
                <a:cs typeface="Times New Roman" pitchFamily="18" charset="0"/>
              </a:rPr>
              <a:t>Site statistics, information about visitors and a tax identification number</a:t>
            </a:r>
          </a:p>
          <a:p>
            <a:r>
              <a:rPr lang="en-US"/>
              <a:t>Hidden fees and restrictions in some affiliate contracts</a:t>
            </a:r>
          </a:p>
          <a:p>
            <a:r>
              <a:rPr lang="en-US"/>
              <a:t>Note the reputation of the merchant </a:t>
            </a:r>
          </a:p>
          <a:p>
            <a:r>
              <a:rPr lang="en-US"/>
              <a:t>Most affiliate programs require a person or company to have a Web site to participate </a:t>
            </a:r>
          </a:p>
          <a:p>
            <a:r>
              <a:rPr lang="en-US"/>
              <a:t>Some programs allow individuals to join by placing affiliate links on their personal sites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</a:t>
            </a:r>
            <a:r>
              <a:rPr lang="en-US" dirty="0"/>
              <a:t>of Affiliate Programs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>
                <a:latin typeface="Courier" pitchFamily="49" charset="0"/>
                <a:cs typeface="Times New Roman" pitchFamily="18" charset="0"/>
                <a:hlinkClick r:id="rId3"/>
              </a:rPr>
              <a:t>Amazon.com</a:t>
            </a:r>
            <a:r>
              <a:rPr lang="en-US" b="1">
                <a:latin typeface="Courier" pitchFamily="49" charset="0"/>
                <a:cs typeface="Times New Roman" pitchFamily="18" charset="0"/>
              </a:rPr>
              <a:t> </a:t>
            </a:r>
            <a:r>
              <a:rPr lang="en-US" i="1"/>
              <a:t>Associate Program</a:t>
            </a:r>
            <a:r>
              <a:rPr lang="en-US"/>
              <a:t> </a:t>
            </a:r>
            <a:endParaRPr lang="en-US" b="1">
              <a:latin typeface="Courier" pitchFamily="49" charset="0"/>
              <a:cs typeface="Times New Roman" pitchFamily="18" charset="0"/>
            </a:endParaRPr>
          </a:p>
          <a:p>
            <a:pPr lvl="1"/>
            <a:r>
              <a:rPr lang="en-US"/>
              <a:t>Pioneer in affiliate marketing</a:t>
            </a:r>
          </a:p>
          <a:p>
            <a:pPr lvl="1"/>
            <a:r>
              <a:rPr lang="en-US"/>
              <a:t>Sites will be rejected if they contain “amazon” or variations of the word in the domain names, promote violence, are discriminatory or contain sexual material or other content deemed inappropriate </a:t>
            </a:r>
          </a:p>
          <a:p>
            <a:pPr lvl="1"/>
            <a:r>
              <a:rPr lang="en-US" i="1"/>
              <a:t>Associates Central</a:t>
            </a:r>
            <a:r>
              <a:rPr lang="en-US"/>
              <a:t> </a:t>
            </a:r>
          </a:p>
          <a:p>
            <a:pPr lvl="2"/>
            <a:r>
              <a:rPr lang="en-US"/>
              <a:t>provides graphics, links, earnings and traffic information </a:t>
            </a:r>
          </a:p>
          <a:p>
            <a:pPr lvl="1"/>
            <a:r>
              <a:rPr lang="en-US"/>
              <a:t>Affiliates can provide an </a:t>
            </a:r>
            <a:r>
              <a:rPr lang="en-US" b="1">
                <a:latin typeface="Courier" pitchFamily="49" charset="0"/>
              </a:rPr>
              <a:t>Amazon.com</a:t>
            </a:r>
            <a:r>
              <a:rPr lang="en-US"/>
              <a:t> search box on its site or link to the home page or recommended books</a:t>
            </a:r>
          </a:p>
          <a:p>
            <a:pPr lvl="1"/>
            <a:r>
              <a:rPr lang="en-US"/>
              <a:t>Joining is free and pays up to 15 percent in referral fees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</a:t>
            </a:r>
            <a:r>
              <a:rPr lang="en-US" dirty="0"/>
              <a:t>of Affiliate Programs</a:t>
            </a:r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>
                <a:hlinkClick r:id="rId3"/>
              </a:rPr>
              <a:t>BabyCenter</a:t>
            </a:r>
            <a:r>
              <a:rPr lang="en-US"/>
              <a:t> offers a commission-based affiliate program </a:t>
            </a:r>
          </a:p>
          <a:p>
            <a:r>
              <a:rPr lang="en-US"/>
              <a:t>Pays members for all sales originating from their sites </a:t>
            </a:r>
          </a:p>
          <a:p>
            <a:r>
              <a:rPr lang="en-US"/>
              <a:t>Pays affiliates for their own personal shopping through the links on their sites </a:t>
            </a:r>
          </a:p>
          <a:p>
            <a:r>
              <a:rPr lang="en-US"/>
              <a:t>Affiliates are paid on a quarterly basis </a:t>
            </a:r>
          </a:p>
          <a:p>
            <a:r>
              <a:rPr lang="en-US" i="1"/>
              <a:t>BabyCenter Affiliate Gateway</a:t>
            </a:r>
            <a:r>
              <a:rPr lang="en-US"/>
              <a:t> provides earning reports, images and links that can be downloaded to connect to the merchant site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Costs </a:t>
            </a:r>
            <a:r>
              <a:rPr lang="en-US" dirty="0"/>
              <a:t>and Taxation of Affiliate Programs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/>
              <a:t>Costs</a:t>
            </a:r>
          </a:p>
          <a:p>
            <a:pPr lvl="1"/>
            <a:r>
              <a:rPr lang="en-US"/>
              <a:t>Merchant is required to pay the affiliate, with the amount depending on the prespecified terms of the program</a:t>
            </a:r>
          </a:p>
          <a:p>
            <a:pPr lvl="2"/>
            <a:r>
              <a:rPr lang="en-US"/>
              <a:t>Costs can rise with increases in the number of click-throughs, purchases or other specified actions</a:t>
            </a:r>
          </a:p>
          <a:p>
            <a:pPr lvl="1"/>
            <a:r>
              <a:rPr lang="en-US"/>
              <a:t>Losing visitors through affiliate links </a:t>
            </a:r>
          </a:p>
          <a:p>
            <a:pPr lvl="1"/>
            <a:r>
              <a:rPr lang="en-US"/>
              <a:t>Developing and implementing the program</a:t>
            </a:r>
          </a:p>
          <a:p>
            <a:r>
              <a:rPr lang="en-US">
                <a:cs typeface="Times New Roman" pitchFamily="18" charset="0"/>
              </a:rPr>
              <a:t>Internet affiliate program taxation</a:t>
            </a:r>
          </a:p>
          <a:p>
            <a:pPr lvl="1"/>
            <a:r>
              <a:rPr lang="en-US">
                <a:cs typeface="Times New Roman" pitchFamily="18" charset="0"/>
              </a:rPr>
              <a:t>Commissions collected by affiliates are considered income and will be taxed</a:t>
            </a:r>
          </a:p>
          <a:p>
            <a:pPr lvl="1"/>
            <a:r>
              <a:rPr lang="en-US">
                <a:cs typeface="Times New Roman" pitchFamily="18" charset="0"/>
              </a:rPr>
              <a:t>State taxation on sales made through affiliates in states other than the state where the merchant is located has not been settled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Affiliate-Program </a:t>
            </a:r>
            <a:r>
              <a:rPr lang="en-US" dirty="0"/>
              <a:t>Directories and Search Engines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/>
              <a:t>Affiliate-program directories</a:t>
            </a:r>
            <a:r>
              <a:rPr lang="en-US"/>
              <a:t> and </a:t>
            </a:r>
            <a:r>
              <a:rPr lang="en-US" i="1"/>
              <a:t>search engines</a:t>
            </a:r>
            <a:r>
              <a:rPr lang="en-US"/>
              <a:t> </a:t>
            </a:r>
          </a:p>
          <a:p>
            <a:pPr lvl="1"/>
            <a:r>
              <a:rPr lang="en-US"/>
              <a:t>Provide parties who are interested in becoming affiliates with programs that match their interests, and parties who are interested in finding affiliates with the different options available to them</a:t>
            </a:r>
          </a:p>
          <a:p>
            <a:pPr lvl="2"/>
            <a:r>
              <a:rPr lang="en-US">
                <a:hlinkClick r:id="rId3"/>
              </a:rPr>
              <a:t>Associate-It</a:t>
            </a:r>
            <a:r>
              <a:rPr lang="en-US"/>
              <a:t>, </a:t>
            </a:r>
            <a:r>
              <a:rPr lang="en-US" b="1">
                <a:latin typeface="Courier New" pitchFamily="49" charset="0"/>
                <a:cs typeface="Times New Roman" pitchFamily="18" charset="0"/>
                <a:hlinkClick r:id="rId4"/>
              </a:rPr>
              <a:t>AssociatePrograms.com</a:t>
            </a:r>
            <a:r>
              <a:rPr lang="en-US">
                <a:latin typeface="Times" pitchFamily="18" charset="0"/>
                <a:cs typeface="Times New Roman" pitchFamily="18" charset="0"/>
              </a:rPr>
              <a:t>,</a:t>
            </a:r>
            <a:r>
              <a:rPr lang="en-US">
                <a:latin typeface="Times" pitchFamily="18" charset="0"/>
              </a:rPr>
              <a:t> </a:t>
            </a:r>
            <a:r>
              <a:rPr lang="en-US">
                <a:hlinkClick r:id="rId5"/>
              </a:rPr>
              <a:t>Refer-it</a:t>
            </a:r>
            <a:r>
              <a:rPr lang="en-US"/>
              <a:t> and </a:t>
            </a:r>
            <a:r>
              <a:rPr lang="en-US" b="1">
                <a:latin typeface="Courier" pitchFamily="49" charset="0"/>
                <a:hlinkClick r:id="rId6"/>
              </a:rPr>
              <a:t>AffiliateFind.com</a:t>
            </a:r>
            <a:r>
              <a:rPr lang="en-US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781</TotalTime>
  <Words>1095</Words>
  <Application>Microsoft Office PowerPoint</Application>
  <PresentationFormat>On-screen Show (4:3)</PresentationFormat>
  <Paragraphs>141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Lecture 29</vt:lpstr>
      <vt:lpstr>Affiliate Programs</vt:lpstr>
      <vt:lpstr>Recap – Lecture 28</vt:lpstr>
      <vt:lpstr>Introduction</vt:lpstr>
      <vt:lpstr>How an Affiliate Program Works</vt:lpstr>
      <vt:lpstr>Selecting an Affiliate-Program Reward Structure</vt:lpstr>
      <vt:lpstr>Pay-Per-Click Model</vt:lpstr>
      <vt:lpstr>Pay-Per-Lead Model</vt:lpstr>
      <vt:lpstr>Pay-Per-Sale Model</vt:lpstr>
      <vt:lpstr>Multi-Tiered Model</vt:lpstr>
      <vt:lpstr>Hybrid Model</vt:lpstr>
      <vt:lpstr>CPM (Cost-Per-Thousand) Model</vt:lpstr>
      <vt:lpstr>Attracting Affiliates</vt:lpstr>
      <vt:lpstr>Monitoring An Affiliate Program</vt:lpstr>
      <vt:lpstr>Affiliate Solution Providers</vt:lpstr>
      <vt:lpstr>Becoming an Affiliate</vt:lpstr>
      <vt:lpstr>Becoming an Affiliate</vt:lpstr>
      <vt:lpstr>Becoming an Affiliate</vt:lpstr>
      <vt:lpstr>Becoming an Affiliate</vt:lpstr>
      <vt:lpstr>Examples of Affiliate Programs</vt:lpstr>
      <vt:lpstr>Examples of Affiliate Programs</vt:lpstr>
      <vt:lpstr>Costs and Taxation of Affiliate Programs</vt:lpstr>
      <vt:lpstr>Affiliate-Program Directories and Search Engines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Affiliate Programs</dc:title>
  <dc:creator>Fahad</dc:creator>
  <cp:lastModifiedBy>NTS</cp:lastModifiedBy>
  <cp:revision>12</cp:revision>
  <dcterms:created xsi:type="dcterms:W3CDTF">2013-05-07T00:51:00Z</dcterms:created>
  <dcterms:modified xsi:type="dcterms:W3CDTF">2013-07-30T11:32:20Z</dcterms:modified>
</cp:coreProperties>
</file>