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70" r:id="rId3"/>
    <p:sldId id="271" r:id="rId4"/>
    <p:sldId id="257" r:id="rId5"/>
    <p:sldId id="272" r:id="rId6"/>
    <p:sldId id="273" r:id="rId7"/>
    <p:sldId id="258" r:id="rId8"/>
    <p:sldId id="259" r:id="rId9"/>
    <p:sldId id="260" r:id="rId10"/>
    <p:sldId id="261" r:id="rId11"/>
    <p:sldId id="262" r:id="rId12"/>
    <p:sldId id="263" r:id="rId13"/>
    <p:sldId id="274" r:id="rId14"/>
    <p:sldId id="264" r:id="rId15"/>
    <p:sldId id="265" r:id="rId16"/>
    <p:sldId id="266" r:id="rId17"/>
    <p:sldId id="275" r:id="rId18"/>
    <p:sldId id="267" r:id="rId19"/>
    <p:sldId id="276" r:id="rId20"/>
    <p:sldId id="268" r:id="rId21"/>
    <p:sldId id="278" r:id="rId22"/>
    <p:sldId id="279" r:id="rId23"/>
    <p:sldId id="280" r:id="rId24"/>
    <p:sldId id="281" r:id="rId25"/>
    <p:sldId id="282" r:id="rId26"/>
    <p:sldId id="283" r:id="rId27"/>
    <p:sldId id="284" r:id="rId28"/>
    <p:sldId id="285" r:id="rId29"/>
    <p:sldId id="286" r:id="rId30"/>
    <p:sldId id="287"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9848C89-A7D9-43A4-A1B8-2EE934CF45E0}" type="datetimeFigureOut">
              <a:rPr lang="en-US" smtClean="0"/>
              <a:pPr/>
              <a:t>7/31/2013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28DA00-6031-4761-A62E-1B963086435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848C89-A7D9-43A4-A1B8-2EE934CF45E0}" type="datetimeFigureOut">
              <a:rPr lang="en-US" smtClean="0"/>
              <a:pPr/>
              <a:t>7/31/2013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28DA00-6031-4761-A62E-1B963086435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848C89-A7D9-43A4-A1B8-2EE934CF45E0}" type="datetimeFigureOut">
              <a:rPr lang="en-US" smtClean="0"/>
              <a:pPr/>
              <a:t>7/31/2013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28DA00-6031-4761-A62E-1B963086435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848C89-A7D9-43A4-A1B8-2EE934CF45E0}" type="datetimeFigureOut">
              <a:rPr lang="en-US" smtClean="0"/>
              <a:pPr/>
              <a:t>7/31/2013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28DA00-6031-4761-A62E-1B963086435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848C89-A7D9-43A4-A1B8-2EE934CF45E0}" type="datetimeFigureOut">
              <a:rPr lang="en-US" smtClean="0"/>
              <a:pPr/>
              <a:t>7/31/2013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28DA00-6031-4761-A62E-1B963086435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848C89-A7D9-43A4-A1B8-2EE934CF45E0}" type="datetimeFigureOut">
              <a:rPr lang="en-US" smtClean="0"/>
              <a:pPr/>
              <a:t>7/31/2013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28DA00-6031-4761-A62E-1B963086435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848C89-A7D9-43A4-A1B8-2EE934CF45E0}" type="datetimeFigureOut">
              <a:rPr lang="en-US" smtClean="0"/>
              <a:pPr/>
              <a:t>7/31/2013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28DA00-6031-4761-A62E-1B963086435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848C89-A7D9-43A4-A1B8-2EE934CF45E0}" type="datetimeFigureOut">
              <a:rPr lang="en-US" smtClean="0"/>
              <a:pPr/>
              <a:t>7/31/2013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28DA00-6031-4761-A62E-1B963086435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848C89-A7D9-43A4-A1B8-2EE934CF45E0}" type="datetimeFigureOut">
              <a:rPr lang="en-US" smtClean="0"/>
              <a:pPr/>
              <a:t>7/31/2013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28DA00-6031-4761-A62E-1B963086435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848C89-A7D9-43A4-A1B8-2EE934CF45E0}" type="datetimeFigureOut">
              <a:rPr lang="en-US" smtClean="0"/>
              <a:pPr/>
              <a:t>7/31/2013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28DA00-6031-4761-A62E-1B963086435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848C89-A7D9-43A4-A1B8-2EE934CF45E0}" type="datetimeFigureOut">
              <a:rPr lang="en-US" smtClean="0"/>
              <a:pPr/>
              <a:t>7/31/2013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28DA00-6031-4761-A62E-1B963086435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848C89-A7D9-43A4-A1B8-2EE934CF45E0}" type="datetimeFigureOut">
              <a:rPr lang="en-US" smtClean="0"/>
              <a:pPr/>
              <a:t>7/31/2013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28DA00-6031-4761-A62E-1B963086435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6600" b="1" dirty="0" smtClean="0"/>
              <a:t>Lecture 28</a:t>
            </a:r>
            <a:endParaRPr lang="en-US" sz="6600" b="1" dirty="0"/>
          </a:p>
        </p:txBody>
      </p:sp>
      <p:sp>
        <p:nvSpPr>
          <p:cNvPr id="5" name="Subtitle 4"/>
          <p:cNvSpPr>
            <a:spLocks noGrp="1"/>
          </p:cNvSpPr>
          <p:nvPr>
            <p:ph type="subTitle" idx="1"/>
          </p:nvPr>
        </p:nvSpPr>
        <p:spPr>
          <a:xfrm>
            <a:off x="1143000" y="4419600"/>
            <a:ext cx="7010400" cy="1752600"/>
          </a:xfrm>
        </p:spPr>
        <p:txBody>
          <a:bodyPr>
            <a:normAutofit/>
          </a:bodyPr>
          <a:lstStyle/>
          <a:p>
            <a:r>
              <a:rPr lang="en-US" sz="4400" b="1" dirty="0" smtClean="0"/>
              <a:t>Electronic Business </a:t>
            </a:r>
            <a:r>
              <a:rPr lang="en-US" sz="4000" b="1" dirty="0" smtClean="0"/>
              <a:t>(MGT-485)</a:t>
            </a:r>
            <a:endParaRPr lang="en-US"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 – Lecture 27</a:t>
            </a:r>
            <a:endParaRPr lang="en-US" b="1"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E-Business Strategy: Evaluation</a:t>
            </a:r>
          </a:p>
          <a:p>
            <a:pPr lvl="1"/>
            <a:r>
              <a:rPr lang="en-US" dirty="0" smtClean="0"/>
              <a:t>The Evaluation Process</a:t>
            </a:r>
          </a:p>
          <a:p>
            <a:pPr lvl="1"/>
            <a:r>
              <a:rPr lang="en-US" dirty="0" smtClean="0"/>
              <a:t>Organizational Control and Evaluation</a:t>
            </a:r>
          </a:p>
          <a:p>
            <a:pPr lvl="1"/>
            <a:r>
              <a:rPr lang="en-US" dirty="0" smtClean="0"/>
              <a:t>Financial Evaluation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Contents to Cover Today</a:t>
            </a:r>
            <a:endParaRPr lang="en-US" b="1"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E-Business Strategy: Evaluation</a:t>
            </a:r>
          </a:p>
          <a:p>
            <a:pPr lvl="1"/>
            <a:r>
              <a:rPr lang="en-US" dirty="0" smtClean="0"/>
              <a:t>Technology Evaluation</a:t>
            </a:r>
          </a:p>
          <a:p>
            <a:pPr lvl="1"/>
            <a:r>
              <a:rPr lang="en-US" dirty="0" smtClean="0"/>
              <a:t>Human Resource Evaluation</a:t>
            </a:r>
          </a:p>
          <a:p>
            <a:pPr lvl="1"/>
            <a:r>
              <a:rPr lang="en-US" dirty="0" smtClean="0"/>
              <a:t>Website Evaluation </a:t>
            </a:r>
          </a:p>
          <a:p>
            <a:pPr lvl="1"/>
            <a:r>
              <a:rPr lang="en-US" dirty="0" smtClean="0"/>
              <a:t>Business Model Evaluation </a:t>
            </a:r>
          </a:p>
          <a:p>
            <a:pPr lvl="1"/>
            <a:r>
              <a:rPr lang="en-US" dirty="0" smtClean="0"/>
              <a:t>E-Business Strategy Evaluation </a:t>
            </a:r>
          </a:p>
          <a:p>
            <a:pPr>
              <a:buNone/>
            </a:pPr>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Technology evaluation</a:t>
            </a:r>
            <a:endParaRPr lang="en-US" b="1" dirty="0"/>
          </a:p>
        </p:txBody>
      </p:sp>
      <p:sp>
        <p:nvSpPr>
          <p:cNvPr id="3" name="Content Placeholder 2"/>
          <p:cNvSpPr>
            <a:spLocks noGrp="1"/>
          </p:cNvSpPr>
          <p:nvPr>
            <p:ph idx="1"/>
          </p:nvPr>
        </p:nvSpPr>
        <p:spPr>
          <a:xfrm>
            <a:off x="457200" y="1600200"/>
            <a:ext cx="8458200" cy="5029200"/>
          </a:xfrm>
        </p:spPr>
        <p:txBody>
          <a:bodyPr>
            <a:normAutofit fontScale="85000" lnSpcReduction="20000"/>
          </a:bodyPr>
          <a:lstStyle/>
          <a:p>
            <a:r>
              <a:rPr lang="en-US" dirty="0" smtClean="0"/>
              <a:t>Technology is one of the key drivers of e-business so it is important for organizations to understand their current position regarding the stage of technology adoption and what can be achieved from it.</a:t>
            </a:r>
          </a:p>
          <a:p>
            <a:r>
              <a:rPr lang="en-US" dirty="0" smtClean="0"/>
              <a:t>There are various different levels of e-business applications and organizations will adopt those that help achieve their objectives within the constraints of finance and skills. </a:t>
            </a:r>
          </a:p>
          <a:p>
            <a:r>
              <a:rPr lang="en-US" dirty="0" smtClean="0"/>
              <a:t>Most organizations start with general information on a website then progress to having an internet presence. </a:t>
            </a:r>
          </a:p>
          <a:p>
            <a:r>
              <a:rPr lang="en-US" dirty="0" smtClean="0"/>
              <a:t>The next stage is the development of distinct value-adding services for customers followed by the integration of systems for supporting communications and transactions with customers, suppliers and partners.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Technology evaluation</a:t>
            </a:r>
            <a:endParaRPr lang="en-US" b="1" dirty="0"/>
          </a:p>
        </p:txBody>
      </p:sp>
      <p:sp>
        <p:nvSpPr>
          <p:cNvPr id="3" name="Content Placeholder 2"/>
          <p:cNvSpPr>
            <a:spLocks noGrp="1"/>
          </p:cNvSpPr>
          <p:nvPr>
            <p:ph idx="1"/>
          </p:nvPr>
        </p:nvSpPr>
        <p:spPr>
          <a:xfrm>
            <a:off x="457200" y="1600200"/>
            <a:ext cx="8458200" cy="5029200"/>
          </a:xfrm>
        </p:spPr>
        <p:txBody>
          <a:bodyPr>
            <a:normAutofit fontScale="92500" lnSpcReduction="20000"/>
          </a:bodyPr>
          <a:lstStyle/>
          <a:p>
            <a:r>
              <a:rPr lang="en-US" dirty="0" smtClean="0"/>
              <a:t>The final, most technologically demanding, stage is the development and use of technology for collaboration with suppliers and partners. </a:t>
            </a:r>
          </a:p>
          <a:p>
            <a:r>
              <a:rPr lang="en-US" dirty="0" smtClean="0"/>
              <a:t>The key to a successful IT strategy is for managers to understand exactly what technology is required for helping the organization achieve its objectives. </a:t>
            </a:r>
          </a:p>
          <a:p>
            <a:r>
              <a:rPr lang="en-US" dirty="0" smtClean="0"/>
              <a:t>Other technological factors will also feature in the evaluation process including connectivity rates among customers, suppliers and partners, access to broadband and compatibility of systems used by organizations and customers in different parts of the globe.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Technology evaluation</a:t>
            </a:r>
            <a:endParaRPr lang="en-US" b="1" dirty="0"/>
          </a:p>
        </p:txBody>
      </p:sp>
      <p:sp>
        <p:nvSpPr>
          <p:cNvPr id="3" name="Content Placeholder 2"/>
          <p:cNvSpPr>
            <a:spLocks noGrp="1"/>
          </p:cNvSpPr>
          <p:nvPr>
            <p:ph idx="1"/>
          </p:nvPr>
        </p:nvSpPr>
        <p:spPr/>
        <p:txBody>
          <a:bodyPr>
            <a:normAutofit fontScale="85000" lnSpcReduction="20000"/>
          </a:bodyPr>
          <a:lstStyle/>
          <a:p>
            <a:r>
              <a:rPr lang="en-US" dirty="0" smtClean="0"/>
              <a:t>The evaluation of technology includes the assessment of the quality and capabilities of technology prior to investment, and an evaluation of the performance of the technology once it has been implemented.</a:t>
            </a:r>
          </a:p>
          <a:p>
            <a:r>
              <a:rPr lang="en-US" dirty="0" smtClean="0"/>
              <a:t>The main factors comprising an evaluation process for computer hardware include:</a:t>
            </a:r>
          </a:p>
          <a:p>
            <a:pPr lvl="1"/>
            <a:r>
              <a:rPr lang="en-US" dirty="0" smtClean="0"/>
              <a:t>Capability </a:t>
            </a:r>
          </a:p>
          <a:p>
            <a:pPr lvl="1"/>
            <a:r>
              <a:rPr lang="en-US" dirty="0" smtClean="0"/>
              <a:t>Cost </a:t>
            </a:r>
          </a:p>
          <a:p>
            <a:pPr lvl="1"/>
            <a:r>
              <a:rPr lang="en-US" dirty="0" smtClean="0"/>
              <a:t>Reliability </a:t>
            </a:r>
          </a:p>
          <a:p>
            <a:pPr lvl="1"/>
            <a:r>
              <a:rPr lang="en-US" dirty="0" smtClean="0"/>
              <a:t>Obsolescence </a:t>
            </a:r>
          </a:p>
          <a:p>
            <a:pPr lvl="1"/>
            <a:r>
              <a:rPr lang="en-US" dirty="0" smtClean="0"/>
              <a:t>Scalability </a:t>
            </a:r>
          </a:p>
          <a:p>
            <a:pPr lvl="1"/>
            <a:r>
              <a:rPr lang="en-US" dirty="0" smtClean="0"/>
              <a:t>Risk </a:t>
            </a:r>
          </a:p>
          <a:p>
            <a:pPr lvl="1"/>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Technology evaluation:</a:t>
            </a:r>
            <a:br>
              <a:rPr lang="en-US" b="1" dirty="0" smtClean="0"/>
            </a:br>
            <a:r>
              <a:rPr lang="en-US" sz="3100" b="1" dirty="0" smtClean="0"/>
              <a:t> Capability</a:t>
            </a:r>
            <a:endParaRPr lang="en-US" b="1" dirty="0"/>
          </a:p>
        </p:txBody>
      </p:sp>
      <p:sp>
        <p:nvSpPr>
          <p:cNvPr id="3" name="Content Placeholder 2"/>
          <p:cNvSpPr>
            <a:spLocks noGrp="1"/>
          </p:cNvSpPr>
          <p:nvPr>
            <p:ph idx="1"/>
          </p:nvPr>
        </p:nvSpPr>
        <p:spPr>
          <a:xfrm>
            <a:off x="457200" y="1905000"/>
            <a:ext cx="8229600" cy="4038600"/>
          </a:xfrm>
        </p:spPr>
        <p:txBody>
          <a:bodyPr>
            <a:normAutofit lnSpcReduction="10000"/>
          </a:bodyPr>
          <a:lstStyle/>
          <a:p>
            <a:r>
              <a:rPr lang="en-US" dirty="0" smtClean="0"/>
              <a:t>The capability of computer hardware will determine the scope of use that it is put to. </a:t>
            </a:r>
          </a:p>
          <a:p>
            <a:r>
              <a:rPr lang="en-US" dirty="0" smtClean="0"/>
              <a:t>Capability includes speed, capacity and throughput.</a:t>
            </a:r>
          </a:p>
          <a:p>
            <a:r>
              <a:rPr lang="en-US" dirty="0" smtClean="0"/>
              <a:t>An e-business has to evaluate what speed and capacity is required for the volume of business and the types of business it expects to handle over a given period of time.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Technology evaluation:</a:t>
            </a:r>
            <a:br>
              <a:rPr lang="en-US" b="1" dirty="0" smtClean="0"/>
            </a:br>
            <a:r>
              <a:rPr lang="en-US" sz="3100" b="1" dirty="0" smtClean="0"/>
              <a:t> Cost</a:t>
            </a:r>
            <a:endParaRPr lang="en-US" b="1" dirty="0"/>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r>
              <a:rPr lang="en-US" dirty="0" smtClean="0"/>
              <a:t>The cost of acquiring and installing the technology influences the decision about what type of technology is appropriate within the set IT budget. </a:t>
            </a:r>
          </a:p>
          <a:p>
            <a:r>
              <a:rPr lang="en-US" dirty="0" smtClean="0"/>
              <a:t>The cost of installation also includes the likely disruption during the changeover from the old to the new system.</a:t>
            </a:r>
          </a:p>
          <a:p>
            <a:r>
              <a:rPr lang="en-US" dirty="0" smtClean="0"/>
              <a:t>The cost of putting into operation and maintaining the hardware forms part of the evaluation of its performance. </a:t>
            </a:r>
          </a:p>
          <a:p>
            <a:r>
              <a:rPr lang="en-US" dirty="0" smtClean="0"/>
              <a:t>A set standard of performance relative to cost projections will determine the cost effectiveness of the chosen hardware. </a:t>
            </a:r>
          </a:p>
          <a:p>
            <a:r>
              <a:rPr lang="en-US" dirty="0" smtClean="0"/>
              <a:t>This informs future decisions on choice of hardware.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Technology evaluation:</a:t>
            </a:r>
            <a:br>
              <a:rPr lang="en-US" b="1" dirty="0" smtClean="0"/>
            </a:br>
            <a:r>
              <a:rPr lang="en-US" sz="3100" b="1" dirty="0" smtClean="0"/>
              <a:t>Reliability </a:t>
            </a:r>
            <a:endParaRPr lang="en-US" b="1" dirty="0"/>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r>
              <a:rPr lang="en-US" dirty="0" smtClean="0"/>
              <a:t>The performance of the hardware is constantly monitored and any malfunctions noted. </a:t>
            </a:r>
          </a:p>
          <a:p>
            <a:r>
              <a:rPr lang="en-US" dirty="0" smtClean="0"/>
              <a:t>The information relayed to managers will include the number of malfunctions, the type of malfunctions and the time factor relating to resolving the problem.</a:t>
            </a:r>
          </a:p>
          <a:p>
            <a:r>
              <a:rPr lang="en-US" dirty="0" smtClean="0"/>
              <a:t>Managers will set a minimum threshold for reliability and take action to replace the hardware should it fall below the threshold. </a:t>
            </a:r>
          </a:p>
          <a:p>
            <a:r>
              <a:rPr lang="en-US" dirty="0" smtClean="0"/>
              <a:t>Managers need to be satisfied that the problem lies with the hardware and not with the people who operate it.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Technology evaluation:</a:t>
            </a:r>
            <a:br>
              <a:rPr lang="en-US" b="1" dirty="0" smtClean="0"/>
            </a:br>
            <a:r>
              <a:rPr lang="en-US" sz="3100" b="1" dirty="0" smtClean="0"/>
              <a:t> Obsolescence</a:t>
            </a:r>
            <a:endParaRPr lang="en-US" b="1" dirty="0"/>
          </a:p>
        </p:txBody>
      </p:sp>
      <p:sp>
        <p:nvSpPr>
          <p:cNvPr id="3" name="Content Placeholder 2"/>
          <p:cNvSpPr>
            <a:spLocks noGrp="1"/>
          </p:cNvSpPr>
          <p:nvPr>
            <p:ph idx="1"/>
          </p:nvPr>
        </p:nvSpPr>
        <p:spPr>
          <a:xfrm>
            <a:off x="457200" y="1600200"/>
            <a:ext cx="8458200" cy="5257800"/>
          </a:xfrm>
        </p:spPr>
        <p:txBody>
          <a:bodyPr>
            <a:normAutofit fontScale="92500" lnSpcReduction="10000"/>
          </a:bodyPr>
          <a:lstStyle/>
          <a:p>
            <a:r>
              <a:rPr lang="en-US" dirty="0" smtClean="0"/>
              <a:t>The rate of technological advance in computing hardware could represent a cost to organizations if the suite of current computers becomes obsolete or outdated relative to those used by competitors.</a:t>
            </a:r>
          </a:p>
          <a:p>
            <a:r>
              <a:rPr lang="en-US" dirty="0" smtClean="0"/>
              <a:t>When evaluating the performance of the technological infrastructure managers have to account for the longevity of current stock and the rate of obsolescence over given periods of time. </a:t>
            </a:r>
          </a:p>
          <a:p>
            <a:r>
              <a:rPr lang="en-US" dirty="0" smtClean="0"/>
              <a:t>This will be closely linked to the types of activities carried out within the organization and the reliance on technology to carry out those activities.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Technology evaluation:</a:t>
            </a:r>
            <a:br>
              <a:rPr lang="en-US" b="1" dirty="0" smtClean="0"/>
            </a:br>
            <a:r>
              <a:rPr lang="en-US" sz="3600" b="1" dirty="0" smtClean="0"/>
              <a:t> </a:t>
            </a:r>
            <a:r>
              <a:rPr lang="en-US" sz="3100" b="1" dirty="0" smtClean="0"/>
              <a:t>Scalability</a:t>
            </a:r>
            <a:endParaRPr lang="en-US" b="1" dirty="0"/>
          </a:p>
        </p:txBody>
      </p:sp>
      <p:sp>
        <p:nvSpPr>
          <p:cNvPr id="3" name="Content Placeholder 2"/>
          <p:cNvSpPr>
            <a:spLocks noGrp="1"/>
          </p:cNvSpPr>
          <p:nvPr>
            <p:ph idx="1"/>
          </p:nvPr>
        </p:nvSpPr>
        <p:spPr>
          <a:xfrm>
            <a:off x="457200" y="1981200"/>
            <a:ext cx="8229600" cy="4038600"/>
          </a:xfrm>
        </p:spPr>
        <p:txBody>
          <a:bodyPr>
            <a:normAutofit fontScale="92500" lnSpcReduction="10000"/>
          </a:bodyPr>
          <a:lstStyle/>
          <a:p>
            <a:r>
              <a:rPr lang="en-US" dirty="0" smtClean="0"/>
              <a:t>As firms experience growth so the demands on technology increase.</a:t>
            </a:r>
          </a:p>
          <a:p>
            <a:r>
              <a:rPr lang="en-US" dirty="0" smtClean="0"/>
              <a:t>Vendors of IT systems will normally guarantee scalability to set levels as part of the sales agreement. </a:t>
            </a:r>
          </a:p>
          <a:p>
            <a:r>
              <a:rPr lang="en-US" dirty="0" smtClean="0"/>
              <a:t>Scalability and reliability are linked and form important measures of technological performance in organizations that seek to achieve growth and competitive advantage.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Technology evaluation:</a:t>
            </a:r>
            <a:br>
              <a:rPr lang="en-US" b="1" dirty="0" smtClean="0"/>
            </a:br>
            <a:r>
              <a:rPr lang="en-US" sz="3100" b="1" dirty="0" smtClean="0"/>
              <a:t>Risk</a:t>
            </a:r>
            <a:endParaRPr lang="en-US" b="1" dirty="0"/>
          </a:p>
        </p:txBody>
      </p:sp>
      <p:sp>
        <p:nvSpPr>
          <p:cNvPr id="3" name="Content Placeholder 2"/>
          <p:cNvSpPr>
            <a:spLocks noGrp="1"/>
          </p:cNvSpPr>
          <p:nvPr>
            <p:ph idx="1"/>
          </p:nvPr>
        </p:nvSpPr>
        <p:spPr/>
        <p:txBody>
          <a:bodyPr>
            <a:normAutofit fontScale="85000" lnSpcReduction="10000"/>
          </a:bodyPr>
          <a:lstStyle/>
          <a:p>
            <a:r>
              <a:rPr lang="en-US" dirty="0" smtClean="0"/>
              <a:t>Technology is the cornerstone of e-business and plays a pivotal role in determining how successful </a:t>
            </a:r>
            <a:r>
              <a:rPr lang="en-US" dirty="0" err="1" smtClean="0"/>
              <a:t>organisations</a:t>
            </a:r>
            <a:r>
              <a:rPr lang="en-US" dirty="0" smtClean="0"/>
              <a:t> will be. </a:t>
            </a:r>
          </a:p>
          <a:p>
            <a:r>
              <a:rPr lang="en-US" dirty="0" smtClean="0"/>
              <a:t>The greater the benefits of installing a new technology infrastructure the greater will be the associated risks. </a:t>
            </a:r>
          </a:p>
          <a:p>
            <a:r>
              <a:rPr lang="en-US" dirty="0" smtClean="0"/>
              <a:t>An e-business may seek competitive advantage by investing and installing the very latest technology  </a:t>
            </a:r>
            <a:r>
              <a:rPr lang="en-US" dirty="0" err="1" smtClean="0"/>
              <a:t>nfrastructure</a:t>
            </a:r>
            <a:r>
              <a:rPr lang="en-US" dirty="0" smtClean="0"/>
              <a:t>. </a:t>
            </a:r>
          </a:p>
          <a:p>
            <a:r>
              <a:rPr lang="en-US" dirty="0" smtClean="0"/>
              <a:t>Managers need to weigh the benefits of being first to roll out a more efficient system against the risks of malfunction, installation or usability.</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Technology evaluation</a:t>
            </a:r>
            <a:br>
              <a:rPr lang="en-US" b="1" dirty="0" smtClean="0"/>
            </a:br>
            <a:endParaRPr lang="en-US" b="1" dirty="0"/>
          </a:p>
        </p:txBody>
      </p:sp>
      <p:sp>
        <p:nvSpPr>
          <p:cNvPr id="3" name="Content Placeholder 2"/>
          <p:cNvSpPr>
            <a:spLocks noGrp="1"/>
          </p:cNvSpPr>
          <p:nvPr>
            <p:ph idx="1"/>
          </p:nvPr>
        </p:nvSpPr>
        <p:spPr>
          <a:xfrm>
            <a:off x="457200" y="1295400"/>
            <a:ext cx="8686800" cy="5410200"/>
          </a:xfrm>
        </p:spPr>
        <p:txBody>
          <a:bodyPr>
            <a:normAutofit fontScale="77500" lnSpcReduction="20000"/>
          </a:bodyPr>
          <a:lstStyle/>
          <a:p>
            <a:r>
              <a:rPr lang="en-US" dirty="0" smtClean="0"/>
              <a:t>Organizations can reduce risk by installing new technology incrementally. </a:t>
            </a:r>
          </a:p>
          <a:p>
            <a:r>
              <a:rPr lang="en-US" dirty="0" smtClean="0"/>
              <a:t>Increasingly, organizations are taking advantage of the convergence of technology and the integration of systems to cut costs and improve efficiency. </a:t>
            </a:r>
          </a:p>
          <a:p>
            <a:r>
              <a:rPr lang="en-US" dirty="0" smtClean="0"/>
              <a:t>The convergence of technology links voice, data, mobile and video, and Internet Protocol (IP) sets an industry standard for facilitating communications across different media. </a:t>
            </a:r>
          </a:p>
          <a:p>
            <a:r>
              <a:rPr lang="en-US" dirty="0" smtClean="0"/>
              <a:t>The investment in new systems to take advantage of convergence and integration would constitute a high risk for many organizations but the risk of losing out may be even higher. </a:t>
            </a:r>
          </a:p>
          <a:p>
            <a:r>
              <a:rPr lang="en-US" dirty="0" smtClean="0"/>
              <a:t>Evaluating software uses similar criteria to evaluating hardware.</a:t>
            </a:r>
          </a:p>
          <a:p>
            <a:r>
              <a:rPr lang="en-US" dirty="0" smtClean="0"/>
              <a:t>Capability, cost, reliability and compatibility are as relevant to software evaluation as they are to evaluating hardware.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Technology evaluation:</a:t>
            </a:r>
            <a:br>
              <a:rPr lang="en-US" b="1" dirty="0" smtClean="0"/>
            </a:br>
            <a:endParaRPr lang="en-US" b="1" dirty="0"/>
          </a:p>
        </p:txBody>
      </p:sp>
      <p:sp>
        <p:nvSpPr>
          <p:cNvPr id="3" name="Content Placeholder 2"/>
          <p:cNvSpPr>
            <a:spLocks noGrp="1"/>
          </p:cNvSpPr>
          <p:nvPr>
            <p:ph idx="1"/>
          </p:nvPr>
        </p:nvSpPr>
        <p:spPr>
          <a:xfrm>
            <a:off x="228600" y="914400"/>
            <a:ext cx="8915400" cy="5867400"/>
          </a:xfrm>
        </p:spPr>
        <p:txBody>
          <a:bodyPr>
            <a:normAutofit fontScale="85000" lnSpcReduction="20000"/>
          </a:bodyPr>
          <a:lstStyle/>
          <a:p>
            <a:r>
              <a:rPr lang="en-US" dirty="0" smtClean="0"/>
              <a:t>Factors that have to form part of the evaluation process both before and after investment in software include:</a:t>
            </a:r>
          </a:p>
          <a:p>
            <a:pPr lvl="1"/>
            <a:r>
              <a:rPr lang="en-US" b="1" dirty="0" smtClean="0"/>
              <a:t>Quality: </a:t>
            </a:r>
            <a:r>
              <a:rPr lang="en-US" dirty="0" smtClean="0"/>
              <a:t>The software has to be free of viruses, have security mechanisms built in to prevent improper use and be free of errors in the program code</a:t>
            </a:r>
          </a:p>
          <a:p>
            <a:pPr lvl="1"/>
            <a:r>
              <a:rPr lang="en-US" b="1" dirty="0" smtClean="0"/>
              <a:t>Efficiency:</a:t>
            </a:r>
            <a:r>
              <a:rPr lang="en-US" dirty="0" smtClean="0"/>
              <a:t> The software should be a well-developed system of program codes and it should not take up excessive memory, capacity or disc space</a:t>
            </a:r>
          </a:p>
          <a:p>
            <a:pPr lvl="1"/>
            <a:r>
              <a:rPr lang="en-US" b="1" dirty="0" smtClean="0"/>
              <a:t>Flexibility:</a:t>
            </a:r>
            <a:r>
              <a:rPr lang="en-US" dirty="0" smtClean="0"/>
              <a:t> The software should be able to process all e-business demands placed on it without requiring major modification</a:t>
            </a:r>
          </a:p>
          <a:p>
            <a:pPr lvl="1"/>
            <a:r>
              <a:rPr lang="en-US" b="1" dirty="0" smtClean="0"/>
              <a:t>Connectivity:</a:t>
            </a:r>
            <a:r>
              <a:rPr lang="en-US" dirty="0" smtClean="0"/>
              <a:t> The software should be Web-enabled for access to internets, intranets and extranets;</a:t>
            </a:r>
          </a:p>
          <a:p>
            <a:pPr lvl="1"/>
            <a:r>
              <a:rPr lang="en-US" b="1" dirty="0" smtClean="0"/>
              <a:t>Language: </a:t>
            </a:r>
            <a:r>
              <a:rPr lang="en-US" dirty="0" smtClean="0"/>
              <a:t>The software must be written in a language that is familiar to IT developers in-house;</a:t>
            </a:r>
          </a:p>
          <a:p>
            <a:pPr lvl="1"/>
            <a:r>
              <a:rPr lang="en-US" b="1" dirty="0" smtClean="0"/>
              <a:t>Documentation: </a:t>
            </a:r>
            <a:r>
              <a:rPr lang="en-US" dirty="0" smtClean="0"/>
              <a:t>The software must be well documented and include items such as help screens, reports, forms and data entry screens.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Technology evaluation:</a:t>
            </a:r>
            <a:br>
              <a:rPr lang="en-US" b="1" dirty="0" smtClean="0"/>
            </a:br>
            <a:endParaRPr lang="en-US" b="1" dirty="0"/>
          </a:p>
        </p:txBody>
      </p:sp>
      <p:sp>
        <p:nvSpPr>
          <p:cNvPr id="3" name="Content Placeholder 2"/>
          <p:cNvSpPr>
            <a:spLocks noGrp="1"/>
          </p:cNvSpPr>
          <p:nvPr>
            <p:ph idx="1"/>
          </p:nvPr>
        </p:nvSpPr>
        <p:spPr>
          <a:xfrm>
            <a:off x="228600" y="1143000"/>
            <a:ext cx="8686800" cy="5334000"/>
          </a:xfrm>
        </p:spPr>
        <p:txBody>
          <a:bodyPr>
            <a:normAutofit fontScale="85000" lnSpcReduction="20000"/>
          </a:bodyPr>
          <a:lstStyle/>
          <a:p>
            <a:r>
              <a:rPr lang="en-US" dirty="0" smtClean="0"/>
              <a:t>The evaluation of technology, both before and after the investment decision, is an important element in determining an e-business strategy. </a:t>
            </a:r>
          </a:p>
          <a:p>
            <a:r>
              <a:rPr lang="en-US" dirty="0" smtClean="0"/>
              <a:t>Since many of the activities that take place in an e-business are reliant on technology, the choice and implementation of specific systems play key roles in determining the success of the organization.</a:t>
            </a:r>
          </a:p>
          <a:p>
            <a:r>
              <a:rPr lang="en-US" dirty="0" smtClean="0"/>
              <a:t>Consequently, evaluation of the performance of technology is a continuous process, as is the testing of new technologies before committing to investment. </a:t>
            </a:r>
          </a:p>
          <a:p>
            <a:r>
              <a:rPr lang="en-US" dirty="0" smtClean="0"/>
              <a:t>Before deciding on such an important investment, organizations have to ensure that costs and risks are controlled and that training of staff, or the recruitment of new staff, is in place to ensure immediate usability of the new technology.</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t>Human Resource Evaluation</a:t>
            </a:r>
            <a:endParaRPr lang="en-US" b="1" dirty="0"/>
          </a:p>
        </p:txBody>
      </p:sp>
      <p:sp>
        <p:nvSpPr>
          <p:cNvPr id="3" name="Content Placeholder 2"/>
          <p:cNvSpPr>
            <a:spLocks noGrp="1"/>
          </p:cNvSpPr>
          <p:nvPr>
            <p:ph idx="1"/>
          </p:nvPr>
        </p:nvSpPr>
        <p:spPr/>
        <p:txBody>
          <a:bodyPr>
            <a:normAutofit fontScale="85000" lnSpcReduction="10000"/>
          </a:bodyPr>
          <a:lstStyle/>
          <a:p>
            <a:r>
              <a:rPr lang="en-US" dirty="0" smtClean="0"/>
              <a:t>One of the most commonly cited reasons managers put forward for adopting e-business are the cost savings that can be derived from reducing the number of people employed. </a:t>
            </a:r>
          </a:p>
          <a:p>
            <a:r>
              <a:rPr lang="en-US" dirty="0" smtClean="0"/>
              <a:t>E-business applications can process many jobs that were previously undertaken by humans.</a:t>
            </a:r>
          </a:p>
          <a:p>
            <a:r>
              <a:rPr lang="en-US" dirty="0" smtClean="0"/>
              <a:t>Many firms who have engaged in e-business seek to employ fewer, but more specialized, workers. </a:t>
            </a:r>
          </a:p>
          <a:p>
            <a:r>
              <a:rPr lang="en-US" dirty="0" smtClean="0"/>
              <a:t>The development of network organizations and virtual organizations means that firms can cast their net much wider to attract and recruit suitably skilled staff.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t>Human Resource Evaluation</a:t>
            </a:r>
            <a:endParaRPr lang="en-US" b="1" dirty="0"/>
          </a:p>
        </p:txBody>
      </p:sp>
      <p:sp>
        <p:nvSpPr>
          <p:cNvPr id="3" name="Content Placeholder 2"/>
          <p:cNvSpPr>
            <a:spLocks noGrp="1"/>
          </p:cNvSpPr>
          <p:nvPr>
            <p:ph idx="1"/>
          </p:nvPr>
        </p:nvSpPr>
        <p:spPr/>
        <p:txBody>
          <a:bodyPr>
            <a:normAutofit lnSpcReduction="10000"/>
          </a:bodyPr>
          <a:lstStyle/>
          <a:p>
            <a:r>
              <a:rPr lang="en-US" dirty="0" smtClean="0"/>
              <a:t>The evaluation of human resources in e-business is undertaken at four different levels. That are:</a:t>
            </a:r>
          </a:p>
          <a:p>
            <a:pPr lvl="1"/>
            <a:r>
              <a:rPr lang="en-US" dirty="0" smtClean="0"/>
              <a:t>The evaluation of human resources policy;</a:t>
            </a:r>
          </a:p>
          <a:p>
            <a:pPr lvl="1"/>
            <a:r>
              <a:rPr lang="en-US" dirty="0" smtClean="0"/>
              <a:t>The evaluation of the recruitment process in attracting and retaining key skills;</a:t>
            </a:r>
          </a:p>
          <a:p>
            <a:pPr lvl="1"/>
            <a:r>
              <a:rPr lang="en-US" dirty="0" smtClean="0"/>
              <a:t>The evaluation of human resource performance against set targets;</a:t>
            </a:r>
          </a:p>
          <a:p>
            <a:pPr lvl="1"/>
            <a:r>
              <a:rPr lang="en-US" dirty="0" smtClean="0"/>
              <a:t>The evaluation of feedback from human resources.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Human Resource Evaluation: </a:t>
            </a:r>
            <a:br>
              <a:rPr lang="en-US" b="1" dirty="0" smtClean="0"/>
            </a:br>
            <a:r>
              <a:rPr lang="en-US" sz="3100" b="1" dirty="0" smtClean="0"/>
              <a:t>Evaluating human resources policy and planning</a:t>
            </a:r>
            <a:endParaRPr lang="en-US" b="1" dirty="0"/>
          </a:p>
        </p:txBody>
      </p:sp>
      <p:sp>
        <p:nvSpPr>
          <p:cNvPr id="3" name="Content Placeholder 2"/>
          <p:cNvSpPr>
            <a:spLocks noGrp="1"/>
          </p:cNvSpPr>
          <p:nvPr>
            <p:ph idx="1"/>
          </p:nvPr>
        </p:nvSpPr>
        <p:spPr>
          <a:xfrm>
            <a:off x="457200" y="1600200"/>
            <a:ext cx="8458200" cy="5257800"/>
          </a:xfrm>
        </p:spPr>
        <p:txBody>
          <a:bodyPr>
            <a:normAutofit fontScale="85000" lnSpcReduction="10000"/>
          </a:bodyPr>
          <a:lstStyle/>
          <a:p>
            <a:r>
              <a:rPr lang="en-US" dirty="0" smtClean="0"/>
              <a:t>Every organization has to develop and implement a human resources policy. </a:t>
            </a:r>
          </a:p>
          <a:p>
            <a:r>
              <a:rPr lang="en-US" dirty="0" smtClean="0"/>
              <a:t>The policy will incorporate the overriding criteria that determine the type of skills and experience the organization needs to attract, the reward system, the training and staff development process and the system for monitoring, assessing and appraising staff performance. </a:t>
            </a:r>
          </a:p>
          <a:p>
            <a:r>
              <a:rPr lang="en-US" dirty="0" smtClean="0"/>
              <a:t>There are wide differences in approach to determining the types of skills and experience required. </a:t>
            </a:r>
          </a:p>
          <a:p>
            <a:r>
              <a:rPr lang="en-US" dirty="0" smtClean="0"/>
              <a:t>Much depends on the objectives of the organization, the products or services produced and the strategy that is put in place to achieve organizational objectives.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Human Resource Evaluation: </a:t>
            </a:r>
            <a:br>
              <a:rPr lang="en-US" b="1" dirty="0" smtClean="0"/>
            </a:br>
            <a:r>
              <a:rPr lang="en-US" sz="3100" b="1" dirty="0" smtClean="0"/>
              <a:t>Evaluating human resources policy and planning</a:t>
            </a:r>
            <a:endParaRPr lang="en-US" b="1" dirty="0"/>
          </a:p>
        </p:txBody>
      </p:sp>
      <p:sp>
        <p:nvSpPr>
          <p:cNvPr id="3" name="Content Placeholder 2"/>
          <p:cNvSpPr>
            <a:spLocks noGrp="1"/>
          </p:cNvSpPr>
          <p:nvPr>
            <p:ph idx="1"/>
          </p:nvPr>
        </p:nvSpPr>
        <p:spPr>
          <a:xfrm>
            <a:off x="228600" y="1600200"/>
            <a:ext cx="8915400" cy="5257800"/>
          </a:xfrm>
        </p:spPr>
        <p:txBody>
          <a:bodyPr>
            <a:normAutofit fontScale="77500" lnSpcReduction="20000"/>
          </a:bodyPr>
          <a:lstStyle/>
          <a:p>
            <a:r>
              <a:rPr lang="en-US" dirty="0" smtClean="0"/>
              <a:t>The type of skills and experience sought by firms in e-business may cover specialist activities including:</a:t>
            </a:r>
          </a:p>
          <a:p>
            <a:pPr lvl="1"/>
            <a:r>
              <a:rPr lang="en-US" b="1" dirty="0" smtClean="0"/>
              <a:t>Web design: </a:t>
            </a:r>
            <a:r>
              <a:rPr lang="en-US" dirty="0" smtClean="0"/>
              <a:t>design web structure, graphics and navigation</a:t>
            </a:r>
          </a:p>
          <a:p>
            <a:pPr lvl="1"/>
            <a:r>
              <a:rPr lang="en-US" b="1" dirty="0" smtClean="0"/>
              <a:t>Web developer: </a:t>
            </a:r>
            <a:r>
              <a:rPr lang="en-US" dirty="0" smtClean="0"/>
              <a:t>initiates web-based projects, programming</a:t>
            </a:r>
          </a:p>
          <a:p>
            <a:pPr lvl="1"/>
            <a:r>
              <a:rPr lang="en-US" b="1" dirty="0" smtClean="0"/>
              <a:t>Webmaster: </a:t>
            </a:r>
            <a:r>
              <a:rPr lang="en-US" dirty="0" smtClean="0"/>
              <a:t>managing and developing the website using web technology</a:t>
            </a:r>
          </a:p>
          <a:p>
            <a:pPr lvl="1"/>
            <a:r>
              <a:rPr lang="en-US" b="1" dirty="0" smtClean="0"/>
              <a:t>Computer technician: </a:t>
            </a:r>
            <a:r>
              <a:rPr lang="en-US" dirty="0" smtClean="0"/>
              <a:t>solves computer problems and ensures hardware and software reliability</a:t>
            </a:r>
          </a:p>
          <a:p>
            <a:pPr lvl="1"/>
            <a:r>
              <a:rPr lang="en-US" b="1" dirty="0" smtClean="0"/>
              <a:t>Online marketer: </a:t>
            </a:r>
            <a:r>
              <a:rPr lang="en-US" dirty="0" smtClean="0"/>
              <a:t>manage online marketing and promotional campaigns</a:t>
            </a:r>
          </a:p>
          <a:p>
            <a:pPr lvl="1"/>
            <a:r>
              <a:rPr lang="en-US" b="1" dirty="0" smtClean="0"/>
              <a:t>Network manager: </a:t>
            </a:r>
            <a:r>
              <a:rPr lang="en-US" dirty="0" smtClean="0"/>
              <a:t>controls and co-ordinates staff across the network organization</a:t>
            </a:r>
          </a:p>
          <a:p>
            <a:pPr lvl="1"/>
            <a:r>
              <a:rPr lang="en-US" b="1" dirty="0" smtClean="0"/>
              <a:t>Project manager: </a:t>
            </a:r>
            <a:r>
              <a:rPr lang="en-US" dirty="0" smtClean="0"/>
              <a:t>develops, controls and manages the delegation of projects to teams of workers</a:t>
            </a:r>
          </a:p>
          <a:p>
            <a:pPr lvl="1"/>
            <a:r>
              <a:rPr lang="en-US" b="1" dirty="0" smtClean="0"/>
              <a:t>Logistics manager: </a:t>
            </a:r>
            <a:r>
              <a:rPr lang="en-US" dirty="0" smtClean="0"/>
              <a:t>manages the electronic control of inbound and outbound logistics.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Human Resource Evaluation: </a:t>
            </a:r>
            <a:br>
              <a:rPr lang="en-US" b="1" dirty="0" smtClean="0"/>
            </a:br>
            <a:r>
              <a:rPr lang="en-US" sz="3100" b="1" dirty="0" smtClean="0"/>
              <a:t>Evaluating human resources policy and planning</a:t>
            </a:r>
            <a:endParaRPr lang="en-US" b="1" dirty="0"/>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r>
              <a:rPr lang="en-US" dirty="0" smtClean="0"/>
              <a:t>In modern e-business working environments the reward system is likely to go well beyond simple financial reward for time spent in the office. </a:t>
            </a:r>
          </a:p>
          <a:p>
            <a:r>
              <a:rPr lang="en-US" dirty="0" smtClean="0"/>
              <a:t>Rewards will reflect innovation, creativity and contributions to developing new products and services and ways of improving internal efficiency. </a:t>
            </a:r>
          </a:p>
          <a:p>
            <a:r>
              <a:rPr lang="en-US" dirty="0" smtClean="0"/>
              <a:t>This may include promotion, peer acceptance, greater autonomy in work scheduling or greater decision-making powers.</a:t>
            </a:r>
          </a:p>
          <a:p>
            <a:r>
              <a:rPr lang="en-US" dirty="0" smtClean="0"/>
              <a:t>The evaluation of human resources also entails reflecting on how closely matched the actual human resources performance is to the forecasts for human resource needs. </a:t>
            </a:r>
          </a:p>
          <a:p>
            <a:r>
              <a:rPr lang="en-US" dirty="0" smtClean="0"/>
              <a:t>Human resource needs form part of human resource planning.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Human Resource Evaluation: </a:t>
            </a:r>
            <a:br>
              <a:rPr lang="en-US" b="1" dirty="0" smtClean="0"/>
            </a:br>
            <a:r>
              <a:rPr lang="en-US" sz="3100" b="1" dirty="0" smtClean="0"/>
              <a:t>Evaluating the recruitment process</a:t>
            </a:r>
            <a:endParaRPr lang="en-US" b="1" dirty="0"/>
          </a:p>
        </p:txBody>
      </p:sp>
      <p:sp>
        <p:nvSpPr>
          <p:cNvPr id="3" name="Content Placeholder 2"/>
          <p:cNvSpPr>
            <a:spLocks noGrp="1"/>
          </p:cNvSpPr>
          <p:nvPr>
            <p:ph idx="1"/>
          </p:nvPr>
        </p:nvSpPr>
        <p:spPr>
          <a:xfrm>
            <a:off x="457200" y="1676400"/>
            <a:ext cx="8382000" cy="4876800"/>
          </a:xfrm>
        </p:spPr>
        <p:txBody>
          <a:bodyPr>
            <a:normAutofit fontScale="85000" lnSpcReduction="20000"/>
          </a:bodyPr>
          <a:lstStyle/>
          <a:p>
            <a:r>
              <a:rPr lang="en-US" dirty="0"/>
              <a:t>An e-business has to be able to attract and retain skilled staff </a:t>
            </a:r>
            <a:r>
              <a:rPr lang="en-US" dirty="0" smtClean="0"/>
              <a:t>who possess </a:t>
            </a:r>
            <a:r>
              <a:rPr lang="en-US" dirty="0"/>
              <a:t>the correct qualifications and experience to add value to </a:t>
            </a:r>
            <a:r>
              <a:rPr lang="en-US" dirty="0" smtClean="0"/>
              <a:t>the organization </a:t>
            </a:r>
            <a:r>
              <a:rPr lang="en-US" dirty="0"/>
              <a:t>and help achieve the stated objectives. </a:t>
            </a:r>
            <a:endParaRPr lang="en-US" dirty="0" smtClean="0"/>
          </a:p>
          <a:p>
            <a:r>
              <a:rPr lang="en-US" dirty="0" smtClean="0"/>
              <a:t>The </a:t>
            </a:r>
            <a:r>
              <a:rPr lang="en-US" dirty="0"/>
              <a:t>aim of the recruitment process is to find the right people </a:t>
            </a:r>
            <a:r>
              <a:rPr lang="en-US" dirty="0" smtClean="0"/>
              <a:t>for the </a:t>
            </a:r>
            <a:r>
              <a:rPr lang="en-US" dirty="0"/>
              <a:t>right job. </a:t>
            </a:r>
            <a:endParaRPr lang="en-US" dirty="0" smtClean="0"/>
          </a:p>
          <a:p>
            <a:pPr lvl="1"/>
            <a:r>
              <a:rPr lang="en-US" dirty="0" smtClean="0"/>
              <a:t>First</a:t>
            </a:r>
            <a:r>
              <a:rPr lang="en-US" dirty="0"/>
              <a:t>, the process begins with a job analysis where </a:t>
            </a:r>
            <a:r>
              <a:rPr lang="en-US" dirty="0" smtClean="0"/>
              <a:t>all relevant </a:t>
            </a:r>
            <a:r>
              <a:rPr lang="en-US" dirty="0"/>
              <a:t>information on the tasks, duties and responsibilities </a:t>
            </a:r>
            <a:r>
              <a:rPr lang="en-US" dirty="0" smtClean="0"/>
              <a:t>is gathered </a:t>
            </a:r>
            <a:r>
              <a:rPr lang="en-US" dirty="0"/>
              <a:t>and interpreted. </a:t>
            </a:r>
            <a:endParaRPr lang="en-US" dirty="0" smtClean="0"/>
          </a:p>
          <a:p>
            <a:pPr lvl="1"/>
            <a:r>
              <a:rPr lang="en-US" dirty="0" smtClean="0"/>
              <a:t>This </a:t>
            </a:r>
            <a:r>
              <a:rPr lang="en-US" dirty="0"/>
              <a:t>is followed by the compilation of a </a:t>
            </a:r>
            <a:r>
              <a:rPr lang="en-US" dirty="0" smtClean="0"/>
              <a:t>job description </a:t>
            </a:r>
            <a:r>
              <a:rPr lang="en-US" dirty="0"/>
              <a:t>that </a:t>
            </a:r>
            <a:r>
              <a:rPr lang="en-US" dirty="0" smtClean="0"/>
              <a:t>summarizes </a:t>
            </a:r>
            <a:r>
              <a:rPr lang="en-US" dirty="0"/>
              <a:t>the specific tasks, duties and </a:t>
            </a:r>
            <a:r>
              <a:rPr lang="en-US" dirty="0" smtClean="0"/>
              <a:t>responsibilities.</a:t>
            </a:r>
          </a:p>
          <a:p>
            <a:pPr lvl="1"/>
            <a:r>
              <a:rPr lang="en-US" dirty="0" smtClean="0"/>
              <a:t>Lastly</a:t>
            </a:r>
            <a:r>
              <a:rPr lang="en-US" dirty="0"/>
              <a:t>, the job description details the knowledge, </a:t>
            </a:r>
            <a:r>
              <a:rPr lang="en-US" dirty="0" smtClean="0"/>
              <a:t>skills, qualifications </a:t>
            </a:r>
            <a:r>
              <a:rPr lang="en-US" dirty="0"/>
              <a:t>and experience required to perform the tasks, </a:t>
            </a:r>
            <a:r>
              <a:rPr lang="en-US" dirty="0" smtClean="0"/>
              <a:t>duties and </a:t>
            </a:r>
            <a:r>
              <a:rPr lang="en-US" dirty="0"/>
              <a:t>responsibilities to a satisfactory standard.</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Human Resource Evaluation: </a:t>
            </a:r>
            <a:br>
              <a:rPr lang="en-US" b="1" dirty="0" smtClean="0"/>
            </a:br>
            <a:r>
              <a:rPr lang="en-US" sz="3100" b="1" dirty="0" smtClean="0"/>
              <a:t>Evaluating human resource performance</a:t>
            </a:r>
            <a:endParaRPr lang="en-US" b="1" dirty="0"/>
          </a:p>
        </p:txBody>
      </p:sp>
      <p:sp>
        <p:nvSpPr>
          <p:cNvPr id="3" name="Content Placeholder 2"/>
          <p:cNvSpPr>
            <a:spLocks noGrp="1"/>
          </p:cNvSpPr>
          <p:nvPr>
            <p:ph idx="1"/>
          </p:nvPr>
        </p:nvSpPr>
        <p:spPr>
          <a:xfrm>
            <a:off x="304800" y="1447800"/>
            <a:ext cx="8534400" cy="5181600"/>
          </a:xfrm>
        </p:spPr>
        <p:txBody>
          <a:bodyPr>
            <a:normAutofit fontScale="85000" lnSpcReduction="10000"/>
          </a:bodyPr>
          <a:lstStyle/>
          <a:p>
            <a:r>
              <a:rPr lang="en-US" dirty="0" smtClean="0"/>
              <a:t>All </a:t>
            </a:r>
            <a:r>
              <a:rPr lang="en-US" dirty="0"/>
              <a:t>staff should add value to the </a:t>
            </a:r>
            <a:r>
              <a:rPr lang="en-US" dirty="0" smtClean="0"/>
              <a:t>organization </a:t>
            </a:r>
            <a:r>
              <a:rPr lang="en-US" dirty="0"/>
              <a:t>and </a:t>
            </a:r>
            <a:r>
              <a:rPr lang="en-US" dirty="0" smtClean="0"/>
              <a:t>be prepared </a:t>
            </a:r>
            <a:r>
              <a:rPr lang="en-US" dirty="0"/>
              <a:t>to use their skills, experience and expertise to </a:t>
            </a:r>
            <a:r>
              <a:rPr lang="en-US" dirty="0" smtClean="0"/>
              <a:t>contribute to </a:t>
            </a:r>
            <a:r>
              <a:rPr lang="en-US" dirty="0"/>
              <a:t>the </a:t>
            </a:r>
            <a:r>
              <a:rPr lang="en-US" dirty="0" smtClean="0"/>
              <a:t>organization </a:t>
            </a:r>
            <a:r>
              <a:rPr lang="en-US" dirty="0"/>
              <a:t>achieving stated objectives. </a:t>
            </a:r>
            <a:endParaRPr lang="en-US" dirty="0" smtClean="0"/>
          </a:p>
          <a:p>
            <a:r>
              <a:rPr lang="en-US" dirty="0" smtClean="0"/>
              <a:t>The rigor </a:t>
            </a:r>
            <a:r>
              <a:rPr lang="en-US" dirty="0"/>
              <a:t>to which performance appraisal is undertaken </a:t>
            </a:r>
            <a:r>
              <a:rPr lang="en-US" dirty="0" smtClean="0"/>
              <a:t>varies between </a:t>
            </a:r>
            <a:r>
              <a:rPr lang="en-US" dirty="0"/>
              <a:t>different types of </a:t>
            </a:r>
            <a:r>
              <a:rPr lang="en-US" dirty="0" smtClean="0"/>
              <a:t>organizations</a:t>
            </a:r>
          </a:p>
          <a:p>
            <a:r>
              <a:rPr lang="en-US" dirty="0" smtClean="0"/>
              <a:t>It is </a:t>
            </a:r>
            <a:r>
              <a:rPr lang="en-US" dirty="0"/>
              <a:t>important to </a:t>
            </a:r>
            <a:r>
              <a:rPr lang="en-US" dirty="0" smtClean="0"/>
              <a:t>put in </a:t>
            </a:r>
            <a:r>
              <a:rPr lang="en-US" dirty="0"/>
              <a:t>place a formal appraisal system so that set standards are </a:t>
            </a:r>
            <a:r>
              <a:rPr lang="en-US" dirty="0" smtClean="0"/>
              <a:t>widely known</a:t>
            </a:r>
            <a:r>
              <a:rPr lang="en-US" dirty="0"/>
              <a:t>, employees understand the benchmark performance </a:t>
            </a:r>
            <a:r>
              <a:rPr lang="en-US" dirty="0" smtClean="0"/>
              <a:t>expected and </a:t>
            </a:r>
            <a:r>
              <a:rPr lang="en-US" dirty="0"/>
              <a:t>managers can observe when performance falls below </a:t>
            </a:r>
            <a:r>
              <a:rPr lang="en-US" dirty="0" smtClean="0"/>
              <a:t>standard and </a:t>
            </a:r>
            <a:r>
              <a:rPr lang="en-US" dirty="0"/>
              <a:t>take </a:t>
            </a:r>
            <a:r>
              <a:rPr lang="en-US" dirty="0" smtClean="0"/>
              <a:t>action.</a:t>
            </a:r>
          </a:p>
          <a:p>
            <a:r>
              <a:rPr lang="en-US" dirty="0" smtClean="0"/>
              <a:t>Information systems have opened up the possibility of constant monitoring of performance in many work tasks.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t>Website Evaluatio</a:t>
            </a:r>
            <a:r>
              <a:rPr lang="en-US" b="1" dirty="0"/>
              <a:t>n</a:t>
            </a:r>
          </a:p>
        </p:txBody>
      </p:sp>
      <p:sp>
        <p:nvSpPr>
          <p:cNvPr id="3" name="Content Placeholder 2"/>
          <p:cNvSpPr>
            <a:spLocks noGrp="1"/>
          </p:cNvSpPr>
          <p:nvPr>
            <p:ph idx="1"/>
          </p:nvPr>
        </p:nvSpPr>
        <p:spPr>
          <a:xfrm>
            <a:off x="304800" y="1447800"/>
            <a:ext cx="8534400" cy="5181600"/>
          </a:xfrm>
        </p:spPr>
        <p:txBody>
          <a:bodyPr>
            <a:normAutofit fontScale="85000" lnSpcReduction="20000"/>
          </a:bodyPr>
          <a:lstStyle/>
          <a:p>
            <a:r>
              <a:rPr lang="en-US" dirty="0"/>
              <a:t>In e-business it is the website that generates interest from </a:t>
            </a:r>
            <a:r>
              <a:rPr lang="en-US" dirty="0" smtClean="0"/>
              <a:t>customers and </a:t>
            </a:r>
            <a:r>
              <a:rPr lang="en-US" dirty="0"/>
              <a:t>drives the business model. </a:t>
            </a:r>
            <a:endParaRPr lang="en-US" dirty="0" smtClean="0"/>
          </a:p>
          <a:p>
            <a:r>
              <a:rPr lang="en-US" dirty="0" smtClean="0"/>
              <a:t>The </a:t>
            </a:r>
            <a:r>
              <a:rPr lang="en-US" dirty="0"/>
              <a:t>design and application of </a:t>
            </a:r>
            <a:r>
              <a:rPr lang="en-US" dirty="0" smtClean="0"/>
              <a:t>the website </a:t>
            </a:r>
            <a:r>
              <a:rPr lang="en-US" dirty="0"/>
              <a:t>is of vital importance to </a:t>
            </a:r>
            <a:r>
              <a:rPr lang="en-US" dirty="0" err="1"/>
              <a:t>organisations</a:t>
            </a:r>
            <a:r>
              <a:rPr lang="en-US" dirty="0"/>
              <a:t> engaged in </a:t>
            </a:r>
            <a:r>
              <a:rPr lang="en-US" dirty="0" smtClean="0"/>
              <a:t>e-business and </a:t>
            </a:r>
            <a:r>
              <a:rPr lang="en-US" dirty="0"/>
              <a:t>e-commerce. </a:t>
            </a:r>
            <a:endParaRPr lang="en-US" dirty="0" smtClean="0"/>
          </a:p>
          <a:p>
            <a:pPr lvl="1"/>
            <a:r>
              <a:rPr lang="en-US" dirty="0" smtClean="0"/>
              <a:t>The first step in developing an effective website is to ensure the design is attractive to browsers. The </a:t>
            </a:r>
            <a:r>
              <a:rPr lang="en-US" dirty="0"/>
              <a:t>design has to capture the attention of users. </a:t>
            </a:r>
            <a:endParaRPr lang="en-US" dirty="0" smtClean="0"/>
          </a:p>
          <a:p>
            <a:pPr lvl="1"/>
            <a:r>
              <a:rPr lang="en-US" dirty="0" smtClean="0"/>
              <a:t>Secondly</a:t>
            </a:r>
            <a:r>
              <a:rPr lang="en-US" dirty="0"/>
              <a:t>, </a:t>
            </a:r>
            <a:r>
              <a:rPr lang="en-US" dirty="0" smtClean="0"/>
              <a:t>the website </a:t>
            </a:r>
            <a:r>
              <a:rPr lang="en-US" dirty="0"/>
              <a:t>has to be easily navigated. Internet users will quickly move </a:t>
            </a:r>
            <a:r>
              <a:rPr lang="en-US" dirty="0" smtClean="0"/>
              <a:t>on </a:t>
            </a:r>
            <a:r>
              <a:rPr lang="en-US" dirty="0"/>
              <a:t>if they are unable to work their way around the website quickly </a:t>
            </a:r>
            <a:r>
              <a:rPr lang="en-US" dirty="0" smtClean="0"/>
              <a:t>and efficiently</a:t>
            </a:r>
            <a:r>
              <a:rPr lang="en-US" dirty="0"/>
              <a:t>. </a:t>
            </a:r>
            <a:endParaRPr lang="en-US" dirty="0" smtClean="0"/>
          </a:p>
          <a:p>
            <a:pPr lvl="1"/>
            <a:r>
              <a:rPr lang="en-US" dirty="0" smtClean="0"/>
              <a:t>Thirdly</a:t>
            </a:r>
            <a:r>
              <a:rPr lang="en-US" dirty="0"/>
              <a:t>, the website has to offer fast access to </a:t>
            </a:r>
            <a:r>
              <a:rPr lang="en-US" dirty="0" smtClean="0"/>
              <a:t>information required </a:t>
            </a:r>
            <a:r>
              <a:rPr lang="en-US" dirty="0"/>
              <a:t>by internet users. </a:t>
            </a:r>
            <a:endParaRPr lang="en-US" dirty="0" smtClean="0"/>
          </a:p>
          <a:p>
            <a:pPr lvl="1"/>
            <a:r>
              <a:rPr lang="en-US" dirty="0" smtClean="0"/>
              <a:t>Finally</a:t>
            </a:r>
            <a:r>
              <a:rPr lang="en-US" dirty="0"/>
              <a:t>, the website needs to offer </a:t>
            </a:r>
            <a:r>
              <a:rPr lang="en-US" dirty="0" smtClean="0"/>
              <a:t>24-hour access </a:t>
            </a:r>
            <a:r>
              <a:rPr lang="en-US" dirty="0"/>
              <a:t>and security.</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t>Website Evaluatio</a:t>
            </a:r>
            <a:r>
              <a:rPr lang="en-US" b="1" dirty="0"/>
              <a:t>n</a:t>
            </a:r>
          </a:p>
        </p:txBody>
      </p:sp>
      <p:sp>
        <p:nvSpPr>
          <p:cNvPr id="3" name="Content Placeholder 2"/>
          <p:cNvSpPr>
            <a:spLocks noGrp="1"/>
          </p:cNvSpPr>
          <p:nvPr>
            <p:ph idx="1"/>
          </p:nvPr>
        </p:nvSpPr>
        <p:spPr>
          <a:xfrm>
            <a:off x="304800" y="1447800"/>
            <a:ext cx="8534400" cy="5181600"/>
          </a:xfrm>
        </p:spPr>
        <p:txBody>
          <a:bodyPr>
            <a:normAutofit fontScale="77500" lnSpcReduction="20000"/>
          </a:bodyPr>
          <a:lstStyle/>
          <a:p>
            <a:r>
              <a:rPr lang="en-US" dirty="0" smtClean="0"/>
              <a:t>Website Performance Indicators</a:t>
            </a:r>
          </a:p>
          <a:p>
            <a:pPr lvl="1"/>
            <a:r>
              <a:rPr lang="en-US" dirty="0" smtClean="0"/>
              <a:t>The </a:t>
            </a:r>
            <a:r>
              <a:rPr lang="en-US" dirty="0"/>
              <a:t>number of ‘hits’ on the website by potential </a:t>
            </a:r>
            <a:r>
              <a:rPr lang="en-US" dirty="0" smtClean="0"/>
              <a:t>customers</a:t>
            </a:r>
          </a:p>
          <a:p>
            <a:pPr lvl="1"/>
            <a:r>
              <a:rPr lang="en-US" dirty="0" smtClean="0"/>
              <a:t>The </a:t>
            </a:r>
            <a:r>
              <a:rPr lang="en-US" dirty="0"/>
              <a:t>length of time the potential customer stayed with </a:t>
            </a:r>
            <a:r>
              <a:rPr lang="en-US" dirty="0" smtClean="0"/>
              <a:t>the website</a:t>
            </a:r>
          </a:p>
          <a:p>
            <a:pPr lvl="1"/>
            <a:r>
              <a:rPr lang="en-US" dirty="0" smtClean="0"/>
              <a:t>Which </a:t>
            </a:r>
            <a:r>
              <a:rPr lang="en-US" dirty="0"/>
              <a:t>types of products or services were viewed </a:t>
            </a:r>
            <a:r>
              <a:rPr lang="en-US" dirty="0" smtClean="0"/>
              <a:t>by potential customers</a:t>
            </a:r>
          </a:p>
          <a:p>
            <a:pPr lvl="1"/>
            <a:r>
              <a:rPr lang="en-US" dirty="0" smtClean="0"/>
              <a:t>The </a:t>
            </a:r>
            <a:r>
              <a:rPr lang="en-US" dirty="0"/>
              <a:t>navigation of the website, whether one-stop or </a:t>
            </a:r>
            <a:r>
              <a:rPr lang="en-US" dirty="0" smtClean="0"/>
              <a:t>multiple browsing</a:t>
            </a:r>
          </a:p>
          <a:p>
            <a:pPr lvl="1"/>
            <a:r>
              <a:rPr lang="en-US" dirty="0" smtClean="0"/>
              <a:t>The </a:t>
            </a:r>
            <a:r>
              <a:rPr lang="en-US" dirty="0"/>
              <a:t>number of ‘hits’ transformed into actual </a:t>
            </a:r>
            <a:r>
              <a:rPr lang="en-US" dirty="0" smtClean="0"/>
              <a:t>sales</a:t>
            </a:r>
          </a:p>
          <a:p>
            <a:pPr lvl="1"/>
            <a:r>
              <a:rPr lang="en-US" dirty="0" smtClean="0"/>
              <a:t>The </a:t>
            </a:r>
            <a:r>
              <a:rPr lang="en-US" dirty="0"/>
              <a:t>value of sales </a:t>
            </a:r>
            <a:r>
              <a:rPr lang="en-US" dirty="0" smtClean="0"/>
              <a:t>made</a:t>
            </a:r>
          </a:p>
          <a:p>
            <a:pPr lvl="1"/>
            <a:r>
              <a:rPr lang="en-US" dirty="0" smtClean="0"/>
              <a:t>The </a:t>
            </a:r>
            <a:r>
              <a:rPr lang="en-US" dirty="0"/>
              <a:t>types of products and services </a:t>
            </a:r>
            <a:r>
              <a:rPr lang="en-US" dirty="0" smtClean="0"/>
              <a:t>sold</a:t>
            </a:r>
          </a:p>
          <a:p>
            <a:pPr lvl="1"/>
            <a:r>
              <a:rPr lang="en-US" dirty="0" smtClean="0"/>
              <a:t>The </a:t>
            </a:r>
            <a:r>
              <a:rPr lang="en-US" dirty="0"/>
              <a:t>number of repeat </a:t>
            </a:r>
            <a:r>
              <a:rPr lang="en-US" dirty="0" smtClean="0"/>
              <a:t>customers</a:t>
            </a:r>
          </a:p>
          <a:p>
            <a:pPr lvl="1"/>
            <a:r>
              <a:rPr lang="en-US" dirty="0" smtClean="0"/>
              <a:t>The </a:t>
            </a:r>
            <a:r>
              <a:rPr lang="en-US" dirty="0"/>
              <a:t>characteristics of customers – age, gender, </a:t>
            </a:r>
            <a:r>
              <a:rPr lang="en-US" dirty="0" smtClean="0"/>
              <a:t>employment, location</a:t>
            </a:r>
            <a:r>
              <a:rPr lang="en-US" dirty="0"/>
              <a:t>, </a:t>
            </a:r>
            <a:r>
              <a:rPr lang="en-US" dirty="0" smtClean="0"/>
              <a:t>etc.</a:t>
            </a:r>
          </a:p>
          <a:p>
            <a:pPr lvl="1"/>
            <a:r>
              <a:rPr lang="en-US" dirty="0" smtClean="0"/>
              <a:t>Comparisons </a:t>
            </a:r>
            <a:r>
              <a:rPr lang="en-US" dirty="0"/>
              <a:t>between website performance indicators </a:t>
            </a:r>
            <a:r>
              <a:rPr lang="en-US" dirty="0" smtClean="0"/>
              <a:t>in one </a:t>
            </a:r>
            <a:r>
              <a:rPr lang="en-US" dirty="0"/>
              <a:t>time period set against another similar time period.</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t>Business Model Evaluatio</a:t>
            </a:r>
            <a:r>
              <a:rPr lang="en-US" b="1" dirty="0"/>
              <a:t>n</a:t>
            </a:r>
          </a:p>
        </p:txBody>
      </p:sp>
      <p:sp>
        <p:nvSpPr>
          <p:cNvPr id="3" name="Content Placeholder 2"/>
          <p:cNvSpPr>
            <a:spLocks noGrp="1"/>
          </p:cNvSpPr>
          <p:nvPr>
            <p:ph idx="1"/>
          </p:nvPr>
        </p:nvSpPr>
        <p:spPr>
          <a:xfrm>
            <a:off x="304800" y="1447800"/>
            <a:ext cx="8534400" cy="5410200"/>
          </a:xfrm>
        </p:spPr>
        <p:txBody>
          <a:bodyPr>
            <a:normAutofit fontScale="85000" lnSpcReduction="20000"/>
          </a:bodyPr>
          <a:lstStyle/>
          <a:p>
            <a:r>
              <a:rPr lang="en-US" dirty="0" smtClean="0"/>
              <a:t>The performance of </a:t>
            </a:r>
            <a:r>
              <a:rPr lang="en-US" dirty="0"/>
              <a:t>the business model will be continuously monitored and evaluated.</a:t>
            </a:r>
          </a:p>
          <a:p>
            <a:r>
              <a:rPr lang="en-US" dirty="0"/>
              <a:t>One of the purposes of creating a business model is to </a:t>
            </a:r>
            <a:r>
              <a:rPr lang="en-US" dirty="0" smtClean="0"/>
              <a:t>generate revenue </a:t>
            </a:r>
            <a:r>
              <a:rPr lang="en-US" dirty="0"/>
              <a:t>so that the e-business can survive and grow. </a:t>
            </a:r>
            <a:endParaRPr lang="en-US" dirty="0" smtClean="0"/>
          </a:p>
          <a:p>
            <a:r>
              <a:rPr lang="en-US" dirty="0" smtClean="0"/>
              <a:t>An </a:t>
            </a:r>
            <a:r>
              <a:rPr lang="en-US" dirty="0"/>
              <a:t>e-business will set targets for income generation over a set </a:t>
            </a:r>
            <a:r>
              <a:rPr lang="en-US" dirty="0" smtClean="0"/>
              <a:t>period of </a:t>
            </a:r>
            <a:r>
              <a:rPr lang="en-US" dirty="0"/>
              <a:t>time and compare it with actual income received.</a:t>
            </a:r>
          </a:p>
          <a:p>
            <a:r>
              <a:rPr lang="en-US" dirty="0"/>
              <a:t>Even though the business model may not generate much </a:t>
            </a:r>
            <a:r>
              <a:rPr lang="en-US" dirty="0" smtClean="0"/>
              <a:t>income in </a:t>
            </a:r>
            <a:r>
              <a:rPr lang="en-US" dirty="0"/>
              <a:t>the short term, managers in e-business must remain true to </a:t>
            </a:r>
            <a:r>
              <a:rPr lang="en-US" dirty="0" smtClean="0"/>
              <a:t>their convictions </a:t>
            </a:r>
            <a:r>
              <a:rPr lang="en-US" dirty="0"/>
              <a:t>and not abandon the business model too early. </a:t>
            </a:r>
            <a:endParaRPr lang="en-US" dirty="0" smtClean="0"/>
          </a:p>
          <a:p>
            <a:r>
              <a:rPr lang="en-US" dirty="0" smtClean="0"/>
              <a:t>Unless an </a:t>
            </a:r>
            <a:r>
              <a:rPr lang="en-US" dirty="0"/>
              <a:t>e-business has first-mover or other market advantages it can </a:t>
            </a:r>
            <a:r>
              <a:rPr lang="en-US" dirty="0" smtClean="0"/>
              <a:t>take some </a:t>
            </a:r>
            <a:r>
              <a:rPr lang="en-US" dirty="0"/>
              <a:t>time for e-business models to generate income.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t>E-Business Strategy Evaluation</a:t>
            </a:r>
            <a:endParaRPr lang="en-US" b="1" dirty="0"/>
          </a:p>
        </p:txBody>
      </p:sp>
      <p:sp>
        <p:nvSpPr>
          <p:cNvPr id="3" name="Content Placeholder 2"/>
          <p:cNvSpPr>
            <a:spLocks noGrp="1"/>
          </p:cNvSpPr>
          <p:nvPr>
            <p:ph idx="1"/>
          </p:nvPr>
        </p:nvSpPr>
        <p:spPr>
          <a:xfrm>
            <a:off x="152400" y="1371600"/>
            <a:ext cx="8839200" cy="5410200"/>
          </a:xfrm>
        </p:spPr>
        <p:txBody>
          <a:bodyPr>
            <a:normAutofit fontScale="70000" lnSpcReduction="20000"/>
          </a:bodyPr>
          <a:lstStyle/>
          <a:p>
            <a:r>
              <a:rPr lang="en-US" dirty="0"/>
              <a:t>The final part of evaluation should focus on the longer-term </a:t>
            </a:r>
            <a:r>
              <a:rPr lang="en-US" dirty="0" smtClean="0"/>
              <a:t>aspirations of </a:t>
            </a:r>
            <a:r>
              <a:rPr lang="en-US" dirty="0"/>
              <a:t>the e-business. </a:t>
            </a:r>
            <a:endParaRPr lang="en-US" dirty="0" smtClean="0"/>
          </a:p>
          <a:p>
            <a:r>
              <a:rPr lang="en-US" dirty="0" smtClean="0"/>
              <a:t>An </a:t>
            </a:r>
            <a:r>
              <a:rPr lang="en-US" dirty="0"/>
              <a:t>evaluation of e-business strategy </a:t>
            </a:r>
            <a:r>
              <a:rPr lang="en-US" dirty="0" smtClean="0"/>
              <a:t>should determine </a:t>
            </a:r>
            <a:r>
              <a:rPr lang="en-US" dirty="0"/>
              <a:t>whether or not the </a:t>
            </a:r>
            <a:r>
              <a:rPr lang="en-US" dirty="0" smtClean="0"/>
              <a:t>organization </a:t>
            </a:r>
            <a:r>
              <a:rPr lang="en-US" dirty="0"/>
              <a:t>is heading in the </a:t>
            </a:r>
            <a:r>
              <a:rPr lang="en-US" dirty="0" smtClean="0"/>
              <a:t>right direction </a:t>
            </a:r>
            <a:r>
              <a:rPr lang="en-US" dirty="0"/>
              <a:t>to achieve stated objectives. </a:t>
            </a:r>
            <a:endParaRPr lang="en-US" dirty="0" smtClean="0"/>
          </a:p>
          <a:p>
            <a:r>
              <a:rPr lang="en-US" dirty="0" smtClean="0"/>
              <a:t>However</a:t>
            </a:r>
            <a:r>
              <a:rPr lang="en-US" dirty="0"/>
              <a:t>, there are a number </a:t>
            </a:r>
            <a:r>
              <a:rPr lang="en-US" dirty="0" smtClean="0"/>
              <a:t>of </a:t>
            </a:r>
            <a:r>
              <a:rPr lang="en-US" dirty="0"/>
              <a:t>factors that make evaluating an e-business strategy distinct </a:t>
            </a:r>
            <a:r>
              <a:rPr lang="en-US" dirty="0" smtClean="0"/>
              <a:t>from evaluating </a:t>
            </a:r>
            <a:r>
              <a:rPr lang="en-US" dirty="0"/>
              <a:t>the strategy of traditional </a:t>
            </a:r>
            <a:r>
              <a:rPr lang="en-US" dirty="0" smtClean="0"/>
              <a:t>firms that includes:</a:t>
            </a:r>
          </a:p>
          <a:p>
            <a:pPr lvl="1"/>
            <a:r>
              <a:rPr lang="en-US" dirty="0" smtClean="0"/>
              <a:t>The </a:t>
            </a:r>
            <a:r>
              <a:rPr lang="en-US" dirty="0"/>
              <a:t>need for a full understanding of the capabilities </a:t>
            </a:r>
            <a:r>
              <a:rPr lang="en-US" dirty="0" smtClean="0"/>
              <a:t>and attributes </a:t>
            </a:r>
            <a:r>
              <a:rPr lang="en-US" dirty="0"/>
              <a:t>of the internet when applied to </a:t>
            </a:r>
            <a:r>
              <a:rPr lang="en-US" dirty="0" smtClean="0"/>
              <a:t>business functions;</a:t>
            </a:r>
          </a:p>
          <a:p>
            <a:pPr lvl="1"/>
            <a:r>
              <a:rPr lang="en-US" dirty="0" smtClean="0"/>
              <a:t>The </a:t>
            </a:r>
            <a:r>
              <a:rPr lang="en-US" dirty="0"/>
              <a:t>need to change the internet architecture in order </a:t>
            </a:r>
            <a:r>
              <a:rPr lang="en-US" dirty="0" smtClean="0"/>
              <a:t>to measure </a:t>
            </a:r>
            <a:r>
              <a:rPr lang="en-US" dirty="0"/>
              <a:t>relevant </a:t>
            </a:r>
            <a:r>
              <a:rPr lang="en-US" dirty="0" smtClean="0"/>
              <a:t>criteria</a:t>
            </a:r>
          </a:p>
          <a:p>
            <a:pPr lvl="1"/>
            <a:r>
              <a:rPr lang="en-US" dirty="0" smtClean="0"/>
              <a:t>The </a:t>
            </a:r>
            <a:r>
              <a:rPr lang="en-US" dirty="0"/>
              <a:t>need to clearly define business processes as a distinct </a:t>
            </a:r>
            <a:r>
              <a:rPr lang="en-US" dirty="0" smtClean="0"/>
              <a:t>e-business activity</a:t>
            </a:r>
          </a:p>
          <a:p>
            <a:pPr lvl="1"/>
            <a:r>
              <a:rPr lang="en-US" dirty="0" smtClean="0"/>
              <a:t>The </a:t>
            </a:r>
            <a:r>
              <a:rPr lang="en-US" dirty="0"/>
              <a:t>need to </a:t>
            </a:r>
            <a:r>
              <a:rPr lang="en-US" dirty="0" smtClean="0"/>
              <a:t>recognize </a:t>
            </a:r>
            <a:r>
              <a:rPr lang="en-US" dirty="0"/>
              <a:t>that workgroups do not operate </a:t>
            </a:r>
            <a:r>
              <a:rPr lang="en-US" dirty="0" smtClean="0"/>
              <a:t>in isolation</a:t>
            </a:r>
            <a:r>
              <a:rPr lang="en-US" dirty="0"/>
              <a:t>, but have to </a:t>
            </a:r>
            <a:r>
              <a:rPr lang="en-US" dirty="0" smtClean="0"/>
              <a:t>recognize </a:t>
            </a:r>
            <a:r>
              <a:rPr lang="en-US" dirty="0"/>
              <a:t>their impact on other </a:t>
            </a:r>
            <a:r>
              <a:rPr lang="en-US" dirty="0" smtClean="0"/>
              <a:t>groups within </a:t>
            </a:r>
            <a:r>
              <a:rPr lang="en-US" dirty="0"/>
              <a:t>a network </a:t>
            </a:r>
            <a:r>
              <a:rPr lang="en-US" dirty="0" smtClean="0"/>
              <a:t>organization</a:t>
            </a:r>
          </a:p>
          <a:p>
            <a:pPr lvl="1"/>
            <a:r>
              <a:rPr lang="en-US" dirty="0" smtClean="0"/>
              <a:t>The </a:t>
            </a:r>
            <a:r>
              <a:rPr lang="en-US" dirty="0"/>
              <a:t>need to </a:t>
            </a:r>
            <a:r>
              <a:rPr lang="en-US" dirty="0" smtClean="0"/>
              <a:t>recognize </a:t>
            </a:r>
            <a:r>
              <a:rPr lang="en-US" dirty="0"/>
              <a:t>that the impact of the </a:t>
            </a:r>
            <a:r>
              <a:rPr lang="en-US" dirty="0" smtClean="0"/>
              <a:t>internet extends </a:t>
            </a:r>
            <a:r>
              <a:rPr lang="en-US" dirty="0"/>
              <a:t>beyond the internal environment.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t>E-Business Strategy Evaluation</a:t>
            </a:r>
            <a:endParaRPr lang="en-US" b="1" dirty="0"/>
          </a:p>
        </p:txBody>
      </p:sp>
      <p:sp>
        <p:nvSpPr>
          <p:cNvPr id="3" name="Content Placeholder 2"/>
          <p:cNvSpPr>
            <a:spLocks noGrp="1"/>
          </p:cNvSpPr>
          <p:nvPr>
            <p:ph idx="1"/>
          </p:nvPr>
        </p:nvSpPr>
        <p:spPr>
          <a:xfrm>
            <a:off x="533400" y="1371600"/>
            <a:ext cx="8001000" cy="5029200"/>
          </a:xfrm>
        </p:spPr>
        <p:txBody>
          <a:bodyPr>
            <a:normAutofit fontScale="92500" lnSpcReduction="20000"/>
          </a:bodyPr>
          <a:lstStyle/>
          <a:p>
            <a:r>
              <a:rPr lang="en-US" dirty="0"/>
              <a:t>If the e-business is nearing, or is at the final phase of a strategy </a:t>
            </a:r>
            <a:r>
              <a:rPr lang="en-US" dirty="0" smtClean="0"/>
              <a:t>cycle then </a:t>
            </a:r>
            <a:r>
              <a:rPr lang="en-US" dirty="0"/>
              <a:t>analysis will focus on where the </a:t>
            </a:r>
            <a:r>
              <a:rPr lang="en-US" dirty="0" smtClean="0"/>
              <a:t>organization </a:t>
            </a:r>
            <a:r>
              <a:rPr lang="en-US" dirty="0"/>
              <a:t>is </a:t>
            </a:r>
            <a:r>
              <a:rPr lang="en-US" dirty="0" smtClean="0"/>
              <a:t>positioned relative </a:t>
            </a:r>
            <a:r>
              <a:rPr lang="en-US" dirty="0"/>
              <a:t>to where they intended to be. </a:t>
            </a:r>
            <a:endParaRPr lang="en-US" dirty="0" smtClean="0"/>
          </a:p>
          <a:p>
            <a:r>
              <a:rPr lang="en-US" dirty="0" smtClean="0"/>
              <a:t>The </a:t>
            </a:r>
            <a:r>
              <a:rPr lang="en-US" dirty="0"/>
              <a:t>analysis should </a:t>
            </a:r>
            <a:r>
              <a:rPr lang="en-US" dirty="0" smtClean="0"/>
              <a:t>reveal:</a:t>
            </a:r>
          </a:p>
          <a:p>
            <a:pPr lvl="1"/>
            <a:r>
              <a:rPr lang="en-US" dirty="0" smtClean="0"/>
              <a:t>Where </a:t>
            </a:r>
            <a:r>
              <a:rPr lang="en-US" dirty="0"/>
              <a:t>the </a:t>
            </a:r>
            <a:r>
              <a:rPr lang="en-US" dirty="0" smtClean="0"/>
              <a:t>organization </a:t>
            </a:r>
            <a:r>
              <a:rPr lang="en-US" dirty="0"/>
              <a:t>is currently </a:t>
            </a:r>
            <a:r>
              <a:rPr lang="en-US" dirty="0" smtClean="0"/>
              <a:t>positioned</a:t>
            </a:r>
          </a:p>
          <a:p>
            <a:pPr lvl="1"/>
            <a:r>
              <a:rPr lang="en-US" dirty="0" smtClean="0"/>
              <a:t>Where </a:t>
            </a:r>
            <a:r>
              <a:rPr lang="en-US" dirty="0"/>
              <a:t>the </a:t>
            </a:r>
            <a:r>
              <a:rPr lang="en-US" dirty="0" smtClean="0"/>
              <a:t>organization </a:t>
            </a:r>
            <a:r>
              <a:rPr lang="en-US" dirty="0"/>
              <a:t>can be positioned given </a:t>
            </a:r>
            <a:r>
              <a:rPr lang="en-US" dirty="0" smtClean="0"/>
              <a:t>current resources </a:t>
            </a:r>
            <a:r>
              <a:rPr lang="en-US" dirty="0"/>
              <a:t>and </a:t>
            </a:r>
            <a:r>
              <a:rPr lang="en-US" dirty="0" smtClean="0"/>
              <a:t>capabilities</a:t>
            </a:r>
          </a:p>
          <a:p>
            <a:pPr lvl="1"/>
            <a:r>
              <a:rPr lang="en-US" dirty="0" smtClean="0"/>
              <a:t>The </a:t>
            </a:r>
            <a:r>
              <a:rPr lang="en-US" dirty="0"/>
              <a:t>benefits of adopting different levels of </a:t>
            </a:r>
            <a:r>
              <a:rPr lang="en-US" dirty="0" smtClean="0"/>
              <a:t>e-business</a:t>
            </a:r>
          </a:p>
          <a:p>
            <a:pPr lvl="1"/>
            <a:r>
              <a:rPr lang="en-US" dirty="0" smtClean="0"/>
              <a:t>The </a:t>
            </a:r>
            <a:r>
              <a:rPr lang="en-US" dirty="0"/>
              <a:t>position that the </a:t>
            </a:r>
            <a:r>
              <a:rPr lang="en-US" dirty="0" smtClean="0"/>
              <a:t>organization </a:t>
            </a:r>
            <a:r>
              <a:rPr lang="en-US" dirty="0"/>
              <a:t>should aspire </a:t>
            </a:r>
            <a:r>
              <a:rPr lang="en-US" dirty="0" smtClean="0"/>
              <a:t>to</a:t>
            </a:r>
          </a:p>
          <a:p>
            <a:pPr lvl="1"/>
            <a:r>
              <a:rPr lang="en-US" dirty="0" smtClean="0"/>
              <a:t>The </a:t>
            </a:r>
            <a:r>
              <a:rPr lang="en-US" dirty="0"/>
              <a:t>practical steps for implementing a new strategy </a:t>
            </a:r>
            <a:r>
              <a:rPr lang="en-US" dirty="0" smtClean="0"/>
              <a:t>to achieve </a:t>
            </a:r>
            <a:r>
              <a:rPr lang="en-US" dirty="0"/>
              <a:t>competitive advantage.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t>E-Business Strategy Evaluation</a:t>
            </a:r>
            <a:endParaRPr lang="en-US" b="1" dirty="0"/>
          </a:p>
        </p:txBody>
      </p:sp>
      <p:sp>
        <p:nvSpPr>
          <p:cNvPr id="3" name="Content Placeholder 2"/>
          <p:cNvSpPr>
            <a:spLocks noGrp="1"/>
          </p:cNvSpPr>
          <p:nvPr>
            <p:ph idx="1"/>
          </p:nvPr>
        </p:nvSpPr>
        <p:spPr>
          <a:xfrm>
            <a:off x="533400" y="1371600"/>
            <a:ext cx="8229600" cy="5029200"/>
          </a:xfrm>
        </p:spPr>
        <p:txBody>
          <a:bodyPr>
            <a:normAutofit fontScale="85000" lnSpcReduction="20000"/>
          </a:bodyPr>
          <a:lstStyle/>
          <a:p>
            <a:r>
              <a:rPr lang="en-US" dirty="0"/>
              <a:t>The evaluation of the performance of an e-business strategy will </a:t>
            </a:r>
            <a:r>
              <a:rPr lang="en-US" dirty="0" smtClean="0"/>
              <a:t>focus on </a:t>
            </a:r>
            <a:r>
              <a:rPr lang="en-US" dirty="0"/>
              <a:t>the extent to which it achieves stated long-term objectives. </a:t>
            </a:r>
            <a:endParaRPr lang="en-US" dirty="0" smtClean="0"/>
          </a:p>
          <a:p>
            <a:r>
              <a:rPr lang="en-US" dirty="0" smtClean="0"/>
              <a:t>Some examples </a:t>
            </a:r>
            <a:r>
              <a:rPr lang="en-US" dirty="0"/>
              <a:t>of strategic objectives </a:t>
            </a:r>
            <a:r>
              <a:rPr lang="en-US" dirty="0" smtClean="0"/>
              <a:t>include:</a:t>
            </a:r>
          </a:p>
          <a:p>
            <a:pPr lvl="1"/>
            <a:r>
              <a:rPr lang="en-US" dirty="0" smtClean="0"/>
              <a:t>Targets </a:t>
            </a:r>
            <a:r>
              <a:rPr lang="en-US" dirty="0"/>
              <a:t>for increasing market share (either overall or in </a:t>
            </a:r>
            <a:r>
              <a:rPr lang="en-US" dirty="0" smtClean="0"/>
              <a:t>a market segment)</a:t>
            </a:r>
          </a:p>
          <a:p>
            <a:pPr lvl="1"/>
            <a:r>
              <a:rPr lang="en-US" dirty="0" smtClean="0"/>
              <a:t>Becoming </a:t>
            </a:r>
            <a:r>
              <a:rPr lang="en-US" dirty="0"/>
              <a:t>the technological leader in the industry </a:t>
            </a:r>
            <a:r>
              <a:rPr lang="en-US" dirty="0" smtClean="0"/>
              <a:t>sector (e.g</a:t>
            </a:r>
            <a:r>
              <a:rPr lang="en-US" dirty="0"/>
              <a:t>. Apple’s strategy for technological leadership in </a:t>
            </a:r>
            <a:r>
              <a:rPr lang="en-US" dirty="0" smtClean="0"/>
              <a:t>browser applications)</a:t>
            </a:r>
          </a:p>
          <a:p>
            <a:pPr lvl="1"/>
            <a:r>
              <a:rPr lang="en-US" dirty="0" smtClean="0"/>
              <a:t>Acquiring </a:t>
            </a:r>
            <a:r>
              <a:rPr lang="en-US" dirty="0"/>
              <a:t>the best skills (Microsoft maintain their </a:t>
            </a:r>
            <a:r>
              <a:rPr lang="en-US" dirty="0" smtClean="0"/>
              <a:t>competitive advantage </a:t>
            </a:r>
            <a:r>
              <a:rPr lang="en-US" dirty="0"/>
              <a:t>partly through their ability to attract </a:t>
            </a:r>
            <a:r>
              <a:rPr lang="en-US" dirty="0" smtClean="0"/>
              <a:t>key workers </a:t>
            </a:r>
            <a:r>
              <a:rPr lang="en-US" dirty="0"/>
              <a:t>with key </a:t>
            </a:r>
            <a:r>
              <a:rPr lang="en-US" dirty="0" smtClean="0"/>
              <a:t>skills)</a:t>
            </a:r>
          </a:p>
          <a:p>
            <a:pPr lvl="1"/>
            <a:r>
              <a:rPr lang="en-US" dirty="0" smtClean="0"/>
              <a:t>Setting </a:t>
            </a:r>
            <a:r>
              <a:rPr lang="en-US" dirty="0"/>
              <a:t>profit targets (the phase of existing on </a:t>
            </a:r>
            <a:r>
              <a:rPr lang="en-US" dirty="0" smtClean="0"/>
              <a:t>investor goodwill </a:t>
            </a:r>
            <a:r>
              <a:rPr lang="en-US" dirty="0"/>
              <a:t>has passed and now more and more </a:t>
            </a:r>
            <a:r>
              <a:rPr lang="en-US" dirty="0" smtClean="0"/>
              <a:t>e-businesses set </a:t>
            </a:r>
            <a:r>
              <a:rPr lang="en-US" dirty="0"/>
              <a:t>specific annual profit targets</a:t>
            </a:r>
            <a:r>
              <a:rPr lang="en-US" dirty="0" smtClean="0"/>
              <a:t>)</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t>E-Business Strategy Evaluation</a:t>
            </a:r>
            <a:endParaRPr lang="en-US" b="1" dirty="0"/>
          </a:p>
        </p:txBody>
      </p:sp>
      <p:sp>
        <p:nvSpPr>
          <p:cNvPr id="3" name="Content Placeholder 2"/>
          <p:cNvSpPr>
            <a:spLocks noGrp="1"/>
          </p:cNvSpPr>
          <p:nvPr>
            <p:ph idx="1"/>
          </p:nvPr>
        </p:nvSpPr>
        <p:spPr>
          <a:xfrm>
            <a:off x="533400" y="1371600"/>
            <a:ext cx="8229600" cy="5334000"/>
          </a:xfrm>
        </p:spPr>
        <p:txBody>
          <a:bodyPr>
            <a:normAutofit fontScale="77500" lnSpcReduction="20000"/>
          </a:bodyPr>
          <a:lstStyle/>
          <a:p>
            <a:r>
              <a:rPr lang="en-US" dirty="0" smtClean="0"/>
              <a:t>Managers have to address </a:t>
            </a:r>
            <a:r>
              <a:rPr lang="en-US" dirty="0"/>
              <a:t>a number of key issues relating to the evaluation of </a:t>
            </a:r>
            <a:r>
              <a:rPr lang="en-US" dirty="0" smtClean="0"/>
              <a:t>strategy that include:</a:t>
            </a:r>
          </a:p>
          <a:p>
            <a:pPr lvl="1"/>
            <a:r>
              <a:rPr lang="en-US" dirty="0" smtClean="0"/>
              <a:t>The </a:t>
            </a:r>
            <a:r>
              <a:rPr lang="en-US" dirty="0"/>
              <a:t>extent to which existing strategies achieve </a:t>
            </a:r>
            <a:r>
              <a:rPr lang="en-US" dirty="0" smtClean="0"/>
              <a:t>desired outcomes</a:t>
            </a:r>
          </a:p>
          <a:p>
            <a:pPr lvl="1"/>
            <a:r>
              <a:rPr lang="en-US" dirty="0" smtClean="0"/>
              <a:t>The </a:t>
            </a:r>
            <a:r>
              <a:rPr lang="en-US" dirty="0"/>
              <a:t>effectiveness to which the strategies were </a:t>
            </a:r>
            <a:r>
              <a:rPr lang="en-US" dirty="0" smtClean="0"/>
              <a:t>executed</a:t>
            </a:r>
          </a:p>
          <a:p>
            <a:pPr lvl="1"/>
            <a:r>
              <a:rPr lang="en-US" dirty="0" smtClean="0"/>
              <a:t>The </a:t>
            </a:r>
            <a:r>
              <a:rPr lang="en-US" dirty="0"/>
              <a:t>effectiveness to which the strategies were </a:t>
            </a:r>
            <a:r>
              <a:rPr lang="en-US" dirty="0" smtClean="0"/>
              <a:t>communicated to </a:t>
            </a:r>
            <a:r>
              <a:rPr lang="en-US" dirty="0"/>
              <a:t>all </a:t>
            </a:r>
            <a:r>
              <a:rPr lang="en-US" dirty="0" smtClean="0"/>
              <a:t>parties</a:t>
            </a:r>
          </a:p>
          <a:p>
            <a:pPr lvl="1"/>
            <a:r>
              <a:rPr lang="en-US" dirty="0" smtClean="0"/>
              <a:t>The </a:t>
            </a:r>
            <a:r>
              <a:rPr lang="en-US" dirty="0"/>
              <a:t>accuracy of the internal and external </a:t>
            </a:r>
            <a:r>
              <a:rPr lang="en-US" dirty="0" smtClean="0"/>
              <a:t>analysis</a:t>
            </a:r>
          </a:p>
          <a:p>
            <a:pPr lvl="1"/>
            <a:r>
              <a:rPr lang="en-US" dirty="0" smtClean="0"/>
              <a:t>The </a:t>
            </a:r>
            <a:r>
              <a:rPr lang="en-US" dirty="0"/>
              <a:t>extent of managerial commitment to the </a:t>
            </a:r>
            <a:r>
              <a:rPr lang="en-US" dirty="0" smtClean="0"/>
              <a:t>chosen strategy</a:t>
            </a:r>
          </a:p>
          <a:p>
            <a:pPr lvl="1"/>
            <a:r>
              <a:rPr lang="en-US" dirty="0" smtClean="0"/>
              <a:t>The </a:t>
            </a:r>
            <a:r>
              <a:rPr lang="en-US" dirty="0"/>
              <a:t>depth to which alternative strategies were </a:t>
            </a:r>
            <a:r>
              <a:rPr lang="en-US" dirty="0" smtClean="0"/>
              <a:t>analyzed</a:t>
            </a:r>
          </a:p>
          <a:p>
            <a:pPr lvl="1"/>
            <a:r>
              <a:rPr lang="en-US" dirty="0" smtClean="0"/>
              <a:t>The </a:t>
            </a:r>
            <a:r>
              <a:rPr lang="en-US" dirty="0"/>
              <a:t>extent to which results were monitored, recorded </a:t>
            </a:r>
            <a:r>
              <a:rPr lang="en-US" dirty="0" smtClean="0"/>
              <a:t>and analyzed</a:t>
            </a:r>
          </a:p>
          <a:p>
            <a:pPr lvl="1"/>
            <a:r>
              <a:rPr lang="en-US" dirty="0" smtClean="0"/>
              <a:t>The </a:t>
            </a:r>
            <a:r>
              <a:rPr lang="en-US" dirty="0"/>
              <a:t>level of proper diagnosis of </a:t>
            </a:r>
            <a:r>
              <a:rPr lang="en-US" dirty="0" smtClean="0"/>
              <a:t>trends</a:t>
            </a:r>
          </a:p>
          <a:p>
            <a:pPr lvl="1"/>
            <a:r>
              <a:rPr lang="en-US" dirty="0" smtClean="0"/>
              <a:t>The </a:t>
            </a:r>
            <a:r>
              <a:rPr lang="en-US" dirty="0"/>
              <a:t>level of consistency between strategic choice and </a:t>
            </a:r>
            <a:r>
              <a:rPr lang="en-US" dirty="0" smtClean="0"/>
              <a:t>its implementation</a:t>
            </a:r>
          </a:p>
          <a:p>
            <a:pPr lvl="1"/>
            <a:r>
              <a:rPr lang="en-US" dirty="0" smtClean="0"/>
              <a:t>The </a:t>
            </a:r>
            <a:r>
              <a:rPr lang="en-US" dirty="0"/>
              <a:t>extent to which the strategy was properly resourced</a:t>
            </a:r>
            <a:r>
              <a:rPr lang="en-US" dirty="0" smtClean="0"/>
              <a:t>.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Summary </a:t>
            </a:r>
            <a:endParaRPr lang="en-US" b="1" dirty="0"/>
          </a:p>
        </p:txBody>
      </p:sp>
      <p:sp>
        <p:nvSpPr>
          <p:cNvPr id="3" name="Content Placeholder 2"/>
          <p:cNvSpPr>
            <a:spLocks noGrp="1"/>
          </p:cNvSpPr>
          <p:nvPr>
            <p:ph idx="1"/>
          </p:nvPr>
        </p:nvSpPr>
        <p:spPr/>
        <p:txBody>
          <a:bodyPr/>
          <a:lstStyle/>
          <a:p>
            <a:r>
              <a:rPr lang="en-US" dirty="0" smtClean="0"/>
              <a:t>E-Business Strategy: Evaluation</a:t>
            </a:r>
          </a:p>
          <a:p>
            <a:pPr lvl="1"/>
            <a:r>
              <a:rPr lang="en-US" dirty="0" smtClean="0"/>
              <a:t>Technology Evaluation</a:t>
            </a:r>
          </a:p>
          <a:p>
            <a:pPr lvl="1"/>
            <a:r>
              <a:rPr lang="en-US" dirty="0" smtClean="0"/>
              <a:t>Human Resource Evaluation</a:t>
            </a:r>
          </a:p>
          <a:p>
            <a:pPr lvl="1"/>
            <a:r>
              <a:rPr lang="en-US" dirty="0" smtClean="0"/>
              <a:t>Website Evaluation </a:t>
            </a:r>
          </a:p>
          <a:p>
            <a:pPr lvl="1"/>
            <a:r>
              <a:rPr lang="en-US" dirty="0" smtClean="0"/>
              <a:t>Business Model Evaluation </a:t>
            </a:r>
          </a:p>
          <a:p>
            <a:pPr lvl="1"/>
            <a:r>
              <a:rPr lang="en-US" dirty="0" smtClean="0"/>
              <a:t>E-Business Strategy Evaluation </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659</TotalTime>
  <Words>2684</Words>
  <Application>Microsoft Office PowerPoint</Application>
  <PresentationFormat>On-screen Show (4:3)</PresentationFormat>
  <Paragraphs>191</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Lecture 28</vt:lpstr>
      <vt:lpstr>Recap – Lecture 27</vt:lpstr>
      <vt:lpstr>Contents to Cover Today</vt:lpstr>
      <vt:lpstr>Technology evaluation</vt:lpstr>
      <vt:lpstr>Technology evaluation</vt:lpstr>
      <vt:lpstr>Technology evaluation</vt:lpstr>
      <vt:lpstr>Technology evaluation:  Capability</vt:lpstr>
      <vt:lpstr>Technology evaluation:  Cost</vt:lpstr>
      <vt:lpstr>Technology evaluation: Reliability </vt:lpstr>
      <vt:lpstr>Technology evaluation:  Obsolescence</vt:lpstr>
      <vt:lpstr>Technology evaluation:  Scalability</vt:lpstr>
      <vt:lpstr>Technology evaluation: Risk</vt:lpstr>
      <vt:lpstr>Technology evaluation </vt:lpstr>
      <vt:lpstr>Technology evaluation: </vt:lpstr>
      <vt:lpstr>Technology evaluation: </vt:lpstr>
      <vt:lpstr>Human Resource Evaluation</vt:lpstr>
      <vt:lpstr>Human Resource Evaluation</vt:lpstr>
      <vt:lpstr>Human Resource Evaluation:  Evaluating human resources policy and planning</vt:lpstr>
      <vt:lpstr>Human Resource Evaluation:  Evaluating human resources policy and planning</vt:lpstr>
      <vt:lpstr>Human Resource Evaluation:  Evaluating human resources policy and planning</vt:lpstr>
      <vt:lpstr>Human Resource Evaluation:  Evaluating the recruitment process</vt:lpstr>
      <vt:lpstr>Human Resource Evaluation:  Evaluating human resource performance</vt:lpstr>
      <vt:lpstr>Website Evaluation</vt:lpstr>
      <vt:lpstr>Website Evaluation</vt:lpstr>
      <vt:lpstr>Business Model Evaluation</vt:lpstr>
      <vt:lpstr>E-Business Strategy Evaluation</vt:lpstr>
      <vt:lpstr>E-Business Strategy Evaluation</vt:lpstr>
      <vt:lpstr>E-Business Strategy Evaluation</vt:lpstr>
      <vt:lpstr>E-Business Strategy Evaluation</vt:lpstr>
      <vt:lpstr>Summary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28</dc:title>
  <dc:creator>Fahad</dc:creator>
  <cp:lastModifiedBy>NTS</cp:lastModifiedBy>
  <cp:revision>11</cp:revision>
  <dcterms:created xsi:type="dcterms:W3CDTF">2013-07-30T07:48:56Z</dcterms:created>
  <dcterms:modified xsi:type="dcterms:W3CDTF">2013-07-31T06:35:32Z</dcterms:modified>
</cp:coreProperties>
</file>