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77" r:id="rId2"/>
    <p:sldId id="278" r:id="rId3"/>
    <p:sldId id="288" r:id="rId4"/>
    <p:sldId id="289" r:id="rId5"/>
    <p:sldId id="291" r:id="rId6"/>
    <p:sldId id="290" r:id="rId7"/>
    <p:sldId id="292" r:id="rId8"/>
    <p:sldId id="293" r:id="rId9"/>
    <p:sldId id="294" r:id="rId10"/>
    <p:sldId id="295" r:id="rId11"/>
    <p:sldId id="296" r:id="rId12"/>
    <p:sldId id="298" r:id="rId13"/>
    <p:sldId id="297" r:id="rId14"/>
    <p:sldId id="299" r:id="rId15"/>
    <p:sldId id="300" r:id="rId16"/>
    <p:sldId id="301" r:id="rId17"/>
    <p:sldId id="305" r:id="rId18"/>
    <p:sldId id="302" r:id="rId19"/>
    <p:sldId id="303" r:id="rId20"/>
    <p:sldId id="306" r:id="rId21"/>
    <p:sldId id="304" r:id="rId22"/>
    <p:sldId id="307" r:id="rId23"/>
    <p:sldId id="28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10" autoAdjust="0"/>
  </p:normalViewPr>
  <p:slideViewPr>
    <p:cSldViewPr>
      <p:cViewPr varScale="1">
        <p:scale>
          <a:sx n="41" d="100"/>
          <a:sy n="41" d="100"/>
        </p:scale>
        <p:origin x="-1531"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D77073-5A38-4CC6-B2DA-FE7B10F907BA}" type="datetimeFigureOut">
              <a:rPr lang="en-US" smtClean="0"/>
              <a:pPr/>
              <a:t>7/30/2013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8A0971-6090-4DFB-A8DC-DD31D44C79A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566AE7-76F1-4548-A57A-5C617A4861FF}" type="datetime1">
              <a:rPr lang="en-US" smtClean="0"/>
              <a:pPr/>
              <a:t>7/30/2013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985CEF-31E9-4DC6-9D09-BC9EFE2238F8}" type="datetime1">
              <a:rPr lang="en-US" smtClean="0"/>
              <a:pPr/>
              <a:t>7/30/2013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CC7F82-5D7C-46E7-8AD1-4263B72F6B7A}" type="datetime1">
              <a:rPr lang="en-US" smtClean="0"/>
              <a:pPr/>
              <a:t>7/30/2013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F980572-1296-495A-955E-868C4160FB1B}" type="datetime1">
              <a:rPr lang="en-US" smtClean="0"/>
              <a:pPr/>
              <a:t>7/30/2013</a:t>
            </a:fld>
            <a:endParaRPr lang="en-US"/>
          </a:p>
        </p:txBody>
      </p:sp>
      <p:sp>
        <p:nvSpPr>
          <p:cNvPr id="6" name="Footer Placeholder 5"/>
          <p:cNvSpPr>
            <a:spLocks noGrp="1"/>
          </p:cNvSpPr>
          <p:nvPr>
            <p:ph type="ftr" sz="quarter" idx="11"/>
          </p:nvPr>
        </p:nvSpPr>
        <p:spPr/>
        <p:txBody>
          <a:bodyPr/>
          <a:lstStyle/>
          <a:p>
            <a:r>
              <a:rPr lang="es-ES" smtClean="0"/>
              <a:t>Copyright CVR/IT Consulting 2004</a:t>
            </a:r>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F5949A-0CDF-4B46-A472-D36B8B41D8EF}" type="datetime1">
              <a:rPr lang="en-US" smtClean="0"/>
              <a:pPr/>
              <a:t>7/30/2013</a:t>
            </a:fld>
            <a:endParaRPr lang="en-US"/>
          </a:p>
        </p:txBody>
      </p:sp>
      <p:sp>
        <p:nvSpPr>
          <p:cNvPr id="8" name="Footer Placeholder 7"/>
          <p:cNvSpPr>
            <a:spLocks noGrp="1"/>
          </p:cNvSpPr>
          <p:nvPr>
            <p:ph type="ftr" sz="quarter" idx="11"/>
          </p:nvPr>
        </p:nvSpPr>
        <p:spPr/>
        <p:txBody>
          <a:bodyPr/>
          <a:lstStyle/>
          <a:p>
            <a:r>
              <a:rPr lang="es-ES" smtClean="0"/>
              <a:t>Copyright CVR/IT Consulting 2004</a:t>
            </a:r>
            <a:endParaRPr lang="en-US"/>
          </a:p>
        </p:txBody>
      </p:sp>
      <p:sp>
        <p:nvSpPr>
          <p:cNvPr id="9" name="Slide Number Placeholder 8"/>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73A0AC-A697-4D3C-94DC-8E159F234BB1}" type="datetime1">
              <a:rPr lang="en-US" smtClean="0"/>
              <a:pPr/>
              <a:t>7/30/2013</a:t>
            </a:fld>
            <a:endParaRPr lang="en-US"/>
          </a:p>
        </p:txBody>
      </p:sp>
      <p:sp>
        <p:nvSpPr>
          <p:cNvPr id="4" name="Footer Placeholder 3"/>
          <p:cNvSpPr>
            <a:spLocks noGrp="1"/>
          </p:cNvSpPr>
          <p:nvPr>
            <p:ph type="ftr" sz="quarter" idx="11"/>
          </p:nvPr>
        </p:nvSpPr>
        <p:spPr/>
        <p:txBody>
          <a:bodyPr/>
          <a:lstStyle/>
          <a:p>
            <a:r>
              <a:rPr lang="es-ES" smtClean="0"/>
              <a:t>Copyright CVR/IT Consulting 2004</a:t>
            </a:r>
            <a:endParaRPr lang="en-US"/>
          </a:p>
        </p:txBody>
      </p:sp>
      <p:sp>
        <p:nvSpPr>
          <p:cNvPr id="5" name="Slide Number Placeholder 4"/>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1011D-4C20-4385-BD45-D562560427D5}" type="datetime1">
              <a:rPr lang="en-US" smtClean="0"/>
              <a:pPr/>
              <a:t>7/30/2013</a:t>
            </a:fld>
            <a:endParaRPr lang="en-US"/>
          </a:p>
        </p:txBody>
      </p:sp>
      <p:sp>
        <p:nvSpPr>
          <p:cNvPr id="3" name="Footer Placeholder 2"/>
          <p:cNvSpPr>
            <a:spLocks noGrp="1"/>
          </p:cNvSpPr>
          <p:nvPr>
            <p:ph type="ftr" sz="quarter" idx="11"/>
          </p:nvPr>
        </p:nvSpPr>
        <p:spPr/>
        <p:txBody>
          <a:bodyPr/>
          <a:lstStyle/>
          <a:p>
            <a:r>
              <a:rPr lang="es-ES" smtClean="0"/>
              <a:t>Copyright CVR/IT Consulting 2004</a:t>
            </a:r>
            <a:endParaRPr lang="en-US"/>
          </a:p>
        </p:txBody>
      </p:sp>
      <p:sp>
        <p:nvSpPr>
          <p:cNvPr id="4" name="Slide Number Placeholder 3"/>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ED0B09-D197-49B0-9F9B-BE67FBA57827}" type="datetime1">
              <a:rPr lang="en-US" smtClean="0"/>
              <a:pPr/>
              <a:t>7/30/2013</a:t>
            </a:fld>
            <a:endParaRPr lang="en-US"/>
          </a:p>
        </p:txBody>
      </p:sp>
      <p:sp>
        <p:nvSpPr>
          <p:cNvPr id="6" name="Footer Placeholder 5"/>
          <p:cNvSpPr>
            <a:spLocks noGrp="1"/>
          </p:cNvSpPr>
          <p:nvPr>
            <p:ph type="ftr" sz="quarter" idx="11"/>
          </p:nvPr>
        </p:nvSpPr>
        <p:spPr/>
        <p:txBody>
          <a:bodyPr/>
          <a:lstStyle/>
          <a:p>
            <a:r>
              <a:rPr lang="es-ES" smtClean="0"/>
              <a:t>Copyright CVR/IT Consulting 2004</a:t>
            </a:r>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C82833-5EA5-4151-BF7C-8D6E06FA8FEC}" type="datetime1">
              <a:rPr lang="en-US" smtClean="0"/>
              <a:pPr/>
              <a:t>7/30/2013</a:t>
            </a:fld>
            <a:endParaRPr lang="en-US"/>
          </a:p>
        </p:txBody>
      </p:sp>
      <p:sp>
        <p:nvSpPr>
          <p:cNvPr id="6" name="Footer Placeholder 5"/>
          <p:cNvSpPr>
            <a:spLocks noGrp="1"/>
          </p:cNvSpPr>
          <p:nvPr>
            <p:ph type="ftr" sz="quarter" idx="11"/>
          </p:nvPr>
        </p:nvSpPr>
        <p:spPr/>
        <p:txBody>
          <a:bodyPr/>
          <a:lstStyle/>
          <a:p>
            <a:r>
              <a:rPr lang="es-ES" smtClean="0"/>
              <a:t>Copyright CVR/IT Consulting 2004</a:t>
            </a:r>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DB28B-625A-435D-A915-B0DE98B4ED84}" type="datetime1">
              <a:rPr lang="en-US" smtClean="0"/>
              <a:pPr/>
              <a:t>7/30/2013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D2A5BC-9EBE-441D-AE2F-5063C4FCDD0A}" type="datetime1">
              <a:rPr lang="en-US" smtClean="0"/>
              <a:pPr/>
              <a:t>7/30/2013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1448E8-ED91-49BE-B601-C97F6678A2E3}" type="datetime1">
              <a:rPr lang="en-US" smtClean="0"/>
              <a:pPr/>
              <a:t>7/30/2013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t>Copyright CVR/IT Consulting 2004</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E77866-E9FF-4A76-A3A3-148BE071206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600" b="1" dirty="0" smtClean="0"/>
              <a:t>Lecture 27</a:t>
            </a:r>
            <a:endParaRPr lang="en-US" sz="6600" b="1" dirty="0"/>
          </a:p>
        </p:txBody>
      </p:sp>
      <p:sp>
        <p:nvSpPr>
          <p:cNvPr id="5" name="Subtitle 4"/>
          <p:cNvSpPr>
            <a:spLocks noGrp="1"/>
          </p:cNvSpPr>
          <p:nvPr>
            <p:ph type="subTitle" idx="1"/>
          </p:nvPr>
        </p:nvSpPr>
        <p:spPr>
          <a:xfrm>
            <a:off x="1143000" y="4419600"/>
            <a:ext cx="7010400" cy="1752600"/>
          </a:xfrm>
        </p:spPr>
        <p:txBody>
          <a:bodyPr>
            <a:normAutofit/>
          </a:bodyPr>
          <a:lstStyle/>
          <a:p>
            <a:r>
              <a:rPr lang="en-US" sz="4400" b="1" dirty="0" smtClean="0"/>
              <a:t>Electronic Business </a:t>
            </a:r>
            <a:r>
              <a:rPr lang="en-US" sz="4000" b="1" dirty="0" smtClean="0"/>
              <a:t>(MGT-485)</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 – Lecture 26</a:t>
            </a:r>
            <a:endParaRPr lang="en-US" b="1"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E-Business Strategy: Implementation</a:t>
            </a:r>
          </a:p>
          <a:p>
            <a:pPr lvl="1"/>
            <a:r>
              <a:rPr lang="en-US" dirty="0" smtClean="0"/>
              <a:t>Organizational Structure and e-Business</a:t>
            </a:r>
          </a:p>
          <a:p>
            <a:pPr lvl="2"/>
            <a:r>
              <a:rPr lang="en-US" dirty="0" smtClean="0"/>
              <a:t>The Boundary-less organization </a:t>
            </a:r>
          </a:p>
          <a:p>
            <a:pPr lvl="2"/>
            <a:r>
              <a:rPr lang="en-US" dirty="0" smtClean="0"/>
              <a:t>The virtual organization </a:t>
            </a:r>
          </a:p>
          <a:p>
            <a:pPr lvl="1"/>
            <a:r>
              <a:rPr lang="en-US" dirty="0" smtClean="0"/>
              <a:t>Change Management </a:t>
            </a:r>
          </a:p>
          <a:p>
            <a:pPr lvl="1"/>
            <a:r>
              <a:rPr lang="en-US" dirty="0" smtClean="0"/>
              <a:t>Organizational Change Management </a:t>
            </a:r>
          </a:p>
          <a:p>
            <a:pPr lvl="1"/>
            <a:endParaRPr lang="en-US" dirty="0" smtClean="0"/>
          </a:p>
          <a:p>
            <a:pPr lvl="1"/>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Contents to Cover Today</a:t>
            </a:r>
            <a:endParaRPr lang="en-US" b="1"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E-Business Strategy: Evaluation</a:t>
            </a:r>
          </a:p>
          <a:p>
            <a:pPr lvl="1"/>
            <a:r>
              <a:rPr lang="en-US" dirty="0" smtClean="0"/>
              <a:t>The Evaluation Process</a:t>
            </a:r>
          </a:p>
          <a:p>
            <a:pPr lvl="1"/>
            <a:r>
              <a:rPr lang="en-US" dirty="0" smtClean="0"/>
              <a:t>Organizational Control and Evaluation</a:t>
            </a:r>
          </a:p>
          <a:p>
            <a:pPr lvl="1"/>
            <a:r>
              <a:rPr lang="en-US" dirty="0" smtClean="0"/>
              <a:t>Financial Evaluation  </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l"/>
            <a:r>
              <a:rPr lang="en-US" b="1" dirty="0" smtClean="0"/>
              <a:t>The Evaluation Process</a:t>
            </a:r>
            <a:endParaRPr lang="en-US" b="1" dirty="0"/>
          </a:p>
        </p:txBody>
      </p:sp>
      <p:sp>
        <p:nvSpPr>
          <p:cNvPr id="3" name="Content Placeholder 2"/>
          <p:cNvSpPr>
            <a:spLocks noGrp="1"/>
          </p:cNvSpPr>
          <p:nvPr>
            <p:ph idx="1"/>
          </p:nvPr>
        </p:nvSpPr>
        <p:spPr>
          <a:xfrm>
            <a:off x="457200" y="1066800"/>
            <a:ext cx="8229600" cy="5791200"/>
          </a:xfrm>
        </p:spPr>
        <p:txBody>
          <a:bodyPr>
            <a:normAutofit fontScale="85000" lnSpcReduction="20000"/>
          </a:bodyPr>
          <a:lstStyle/>
          <a:p>
            <a:r>
              <a:rPr lang="en-US" dirty="0" smtClean="0"/>
              <a:t>After implementation, the strategic process includes the evaluation of the performance of the chosen strategy. </a:t>
            </a:r>
          </a:p>
          <a:p>
            <a:r>
              <a:rPr lang="en-US" dirty="0" smtClean="0"/>
              <a:t>The actions that are implemented need to be monitored, assessed and evaluated to determine the effectiveness and efficiency of the strategy. </a:t>
            </a:r>
          </a:p>
          <a:p>
            <a:r>
              <a:rPr lang="en-US" dirty="0" smtClean="0"/>
              <a:t>The evaluation should reveal whether or not the organization's strategy is achieving the stated objectives. </a:t>
            </a:r>
          </a:p>
          <a:p>
            <a:r>
              <a:rPr lang="en-US" dirty="0" smtClean="0"/>
              <a:t>The most common feature of evaluation is comparing set targets with performance achieved.</a:t>
            </a:r>
          </a:p>
          <a:p>
            <a:r>
              <a:rPr lang="en-US" dirty="0" smtClean="0"/>
              <a:t>This is likely to include quantitative measures on sales, profit, turnover and market share. </a:t>
            </a:r>
          </a:p>
          <a:p>
            <a:r>
              <a:rPr lang="en-US" dirty="0" smtClean="0"/>
              <a:t>Firms in e-business and e-commerce evaluate the performance of the website in attracting customers and transforming ‘hits’ into sales (conversion rate).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763000" cy="1143000"/>
          </a:xfrm>
        </p:spPr>
        <p:txBody>
          <a:bodyPr>
            <a:normAutofit fontScale="90000"/>
          </a:bodyPr>
          <a:lstStyle/>
          <a:p>
            <a:pPr algn="l"/>
            <a:r>
              <a:rPr lang="en-US" b="1" dirty="0" smtClean="0"/>
              <a:t>Organizational evaluation and control process: Key Elements</a:t>
            </a:r>
            <a:endParaRPr lang="en-US" b="1"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76200" y="1600200"/>
            <a:ext cx="8909810"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The Evaluation Process</a:t>
            </a:r>
            <a:endParaRPr lang="en-US" b="1" dirty="0"/>
          </a:p>
        </p:txBody>
      </p:sp>
      <p:sp>
        <p:nvSpPr>
          <p:cNvPr id="3" name="Content Placeholder 2"/>
          <p:cNvSpPr>
            <a:spLocks noGrp="1"/>
          </p:cNvSpPr>
          <p:nvPr>
            <p:ph idx="1"/>
          </p:nvPr>
        </p:nvSpPr>
        <p:spPr>
          <a:xfrm>
            <a:off x="457200" y="1600200"/>
            <a:ext cx="8382000" cy="4525963"/>
          </a:xfrm>
        </p:spPr>
        <p:txBody>
          <a:bodyPr>
            <a:normAutofit fontScale="85000" lnSpcReduction="10000"/>
          </a:bodyPr>
          <a:lstStyle/>
          <a:p>
            <a:r>
              <a:rPr lang="en-US" dirty="0" smtClean="0"/>
              <a:t>Evaluation is part of a control process within organizations. </a:t>
            </a:r>
          </a:p>
          <a:p>
            <a:r>
              <a:rPr lang="en-US" dirty="0" smtClean="0"/>
              <a:t>Once the performance of a strategy has been measured, the evaluation needs to address the reasons for the performance outcome in relation to the set target. </a:t>
            </a:r>
          </a:p>
          <a:p>
            <a:r>
              <a:rPr lang="en-US" dirty="0" smtClean="0"/>
              <a:t>This will reveal competitive strengths or weaknesses and help to inform future strategy. </a:t>
            </a:r>
          </a:p>
          <a:p>
            <a:r>
              <a:rPr lang="en-US" dirty="0" smtClean="0"/>
              <a:t>Evaluation combines both internal and external factors. </a:t>
            </a:r>
          </a:p>
          <a:p>
            <a:r>
              <a:rPr lang="en-US" dirty="0" smtClean="0"/>
              <a:t>The use of the organization's resources and capabilities will be scrutinized alongside any changes to market and competitive conditions.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The Evaluation Process</a:t>
            </a:r>
            <a:endParaRPr lang="en-US" b="1" dirty="0"/>
          </a:p>
        </p:txBody>
      </p:sp>
      <p:sp>
        <p:nvSpPr>
          <p:cNvPr id="3" name="Content Placeholder 2"/>
          <p:cNvSpPr>
            <a:spLocks noGrp="1"/>
          </p:cNvSpPr>
          <p:nvPr>
            <p:ph idx="1"/>
          </p:nvPr>
        </p:nvSpPr>
        <p:spPr>
          <a:xfrm>
            <a:off x="457200" y="1600200"/>
            <a:ext cx="8382000" cy="5029200"/>
          </a:xfrm>
        </p:spPr>
        <p:txBody>
          <a:bodyPr>
            <a:normAutofit fontScale="85000" lnSpcReduction="20000"/>
          </a:bodyPr>
          <a:lstStyle/>
          <a:p>
            <a:r>
              <a:rPr lang="en-US" dirty="0" smtClean="0"/>
              <a:t>The strategy evaluation should reveal whether or not change is necessary. </a:t>
            </a:r>
          </a:p>
          <a:p>
            <a:r>
              <a:rPr lang="en-US" dirty="0" smtClean="0"/>
              <a:t>If change is necessary then the evaluation should also point to the extent to which change should be implemented. </a:t>
            </a:r>
          </a:p>
          <a:p>
            <a:r>
              <a:rPr lang="en-US" dirty="0" smtClean="0"/>
              <a:t>Change can range from minor alterations to the business model or the way the internal functions are carried out, to radical change management or even a paradigm shift in thinking about what the business is all about. </a:t>
            </a:r>
          </a:p>
          <a:p>
            <a:r>
              <a:rPr lang="en-US" dirty="0" smtClean="0"/>
              <a:t>Redesigning strategy is likely to prove risky, expensive and time-consuming since it requires the redeployment of resources and capabilities. More often than not, organizations will modify their strategic actions.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Organizational Control and Evaluation</a:t>
            </a:r>
            <a:endParaRPr lang="en-US" b="1" dirty="0"/>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r>
              <a:rPr lang="en-US" dirty="0" smtClean="0"/>
              <a:t>Organizational control is a systematic process that allows managers to regulate internal activities and match their performance with set targets. </a:t>
            </a:r>
          </a:p>
          <a:p>
            <a:r>
              <a:rPr lang="en-US" dirty="0" smtClean="0"/>
              <a:t>The control function within an organization is dependent on the information generated on performance standards and performance achieved. </a:t>
            </a:r>
          </a:p>
          <a:p>
            <a:r>
              <a:rPr lang="en-US" dirty="0" smtClean="0"/>
              <a:t>Consequently, it is necessary for managers to determine what information is required, how it is to be generated and the appropriate response to the outcomes based on analysis of the information.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Organizational Control and Evaluation</a:t>
            </a:r>
            <a:endParaRPr lang="en-US" b="1" dirty="0"/>
          </a:p>
        </p:txBody>
      </p:sp>
      <p:sp>
        <p:nvSpPr>
          <p:cNvPr id="3" name="Content Placeholder 2"/>
          <p:cNvSpPr>
            <a:spLocks noGrp="1"/>
          </p:cNvSpPr>
          <p:nvPr>
            <p:ph idx="1"/>
          </p:nvPr>
        </p:nvSpPr>
        <p:spPr>
          <a:xfrm>
            <a:off x="457200" y="1600200"/>
            <a:ext cx="8229600" cy="4876800"/>
          </a:xfrm>
        </p:spPr>
        <p:txBody>
          <a:bodyPr>
            <a:normAutofit/>
          </a:bodyPr>
          <a:lstStyle/>
          <a:p>
            <a:endParaRPr lang="en-US" dirty="0" smtClean="0"/>
          </a:p>
          <a:p>
            <a:r>
              <a:rPr lang="en-US" dirty="0" smtClean="0"/>
              <a:t>There are three main ways of looking at the control process in organizations. </a:t>
            </a:r>
          </a:p>
          <a:p>
            <a:pPr lvl="1"/>
            <a:endParaRPr lang="en-US" dirty="0" smtClean="0"/>
          </a:p>
          <a:p>
            <a:pPr lvl="1"/>
            <a:r>
              <a:rPr lang="en-US" dirty="0" err="1" smtClean="0"/>
              <a:t>Feedforward</a:t>
            </a:r>
            <a:r>
              <a:rPr lang="en-US" dirty="0" smtClean="0"/>
              <a:t> control </a:t>
            </a:r>
          </a:p>
          <a:p>
            <a:pPr lvl="1"/>
            <a:r>
              <a:rPr lang="en-US" dirty="0" smtClean="0"/>
              <a:t>Concurrent control </a:t>
            </a:r>
          </a:p>
          <a:p>
            <a:pPr lvl="1"/>
            <a:r>
              <a:rPr lang="en-US" dirty="0" smtClean="0"/>
              <a:t>Feedback control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algn="l"/>
            <a:r>
              <a:rPr lang="en-US" b="1" dirty="0" smtClean="0"/>
              <a:t>Organizational Control and Evaluation: </a:t>
            </a:r>
            <a:br>
              <a:rPr lang="en-US" b="1" dirty="0" smtClean="0"/>
            </a:br>
            <a:r>
              <a:rPr lang="en-US" sz="3100" b="1" dirty="0" err="1" smtClean="0"/>
              <a:t>Feedforward</a:t>
            </a:r>
            <a:r>
              <a:rPr lang="en-US" sz="3100" b="1" dirty="0" smtClean="0"/>
              <a:t> control </a:t>
            </a:r>
            <a:endParaRPr lang="en-US" b="1" dirty="0"/>
          </a:p>
        </p:txBody>
      </p:sp>
      <p:sp>
        <p:nvSpPr>
          <p:cNvPr id="3" name="Content Placeholder 2"/>
          <p:cNvSpPr>
            <a:spLocks noGrp="1"/>
          </p:cNvSpPr>
          <p:nvPr>
            <p:ph idx="1"/>
          </p:nvPr>
        </p:nvSpPr>
        <p:spPr>
          <a:xfrm>
            <a:off x="457200" y="1981200"/>
            <a:ext cx="8229600" cy="4495800"/>
          </a:xfrm>
        </p:spPr>
        <p:txBody>
          <a:bodyPr>
            <a:normAutofit/>
          </a:bodyPr>
          <a:lstStyle/>
          <a:p>
            <a:r>
              <a:rPr lang="en-US" dirty="0" err="1" smtClean="0"/>
              <a:t>Feedforward</a:t>
            </a:r>
            <a:r>
              <a:rPr lang="en-US" dirty="0" smtClean="0"/>
              <a:t> control refers to controlling human, material and financial resources flowing into the organization. </a:t>
            </a:r>
          </a:p>
          <a:p>
            <a:r>
              <a:rPr lang="en-US" dirty="0" smtClean="0"/>
              <a:t>The focus is on anticipating problems. </a:t>
            </a:r>
          </a:p>
          <a:p>
            <a:r>
              <a:rPr lang="en-US" dirty="0" smtClean="0"/>
              <a:t>An example is in e-recruitment where firms use the internet to set tests for a large number of prospective employees.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algn="l"/>
            <a:r>
              <a:rPr lang="en-US" b="1" dirty="0" smtClean="0"/>
              <a:t>Organizational Control and Evaluation: </a:t>
            </a:r>
            <a:br>
              <a:rPr lang="en-US" b="1" dirty="0" smtClean="0"/>
            </a:br>
            <a:r>
              <a:rPr lang="en-US" sz="2800" b="1" dirty="0" smtClean="0"/>
              <a:t> Concurrent control </a:t>
            </a:r>
            <a:endParaRPr lang="en-US" b="1" dirty="0"/>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Concurrent control attempts to solve problems as they happen. </a:t>
            </a:r>
          </a:p>
          <a:p>
            <a:r>
              <a:rPr lang="en-US" dirty="0" smtClean="0"/>
              <a:t>For example, concurrent control may focus on monitoring the activities of employees to ensure that they consistently match set standards. </a:t>
            </a:r>
          </a:p>
          <a:p>
            <a:r>
              <a:rPr lang="en-US" dirty="0" smtClean="0"/>
              <a:t>The monitoring of activities of operators in call centers is an example of concurrent control.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algn="l"/>
            <a:r>
              <a:rPr lang="en-US" b="1" dirty="0" smtClean="0"/>
              <a:t>Organizational Control and Evaluation </a:t>
            </a:r>
            <a:endParaRPr lang="en-US" b="1" dirty="0"/>
          </a:p>
        </p:txBody>
      </p:sp>
      <p:sp>
        <p:nvSpPr>
          <p:cNvPr id="3" name="Content Placeholder 2"/>
          <p:cNvSpPr>
            <a:spLocks noGrp="1"/>
          </p:cNvSpPr>
          <p:nvPr>
            <p:ph idx="1"/>
          </p:nvPr>
        </p:nvSpPr>
        <p:spPr>
          <a:xfrm>
            <a:off x="457200" y="1600200"/>
            <a:ext cx="8229600" cy="4876800"/>
          </a:xfrm>
        </p:spPr>
        <p:txBody>
          <a:bodyPr>
            <a:normAutofit/>
          </a:bodyPr>
          <a:lstStyle/>
          <a:p>
            <a:endParaRPr lang="en-US" dirty="0" smtClean="0"/>
          </a:p>
          <a:p>
            <a:r>
              <a:rPr lang="en-US" dirty="0" err="1" smtClean="0"/>
              <a:t>Feedforward</a:t>
            </a:r>
            <a:r>
              <a:rPr lang="en-US" dirty="0" smtClean="0"/>
              <a:t> and Concurrent control are the two types of control that may feature as part of developing and operating a strategy, </a:t>
            </a:r>
          </a:p>
          <a:p>
            <a:r>
              <a:rPr lang="en-US" dirty="0" smtClean="0"/>
              <a:t>However, in terms of evaluating strategy, the most commonly used type is feedback control.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algn="l"/>
            <a:r>
              <a:rPr lang="en-US" b="1" dirty="0" smtClean="0"/>
              <a:t>Organizational Control and Evaluation: </a:t>
            </a:r>
            <a:br>
              <a:rPr lang="en-US" b="1" dirty="0" smtClean="0"/>
            </a:br>
            <a:r>
              <a:rPr lang="en-US" sz="2800" b="1" dirty="0" smtClean="0"/>
              <a:t> Feedback control </a:t>
            </a:r>
            <a:endParaRPr lang="en-US" b="1" dirty="0"/>
          </a:p>
        </p:txBody>
      </p:sp>
      <p:sp>
        <p:nvSpPr>
          <p:cNvPr id="3" name="Content Placeholder 2"/>
          <p:cNvSpPr>
            <a:spLocks noGrp="1"/>
          </p:cNvSpPr>
          <p:nvPr>
            <p:ph idx="1"/>
          </p:nvPr>
        </p:nvSpPr>
        <p:spPr>
          <a:xfrm>
            <a:off x="457200" y="1600200"/>
            <a:ext cx="8458200" cy="4876800"/>
          </a:xfrm>
        </p:spPr>
        <p:txBody>
          <a:bodyPr>
            <a:normAutofit fontScale="85000" lnSpcReduction="10000"/>
          </a:bodyPr>
          <a:lstStyle/>
          <a:p>
            <a:r>
              <a:rPr lang="en-US" dirty="0" smtClean="0"/>
              <a:t>Feedback control focuses on an organization's outputs with an emphasis on the quantity and quality of products and services produced. </a:t>
            </a:r>
          </a:p>
          <a:p>
            <a:r>
              <a:rPr lang="en-US" dirty="0" smtClean="0"/>
              <a:t>Also, feedback control is used as a basis for matching actual performance against set targets. </a:t>
            </a:r>
          </a:p>
          <a:p>
            <a:r>
              <a:rPr lang="en-US" dirty="0" smtClean="0"/>
              <a:t>In e-business, targets may include financial, customer satisfaction, sales, quality, number of ‘hits’ on the website, advertising revenue, or number of new customers.</a:t>
            </a:r>
          </a:p>
          <a:p>
            <a:r>
              <a:rPr lang="en-US" dirty="0" smtClean="0"/>
              <a:t>The feedback information helps managers make decisions and undertake the appropriate course of action to ensure the organization achieves its objectives.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algn="l"/>
            <a:r>
              <a:rPr lang="en-US" b="1" dirty="0" smtClean="0"/>
              <a:t>Organizational Control and Evaluation</a:t>
            </a:r>
            <a:endParaRPr lang="en-US" b="1" dirty="0"/>
          </a:p>
        </p:txBody>
      </p:sp>
      <p:pic>
        <p:nvPicPr>
          <p:cNvPr id="2050" name="Picture 2"/>
          <p:cNvPicPr>
            <a:picLocks noGrp="1" noChangeAspect="1" noChangeArrowheads="1"/>
          </p:cNvPicPr>
          <p:nvPr>
            <p:ph idx="1"/>
          </p:nvPr>
        </p:nvPicPr>
        <p:blipFill>
          <a:blip r:embed="rId3" cstate="print"/>
          <a:srcRect/>
          <a:stretch>
            <a:fillRect/>
          </a:stretch>
        </p:blipFill>
        <p:spPr bwMode="auto">
          <a:xfrm>
            <a:off x="141211" y="2133600"/>
            <a:ext cx="8926589" cy="2871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algn="l"/>
            <a:r>
              <a:rPr lang="en-US" b="1" dirty="0" smtClean="0"/>
              <a:t>Organizational Control and Evaluation:</a:t>
            </a:r>
            <a:br>
              <a:rPr lang="en-US" b="1" dirty="0" smtClean="0"/>
            </a:br>
            <a:r>
              <a:rPr lang="en-US" sz="3100" b="1" dirty="0" smtClean="0"/>
              <a:t>Set standards of performance</a:t>
            </a:r>
            <a:endParaRPr lang="en-US" b="1" dirty="0"/>
          </a:p>
        </p:txBody>
      </p:sp>
      <p:sp>
        <p:nvSpPr>
          <p:cNvPr id="4" name="Content Placeholder 3"/>
          <p:cNvSpPr>
            <a:spLocks noGrp="1"/>
          </p:cNvSpPr>
          <p:nvPr>
            <p:ph idx="1"/>
          </p:nvPr>
        </p:nvSpPr>
        <p:spPr>
          <a:xfrm>
            <a:off x="457200" y="1600200"/>
            <a:ext cx="8534400" cy="4876800"/>
          </a:xfrm>
        </p:spPr>
        <p:txBody>
          <a:bodyPr>
            <a:normAutofit fontScale="85000" lnSpcReduction="10000"/>
          </a:bodyPr>
          <a:lstStyle/>
          <a:p>
            <a:r>
              <a:rPr lang="en-US" dirty="0" smtClean="0"/>
              <a:t>Organizations have to develop a strategic plan and establish objectives for each of the functional areas. </a:t>
            </a:r>
          </a:p>
          <a:p>
            <a:r>
              <a:rPr lang="en-US" dirty="0" smtClean="0"/>
              <a:t>In each of the functional areas a standard of performance will be set, against which actual performance can be measured. </a:t>
            </a:r>
          </a:p>
          <a:p>
            <a:r>
              <a:rPr lang="en-US" dirty="0" smtClean="0"/>
              <a:t>The set standards should contribute to the organization's strategy for achieving its objectives. </a:t>
            </a:r>
          </a:p>
          <a:p>
            <a:r>
              <a:rPr lang="en-US" dirty="0" smtClean="0"/>
              <a:t>It is important that the set standards are clearly defined and are achievable. </a:t>
            </a:r>
          </a:p>
          <a:p>
            <a:r>
              <a:rPr lang="en-US" dirty="0" smtClean="0"/>
              <a:t>In some instances it may be necessary to adjust the set standards to better reflect the resources and capabilities within the organization.</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algn="l"/>
            <a:r>
              <a:rPr lang="en-US" b="1" dirty="0" smtClean="0"/>
              <a:t>Organizational Control and Evaluation:</a:t>
            </a:r>
            <a:br>
              <a:rPr lang="en-US" b="1" dirty="0" smtClean="0"/>
            </a:br>
            <a:r>
              <a:rPr lang="en-US" sz="3100" b="1" dirty="0" smtClean="0"/>
              <a:t>Measure actual performance</a:t>
            </a:r>
            <a:endParaRPr lang="en-US" b="1" dirty="0"/>
          </a:p>
        </p:txBody>
      </p:sp>
      <p:sp>
        <p:nvSpPr>
          <p:cNvPr id="4" name="Content Placeholder 3"/>
          <p:cNvSpPr>
            <a:spLocks noGrp="1"/>
          </p:cNvSpPr>
          <p:nvPr>
            <p:ph idx="1"/>
          </p:nvPr>
        </p:nvSpPr>
        <p:spPr>
          <a:xfrm>
            <a:off x="457200" y="1981200"/>
            <a:ext cx="8229600" cy="4114800"/>
          </a:xfrm>
        </p:spPr>
        <p:txBody>
          <a:bodyPr>
            <a:normAutofit lnSpcReduction="10000"/>
          </a:bodyPr>
          <a:lstStyle/>
          <a:p>
            <a:r>
              <a:rPr lang="en-US" dirty="0" smtClean="0"/>
              <a:t>There are activities that take place within organizations that can be measured quantitatively. </a:t>
            </a:r>
          </a:p>
          <a:p>
            <a:r>
              <a:rPr lang="en-US" dirty="0" smtClean="0"/>
              <a:t>Managers can monitor the performance of the functional activities by preparing formal reports on the actual outputs achieved over a set timescale. </a:t>
            </a:r>
          </a:p>
          <a:p>
            <a:r>
              <a:rPr lang="en-US" dirty="0" smtClean="0"/>
              <a:t>Not all performance criteria can be quantified.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algn="l"/>
            <a:r>
              <a:rPr lang="en-US" b="1" dirty="0" smtClean="0"/>
              <a:t>Organizational Control and Evaluation:</a:t>
            </a:r>
            <a:br>
              <a:rPr lang="en-US" b="1" dirty="0" smtClean="0"/>
            </a:br>
            <a:r>
              <a:rPr lang="en-US" sz="3100" b="1" dirty="0" smtClean="0"/>
              <a:t>Measure actual performance</a:t>
            </a:r>
            <a:endParaRPr lang="en-US" b="1" dirty="0"/>
          </a:p>
        </p:txBody>
      </p:sp>
      <p:sp>
        <p:nvSpPr>
          <p:cNvPr id="4" name="Content Placeholder 3"/>
          <p:cNvSpPr>
            <a:spLocks noGrp="1"/>
          </p:cNvSpPr>
          <p:nvPr>
            <p:ph idx="1"/>
          </p:nvPr>
        </p:nvSpPr>
        <p:spPr>
          <a:xfrm>
            <a:off x="457200" y="1600200"/>
            <a:ext cx="8534400" cy="4876800"/>
          </a:xfrm>
        </p:spPr>
        <p:txBody>
          <a:bodyPr>
            <a:normAutofit fontScale="92500" lnSpcReduction="20000"/>
          </a:bodyPr>
          <a:lstStyle/>
          <a:p>
            <a:r>
              <a:rPr lang="en-US" dirty="0" smtClean="0"/>
              <a:t>Managers need to gain an understanding of the value of resources and assets that are not easily measured. For example, gaining competitive advantage may stem from the intellectual capital within an organization. </a:t>
            </a:r>
          </a:p>
          <a:p>
            <a:r>
              <a:rPr lang="en-US" dirty="0" smtClean="0"/>
              <a:t>Managers need to use their skills and experience to recognize and value a host of qualitative information that contributes to achieving established set standards of performance.</a:t>
            </a:r>
          </a:p>
          <a:p>
            <a:r>
              <a:rPr lang="en-US" dirty="0" smtClean="0"/>
              <a:t>Both the quantitative and qualitative information are noted and will form the basis for the compilation of formal reports on performance.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algn="l"/>
            <a:r>
              <a:rPr lang="en-US" b="1" dirty="0" smtClean="0"/>
              <a:t>Organizational Control and Evaluation:</a:t>
            </a:r>
            <a:br>
              <a:rPr lang="en-US" b="1" dirty="0" smtClean="0"/>
            </a:br>
            <a:r>
              <a:rPr lang="en-US" sz="3100" b="1" dirty="0" smtClean="0"/>
              <a:t>Compare performance to set standards</a:t>
            </a:r>
            <a:endParaRPr lang="en-US" b="1" dirty="0"/>
          </a:p>
        </p:txBody>
      </p:sp>
      <p:sp>
        <p:nvSpPr>
          <p:cNvPr id="4" name="Content Placeholder 3"/>
          <p:cNvSpPr>
            <a:spLocks noGrp="1"/>
          </p:cNvSpPr>
          <p:nvPr>
            <p:ph idx="1"/>
          </p:nvPr>
        </p:nvSpPr>
        <p:spPr>
          <a:xfrm>
            <a:off x="457200" y="1600200"/>
            <a:ext cx="8534400" cy="4876800"/>
          </a:xfrm>
        </p:spPr>
        <p:txBody>
          <a:bodyPr>
            <a:normAutofit fontScale="85000" lnSpcReduction="20000"/>
          </a:bodyPr>
          <a:lstStyle/>
          <a:p>
            <a:r>
              <a:rPr lang="en-US" dirty="0" smtClean="0"/>
              <a:t>Over time, the formal reports will reveal trends that help managers to identify areas where change or modification is required to realign performance with set standards. </a:t>
            </a:r>
          </a:p>
          <a:p>
            <a:r>
              <a:rPr lang="en-US" dirty="0" smtClean="0"/>
              <a:t>The actual performance may meet, or exceed, set standards in which case no change may be necessary.</a:t>
            </a:r>
          </a:p>
          <a:p>
            <a:r>
              <a:rPr lang="en-US" dirty="0" smtClean="0"/>
              <a:t>When comparing actual performance with set standards it is important that managers use a combination of quantitative information and their own experience to determine the meaning of any variance.</a:t>
            </a:r>
          </a:p>
          <a:p>
            <a:r>
              <a:rPr lang="en-US" dirty="0" smtClean="0"/>
              <a:t>The type of change or modification undertaken will depend on managers’ ability to correctly interpret what the information is telling them about how the organization is performing across different functions.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algn="l"/>
            <a:r>
              <a:rPr lang="en-US" b="1" dirty="0" smtClean="0"/>
              <a:t>Organizational Control and Evaluation:</a:t>
            </a:r>
            <a:br>
              <a:rPr lang="en-US" b="1" dirty="0" smtClean="0"/>
            </a:br>
            <a:r>
              <a:rPr lang="en-US" sz="3100" b="1" dirty="0" smtClean="0"/>
              <a:t>Assess the need for action</a:t>
            </a:r>
            <a:endParaRPr lang="en-US" b="1" dirty="0"/>
          </a:p>
        </p:txBody>
      </p:sp>
      <p:sp>
        <p:nvSpPr>
          <p:cNvPr id="4" name="Content Placeholder 3"/>
          <p:cNvSpPr>
            <a:spLocks noGrp="1"/>
          </p:cNvSpPr>
          <p:nvPr>
            <p:ph idx="1"/>
          </p:nvPr>
        </p:nvSpPr>
        <p:spPr>
          <a:xfrm>
            <a:off x="457200" y="1600200"/>
            <a:ext cx="8534400" cy="4648200"/>
          </a:xfrm>
        </p:spPr>
        <p:txBody>
          <a:bodyPr>
            <a:normAutofit fontScale="92500" lnSpcReduction="10000"/>
          </a:bodyPr>
          <a:lstStyle/>
          <a:p>
            <a:r>
              <a:rPr lang="en-US" dirty="0" smtClean="0"/>
              <a:t>The final step in the feedback control process is to determine whether or not actions to change or modify the strategy are necessary.</a:t>
            </a:r>
          </a:p>
          <a:p>
            <a:r>
              <a:rPr lang="en-US" dirty="0" smtClean="0"/>
              <a:t>Where performance dips below set standards it will require change or modification to the strategy. </a:t>
            </a:r>
          </a:p>
          <a:p>
            <a:r>
              <a:rPr lang="en-US" dirty="0" smtClean="0"/>
              <a:t>The analysis undertaken of the reasons for, and level of, the under-performance and the identification of the activities that are under-performing will determine the scale of change that is required to remedy the situation.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algn="l"/>
            <a:r>
              <a:rPr lang="en-US" b="1" dirty="0" smtClean="0"/>
              <a:t>Organizational Control and Evaluation:</a:t>
            </a:r>
            <a:br>
              <a:rPr lang="en-US" b="1" dirty="0" smtClean="0"/>
            </a:br>
            <a:r>
              <a:rPr lang="en-US" sz="3100" b="1" dirty="0" smtClean="0"/>
              <a:t>Assess the need for action</a:t>
            </a:r>
            <a:endParaRPr lang="en-US" b="1" dirty="0"/>
          </a:p>
        </p:txBody>
      </p:sp>
      <p:sp>
        <p:nvSpPr>
          <p:cNvPr id="4" name="Content Placeholder 3"/>
          <p:cNvSpPr>
            <a:spLocks noGrp="1"/>
          </p:cNvSpPr>
          <p:nvPr>
            <p:ph idx="1"/>
          </p:nvPr>
        </p:nvSpPr>
        <p:spPr>
          <a:xfrm>
            <a:off x="457200" y="1600200"/>
            <a:ext cx="8534400" cy="4648200"/>
          </a:xfrm>
        </p:spPr>
        <p:txBody>
          <a:bodyPr>
            <a:normAutofit fontScale="85000" lnSpcReduction="10000"/>
          </a:bodyPr>
          <a:lstStyle/>
          <a:p>
            <a:r>
              <a:rPr lang="en-US" dirty="0" smtClean="0"/>
              <a:t>Sometimes it is the case that the set standard of performance has to be changed rather than the strategy. </a:t>
            </a:r>
          </a:p>
          <a:p>
            <a:r>
              <a:rPr lang="en-US" dirty="0" smtClean="0"/>
              <a:t>It may become evident that the standards expected are unrealistic or that the environment has changed thereby making previously set standards redundant.</a:t>
            </a:r>
          </a:p>
          <a:p>
            <a:r>
              <a:rPr lang="en-US" dirty="0" smtClean="0"/>
              <a:t>Where standards are met or are exceeded then managers will likely stick to the status quo. </a:t>
            </a:r>
          </a:p>
          <a:p>
            <a:r>
              <a:rPr lang="en-US" dirty="0" smtClean="0"/>
              <a:t>Where performance meets or exceeds set standards managers may reward workers for their efforts as a means of recognizing their contribution and reinforcing the positive culture within the organization.</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Financial evaluation</a:t>
            </a:r>
            <a:endParaRPr lang="en-US" b="1" dirty="0"/>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r>
              <a:rPr lang="en-US" dirty="0" smtClean="0"/>
              <a:t>One of the first measures that managers look at to evaluate the performance of their e-business are figures contained in the financial reports. </a:t>
            </a:r>
          </a:p>
          <a:p>
            <a:r>
              <a:rPr lang="en-US" dirty="0" smtClean="0"/>
              <a:t>This gives an immediate overview of the health of the organization and tells the managers if their current strategy is paying dividends in the form of increasing returns on investment and profitability.</a:t>
            </a:r>
          </a:p>
          <a:p>
            <a:r>
              <a:rPr lang="en-US" dirty="0" smtClean="0"/>
              <a:t>Most e-businesses struggle to make money in the start-up phase and therefore cash flow is an important measure for determining if the business can stay afloat. </a:t>
            </a:r>
          </a:p>
          <a:p>
            <a:r>
              <a:rPr lang="en-US" dirty="0" smtClean="0"/>
              <a:t>The finances of any business are part of the control function and it is vital that managers keep monitoring and assessing the financial health of their organization.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229600" cy="1143000"/>
          </a:xfrm>
        </p:spPr>
        <p:txBody>
          <a:bodyPr/>
          <a:lstStyle/>
          <a:p>
            <a:pPr algn="l"/>
            <a:r>
              <a:rPr lang="en-US" b="1" dirty="0" smtClean="0"/>
              <a:t>Financial evaluation</a:t>
            </a:r>
            <a:endParaRPr lang="en-US" b="1" dirty="0"/>
          </a:p>
        </p:txBody>
      </p:sp>
      <p:sp>
        <p:nvSpPr>
          <p:cNvPr id="3" name="Content Placeholder 2"/>
          <p:cNvSpPr>
            <a:spLocks noGrp="1"/>
          </p:cNvSpPr>
          <p:nvPr>
            <p:ph idx="1"/>
          </p:nvPr>
        </p:nvSpPr>
        <p:spPr>
          <a:xfrm>
            <a:off x="381000" y="1066800"/>
            <a:ext cx="8458200" cy="5638800"/>
          </a:xfrm>
        </p:spPr>
        <p:txBody>
          <a:bodyPr>
            <a:normAutofit fontScale="85000" lnSpcReduction="20000"/>
          </a:bodyPr>
          <a:lstStyle/>
          <a:p>
            <a:r>
              <a:rPr lang="en-US" dirty="0" smtClean="0"/>
              <a:t>The main elements of financial control include:</a:t>
            </a:r>
          </a:p>
          <a:p>
            <a:pPr lvl="1"/>
            <a:r>
              <a:rPr lang="en-US" dirty="0" smtClean="0"/>
              <a:t>Cash flow: the level of short-term working capital or liquidity that the firm has to ensure it can operate on a day-to-day basis.</a:t>
            </a:r>
          </a:p>
          <a:p>
            <a:pPr lvl="1"/>
            <a:r>
              <a:rPr lang="en-US" dirty="0" smtClean="0"/>
              <a:t>Assets: refers to short- and long-term assets.</a:t>
            </a:r>
          </a:p>
          <a:p>
            <a:pPr lvl="1"/>
            <a:r>
              <a:rPr lang="en-US" dirty="0" smtClean="0"/>
              <a:t>Customers accounts: refers to credit control, terms of credit and payment control.</a:t>
            </a:r>
          </a:p>
          <a:p>
            <a:pPr lvl="1"/>
            <a:r>
              <a:rPr lang="en-US" dirty="0" smtClean="0"/>
              <a:t>Suppliers: controlling the risks associated with the supply chain.</a:t>
            </a:r>
          </a:p>
          <a:p>
            <a:pPr lvl="1"/>
            <a:r>
              <a:rPr lang="en-US" dirty="0" smtClean="0"/>
              <a:t>Stock: methods of controlling and monitoring stock levels.</a:t>
            </a:r>
          </a:p>
          <a:p>
            <a:endParaRPr lang="en-US" dirty="0" smtClean="0"/>
          </a:p>
          <a:p>
            <a:r>
              <a:rPr lang="en-US" dirty="0" smtClean="0"/>
              <a:t>There are two main financial statements that provide the basic financial information for control and evaluation of performance.</a:t>
            </a:r>
          </a:p>
          <a:p>
            <a:pPr lvl="1"/>
            <a:r>
              <a:rPr lang="en-US" dirty="0" smtClean="0"/>
              <a:t>the balance sheet and </a:t>
            </a:r>
          </a:p>
          <a:p>
            <a:pPr lvl="1"/>
            <a:r>
              <a:rPr lang="en-US" dirty="0" smtClean="0"/>
              <a:t>the income statement.</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E-Business Strategy: Evaluation</a:t>
            </a:r>
          </a:p>
          <a:p>
            <a:pPr lvl="1"/>
            <a:r>
              <a:rPr lang="en-US" dirty="0" smtClean="0"/>
              <a:t>The Evaluation Process</a:t>
            </a:r>
          </a:p>
          <a:p>
            <a:pPr lvl="1"/>
            <a:r>
              <a:rPr lang="en-US" dirty="0" smtClean="0"/>
              <a:t>Organizational Control and Evaluation</a:t>
            </a:r>
          </a:p>
          <a:p>
            <a:pPr lvl="1"/>
            <a:r>
              <a:rPr lang="en-US" dirty="0" smtClean="0"/>
              <a:t>Financial Evaluation  </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buNone/>
            </a:pPr>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3144</TotalTime>
  <Words>1470</Words>
  <Application>Microsoft Office PowerPoint</Application>
  <PresentationFormat>On-screen Show (4:3)</PresentationFormat>
  <Paragraphs>121</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Lecture 27</vt:lpstr>
      <vt:lpstr>Recap – Lecture 26</vt:lpstr>
      <vt:lpstr>Contents to Cover Today</vt:lpstr>
      <vt:lpstr>The Evaluation Process</vt:lpstr>
      <vt:lpstr>Organizational evaluation and control process: Key Elements</vt:lpstr>
      <vt:lpstr>The Evaluation Process</vt:lpstr>
      <vt:lpstr>The Evaluation Process</vt:lpstr>
      <vt:lpstr>Organizational Control and Evaluation</vt:lpstr>
      <vt:lpstr>Organizational Control and Evaluation</vt:lpstr>
      <vt:lpstr>Organizational Control and Evaluation:  Feedforward control </vt:lpstr>
      <vt:lpstr>Organizational Control and Evaluation:   Concurrent control </vt:lpstr>
      <vt:lpstr>Organizational Control and Evaluation </vt:lpstr>
      <vt:lpstr>Organizational Control and Evaluation:   Feedback control </vt:lpstr>
      <vt:lpstr>Organizational Control and Evaluation</vt:lpstr>
      <vt:lpstr>Organizational Control and Evaluation: Set standards of performance</vt:lpstr>
      <vt:lpstr>Organizational Control and Evaluation: Measure actual performance</vt:lpstr>
      <vt:lpstr>Organizational Control and Evaluation: Measure actual performance</vt:lpstr>
      <vt:lpstr>Organizational Control and Evaluation: Compare performance to set standards</vt:lpstr>
      <vt:lpstr>Organizational Control and Evaluation: Assess the need for action</vt:lpstr>
      <vt:lpstr>Organizational Control and Evaluation: Assess the need for action</vt:lpstr>
      <vt:lpstr>Financial evaluation</vt:lpstr>
      <vt:lpstr>Financial evaluation</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20</dc:title>
  <dc:creator>Fahad</dc:creator>
  <cp:lastModifiedBy>NTS</cp:lastModifiedBy>
  <cp:revision>66</cp:revision>
  <dcterms:created xsi:type="dcterms:W3CDTF">2013-07-27T06:05:59Z</dcterms:created>
  <dcterms:modified xsi:type="dcterms:W3CDTF">2013-07-30T10:03:10Z</dcterms:modified>
</cp:coreProperties>
</file>