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77" r:id="rId2"/>
    <p:sldId id="278" r:id="rId3"/>
    <p:sldId id="288" r:id="rId4"/>
    <p:sldId id="305" r:id="rId5"/>
    <p:sldId id="306" r:id="rId6"/>
    <p:sldId id="307" r:id="rId7"/>
    <p:sldId id="308" r:id="rId8"/>
    <p:sldId id="309"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28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10" autoAdjust="0"/>
  </p:normalViewPr>
  <p:slideViewPr>
    <p:cSldViewPr>
      <p:cViewPr varScale="1">
        <p:scale>
          <a:sx n="41" d="100"/>
          <a:sy n="41" d="100"/>
        </p:scale>
        <p:origin x="-1531"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D77073-5A38-4CC6-B2DA-FE7B10F907BA}" type="datetimeFigureOut">
              <a:rPr lang="en-US" smtClean="0"/>
              <a:pPr/>
              <a:t>7/29/2013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8A0971-6090-4DFB-A8DC-DD31D44C79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16</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17</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18</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19</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20</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21</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22</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23</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24</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25</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26</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27</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28</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574F3-5828-4278-9DFB-0AFCB0224417}" type="slidenum">
              <a:rPr lang="en-US"/>
              <a:pPr/>
              <a:t>29</a:t>
            </a:fld>
            <a:endParaRPr lang="en-US"/>
          </a:p>
        </p:txBody>
      </p:sp>
      <p:sp>
        <p:nvSpPr>
          <p:cNvPr id="10242" name="Rectangle 2"/>
          <p:cNvSpPr>
            <a:spLocks noGrp="1" noRot="1" noChangeAspect="1" noChangeArrowheads="1" noTextEdit="1"/>
          </p:cNvSpPr>
          <p:nvPr>
            <p:ph type="sldImg"/>
          </p:nvPr>
        </p:nvSpPr>
        <p:spPr>
          <a:ln cap="flat"/>
        </p:spPr>
      </p:sp>
      <p:sp>
        <p:nvSpPr>
          <p:cNvPr id="10243" name="Rectangle 3"/>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566AE7-76F1-4548-A57A-5C617A4861FF}"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985CEF-31E9-4DC6-9D09-BC9EFE2238F8}"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CC7F82-5D7C-46E7-8AD1-4263B72F6B7A}"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F980572-1296-495A-955E-868C4160FB1B}" type="datetime1">
              <a:rPr lang="en-US" smtClean="0"/>
              <a:pPr/>
              <a:t>7/29/2013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3F5949A-0CDF-4B46-A472-D36B8B41D8EF}" type="datetime1">
              <a:rPr lang="en-US" smtClean="0"/>
              <a:pPr/>
              <a:t>7/29/2013</a:t>
            </a:fld>
            <a:endParaRPr lang="en-US"/>
          </a:p>
        </p:txBody>
      </p:sp>
      <p:sp>
        <p:nvSpPr>
          <p:cNvPr id="8" name="Footer Placeholder 7"/>
          <p:cNvSpPr>
            <a:spLocks noGrp="1"/>
          </p:cNvSpPr>
          <p:nvPr>
            <p:ph type="ftr" sz="quarter" idx="11"/>
          </p:nvPr>
        </p:nvSpPr>
        <p:spPr/>
        <p:txBody>
          <a:bodyPr/>
          <a:lstStyle/>
          <a:p>
            <a:r>
              <a:rPr lang="es-ES" smtClean="0"/>
              <a:t>Copyright CVR/IT Consulting 2004</a:t>
            </a:r>
            <a:endParaRPr lang="en-US"/>
          </a:p>
        </p:txBody>
      </p:sp>
      <p:sp>
        <p:nvSpPr>
          <p:cNvPr id="9" name="Slide Number Placeholder 8"/>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73A0AC-A697-4D3C-94DC-8E159F234BB1}" type="datetime1">
              <a:rPr lang="en-US" smtClean="0"/>
              <a:pPr/>
              <a:t>7/29/2013</a:t>
            </a:fld>
            <a:endParaRPr lang="en-US"/>
          </a:p>
        </p:txBody>
      </p:sp>
      <p:sp>
        <p:nvSpPr>
          <p:cNvPr id="4" name="Footer Placeholder 3"/>
          <p:cNvSpPr>
            <a:spLocks noGrp="1"/>
          </p:cNvSpPr>
          <p:nvPr>
            <p:ph type="ftr" sz="quarter" idx="11"/>
          </p:nvPr>
        </p:nvSpPr>
        <p:spPr/>
        <p:txBody>
          <a:bodyPr/>
          <a:lstStyle/>
          <a:p>
            <a:r>
              <a:rPr lang="es-ES" smtClean="0"/>
              <a:t>Copyright CVR/IT Consulting 2004</a:t>
            </a:r>
            <a:endParaRPr lang="en-US"/>
          </a:p>
        </p:txBody>
      </p:sp>
      <p:sp>
        <p:nvSpPr>
          <p:cNvPr id="5" name="Slide Number Placeholder 4"/>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1011D-4C20-4385-BD45-D562560427D5}" type="datetime1">
              <a:rPr lang="en-US" smtClean="0"/>
              <a:pPr/>
              <a:t>7/29/2013</a:t>
            </a:fld>
            <a:endParaRPr lang="en-US"/>
          </a:p>
        </p:txBody>
      </p:sp>
      <p:sp>
        <p:nvSpPr>
          <p:cNvPr id="3" name="Footer Placeholder 2"/>
          <p:cNvSpPr>
            <a:spLocks noGrp="1"/>
          </p:cNvSpPr>
          <p:nvPr>
            <p:ph type="ftr" sz="quarter" idx="11"/>
          </p:nvPr>
        </p:nvSpPr>
        <p:spPr/>
        <p:txBody>
          <a:bodyPr/>
          <a:lstStyle/>
          <a:p>
            <a:r>
              <a:rPr lang="es-ES" smtClean="0"/>
              <a:t>Copyright CVR/IT Consulting 2004</a:t>
            </a:r>
            <a:endParaRPr lang="en-US"/>
          </a:p>
        </p:txBody>
      </p:sp>
      <p:sp>
        <p:nvSpPr>
          <p:cNvPr id="4" name="Slide Number Placeholder 3"/>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ED0B09-D197-49B0-9F9B-BE67FBA57827}" type="datetime1">
              <a:rPr lang="en-US" smtClean="0"/>
              <a:pPr/>
              <a:t>7/29/2013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C82833-5EA5-4151-BF7C-8D6E06FA8FEC}" type="datetime1">
              <a:rPr lang="en-US" smtClean="0"/>
              <a:pPr/>
              <a:t>7/29/2013</a:t>
            </a:fld>
            <a:endParaRPr lang="en-US"/>
          </a:p>
        </p:txBody>
      </p:sp>
      <p:sp>
        <p:nvSpPr>
          <p:cNvPr id="6" name="Footer Placeholder 5"/>
          <p:cNvSpPr>
            <a:spLocks noGrp="1"/>
          </p:cNvSpPr>
          <p:nvPr>
            <p:ph type="ftr" sz="quarter" idx="11"/>
          </p:nvPr>
        </p:nvSpPr>
        <p:spPr/>
        <p:txBody>
          <a:bodyPr/>
          <a:lstStyle/>
          <a:p>
            <a:r>
              <a:rPr lang="es-ES" smtClean="0"/>
              <a:t>Copyright CVR/IT Consulting 2004</a:t>
            </a:r>
            <a:endParaRPr lang="en-US"/>
          </a:p>
        </p:txBody>
      </p:sp>
      <p:sp>
        <p:nvSpPr>
          <p:cNvPr id="7" name="Slide Number Placeholder 6"/>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DB28B-625A-435D-A915-B0DE98B4ED84}"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D2A5BC-9EBE-441D-AE2F-5063C4FCDD0A}" type="datetime1">
              <a:rPr lang="en-US" smtClean="0"/>
              <a:pPr/>
              <a:t>7/29/2013</a:t>
            </a:fld>
            <a:endParaRPr lang="en-US"/>
          </a:p>
        </p:txBody>
      </p:sp>
      <p:sp>
        <p:nvSpPr>
          <p:cNvPr id="5" name="Footer Placeholder 4"/>
          <p:cNvSpPr>
            <a:spLocks noGrp="1"/>
          </p:cNvSpPr>
          <p:nvPr>
            <p:ph type="ftr" sz="quarter" idx="11"/>
          </p:nvPr>
        </p:nvSpPr>
        <p:spPr/>
        <p:txBody>
          <a:bodyPr/>
          <a:lstStyle/>
          <a:p>
            <a:r>
              <a:rPr lang="es-ES" smtClean="0"/>
              <a:t>Copyright CVR/IT Consulting 2004</a:t>
            </a:r>
            <a:endParaRPr lang="en-US"/>
          </a:p>
        </p:txBody>
      </p:sp>
      <p:sp>
        <p:nvSpPr>
          <p:cNvPr id="6" name="Slide Number Placeholder 5"/>
          <p:cNvSpPr>
            <a:spLocks noGrp="1"/>
          </p:cNvSpPr>
          <p:nvPr>
            <p:ph type="sldNum" sz="quarter" idx="12"/>
          </p:nvPr>
        </p:nvSpPr>
        <p:spPr/>
        <p:txBody>
          <a:bodyPr/>
          <a:lstStyle/>
          <a:p>
            <a:fld id="{BBE77866-E9FF-4A76-A3A3-148BE07120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1448E8-ED91-49BE-B601-C97F6678A2E3}" type="datetime1">
              <a:rPr lang="en-US" smtClean="0"/>
              <a:pPr/>
              <a:t>7/29/2013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ES" smtClean="0"/>
              <a:t>Copyright CVR/IT Consulting 2004</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E77866-E9FF-4A76-A3A3-148BE07120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600" b="1" dirty="0" smtClean="0"/>
              <a:t>Lecture 26</a:t>
            </a:r>
            <a:endParaRPr lang="en-US" sz="6600" b="1" dirty="0"/>
          </a:p>
        </p:txBody>
      </p:sp>
      <p:sp>
        <p:nvSpPr>
          <p:cNvPr id="5" name="Subtitle 4"/>
          <p:cNvSpPr>
            <a:spLocks noGrp="1"/>
          </p:cNvSpPr>
          <p:nvPr>
            <p:ph type="subTitle" idx="1"/>
          </p:nvPr>
        </p:nvSpPr>
        <p:spPr>
          <a:xfrm>
            <a:off x="1143000" y="4419600"/>
            <a:ext cx="7010400" cy="1752600"/>
          </a:xfrm>
        </p:spPr>
        <p:txBody>
          <a:bodyPr>
            <a:normAutofit/>
          </a:bodyPr>
          <a:lstStyle/>
          <a:p>
            <a:r>
              <a:rPr lang="en-US" sz="4400" b="1" dirty="0" smtClean="0"/>
              <a:t>Electronic Business </a:t>
            </a:r>
            <a:r>
              <a:rPr lang="en-US" sz="4000" b="1" dirty="0" smtClean="0"/>
              <a:t>(MGT-485)</a:t>
            </a:r>
            <a:endParaRPr lang="en-US"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 – Lecture 25</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Implementation</a:t>
            </a:r>
          </a:p>
          <a:p>
            <a:pPr lvl="1"/>
            <a:r>
              <a:rPr lang="en-US" dirty="0" smtClean="0"/>
              <a:t>Organizational Culture and e-Business</a:t>
            </a:r>
          </a:p>
          <a:p>
            <a:pPr lvl="1"/>
            <a:r>
              <a:rPr lang="en-US" dirty="0" smtClean="0"/>
              <a:t>Organizational Structure and e-Business </a:t>
            </a:r>
          </a:p>
          <a:p>
            <a:pPr lvl="1">
              <a:buNone/>
            </a:pPr>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Contents to Cover Today</a:t>
            </a:r>
            <a:endParaRPr lang="en-US" b="1" dirty="0"/>
          </a:p>
        </p:txBody>
      </p:sp>
      <p:sp>
        <p:nvSpPr>
          <p:cNvPr id="3" name="Content Placeholder 2"/>
          <p:cNvSpPr>
            <a:spLocks noGrp="1"/>
          </p:cNvSpPr>
          <p:nvPr>
            <p:ph idx="1"/>
          </p:nvPr>
        </p:nvSpPr>
        <p:spPr>
          <a:xfrm>
            <a:off x="457200" y="1600200"/>
            <a:ext cx="8229600" cy="4953000"/>
          </a:xfrm>
        </p:spPr>
        <p:txBody>
          <a:bodyPr>
            <a:normAutofit/>
          </a:bodyPr>
          <a:lstStyle/>
          <a:p>
            <a:r>
              <a:rPr lang="en-US" dirty="0" smtClean="0"/>
              <a:t>E-Business Strategy: Implementation</a:t>
            </a:r>
          </a:p>
          <a:p>
            <a:pPr lvl="1"/>
            <a:r>
              <a:rPr lang="en-US" dirty="0" smtClean="0"/>
              <a:t>Organizational Structure and e-Business</a:t>
            </a:r>
          </a:p>
          <a:p>
            <a:pPr lvl="2"/>
            <a:r>
              <a:rPr lang="en-US" dirty="0" smtClean="0"/>
              <a:t>The Boundary-less organization </a:t>
            </a:r>
          </a:p>
          <a:p>
            <a:pPr lvl="2"/>
            <a:r>
              <a:rPr lang="en-US" dirty="0" smtClean="0"/>
              <a:t>The virtual organization </a:t>
            </a:r>
          </a:p>
          <a:p>
            <a:pPr lvl="1"/>
            <a:r>
              <a:rPr lang="en-US" dirty="0" smtClean="0"/>
              <a:t>Change Management </a:t>
            </a:r>
          </a:p>
          <a:p>
            <a:pPr lvl="1"/>
            <a:r>
              <a:rPr lang="en-US" dirty="0" smtClean="0"/>
              <a:t>Organizational Change Management </a:t>
            </a:r>
          </a:p>
          <a:p>
            <a:pPr lvl="1"/>
            <a:endParaRPr lang="en-US" dirty="0" smtClean="0"/>
          </a:p>
          <a:p>
            <a:pPr lvl="1"/>
            <a:endParaRPr lang="en-US" dirty="0" smtClean="0"/>
          </a:p>
          <a:p>
            <a:pPr lvl="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 The </a:t>
            </a:r>
            <a:r>
              <a:rPr lang="en-US" sz="3600" b="1" dirty="0" err="1" smtClean="0"/>
              <a:t>boundaryless</a:t>
            </a:r>
            <a:r>
              <a:rPr lang="en-US" sz="3600" b="1" dirty="0" smtClean="0"/>
              <a:t> organization</a:t>
            </a:r>
            <a:endParaRPr lang="en-US" b="1" dirty="0"/>
          </a:p>
        </p:txBody>
      </p:sp>
      <p:sp>
        <p:nvSpPr>
          <p:cNvPr id="3" name="Content Placeholder 2"/>
          <p:cNvSpPr>
            <a:spLocks noGrp="1"/>
          </p:cNvSpPr>
          <p:nvPr>
            <p:ph idx="1"/>
          </p:nvPr>
        </p:nvSpPr>
        <p:spPr>
          <a:xfrm>
            <a:off x="457200" y="1600200"/>
            <a:ext cx="8229600" cy="4648200"/>
          </a:xfrm>
        </p:spPr>
        <p:txBody>
          <a:bodyPr>
            <a:normAutofit fontScale="92500" lnSpcReduction="10000"/>
          </a:bodyPr>
          <a:lstStyle/>
          <a:p>
            <a:r>
              <a:rPr lang="en-US" dirty="0" smtClean="0"/>
              <a:t>Traditional organizations have boundaries that create barriers against their ability to compete. </a:t>
            </a:r>
          </a:p>
          <a:p>
            <a:r>
              <a:rPr lang="en-US" dirty="0" smtClean="0"/>
              <a:t>These can be external or internal barriers. </a:t>
            </a:r>
          </a:p>
          <a:p>
            <a:pPr lvl="1"/>
            <a:r>
              <a:rPr lang="en-US" dirty="0" smtClean="0"/>
              <a:t>An external boundary is the geographical constraint of being physically distant from markets and customers. </a:t>
            </a:r>
          </a:p>
          <a:p>
            <a:pPr lvl="1"/>
            <a:r>
              <a:rPr lang="en-US" dirty="0" smtClean="0"/>
              <a:t>Internally, firms face barriers created by the hierarchy that characterizes their organizational structure.</a:t>
            </a:r>
          </a:p>
          <a:p>
            <a:r>
              <a:rPr lang="en-US" dirty="0" smtClean="0"/>
              <a:t>The </a:t>
            </a:r>
            <a:r>
              <a:rPr lang="en-US" dirty="0" err="1" smtClean="0"/>
              <a:t>boundaryless</a:t>
            </a:r>
            <a:r>
              <a:rPr lang="en-US" dirty="0" smtClean="0"/>
              <a:t> organization is one where the structure is not defined by, or limited to, the boundaries imposed by traditional structures.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 The </a:t>
            </a:r>
            <a:r>
              <a:rPr lang="en-US" sz="3600" b="1" dirty="0" err="1" smtClean="0"/>
              <a:t>boundaryless</a:t>
            </a:r>
            <a:r>
              <a:rPr lang="en-US" sz="3600" b="1" dirty="0" smtClean="0"/>
              <a:t> organization</a:t>
            </a:r>
            <a:endParaRPr lang="en-US" b="1" dirty="0"/>
          </a:p>
        </p:txBody>
      </p:sp>
      <p:sp>
        <p:nvSpPr>
          <p:cNvPr id="3" name="Content Placeholder 2"/>
          <p:cNvSpPr>
            <a:spLocks noGrp="1"/>
          </p:cNvSpPr>
          <p:nvPr>
            <p:ph idx="1"/>
          </p:nvPr>
        </p:nvSpPr>
        <p:spPr>
          <a:xfrm>
            <a:off x="457200" y="1600200"/>
            <a:ext cx="8382000" cy="5105400"/>
          </a:xfrm>
        </p:spPr>
        <p:txBody>
          <a:bodyPr>
            <a:normAutofit fontScale="92500" lnSpcReduction="20000"/>
          </a:bodyPr>
          <a:lstStyle/>
          <a:p>
            <a:r>
              <a:rPr lang="en-US" dirty="0" smtClean="0"/>
              <a:t>The main advantages that organizations gain from a </a:t>
            </a:r>
            <a:r>
              <a:rPr lang="en-US" dirty="0" err="1" smtClean="0"/>
              <a:t>boundaryless</a:t>
            </a:r>
            <a:r>
              <a:rPr lang="en-US" dirty="0" smtClean="0"/>
              <a:t> structure are that it:</a:t>
            </a:r>
          </a:p>
          <a:p>
            <a:pPr lvl="1"/>
            <a:r>
              <a:rPr lang="en-US" dirty="0" smtClean="0"/>
              <a:t>Improves the scope for co-operation, co-ordination and collaboration among the functional areas that comprise the organization;</a:t>
            </a:r>
          </a:p>
          <a:p>
            <a:pPr lvl="1"/>
            <a:r>
              <a:rPr lang="en-US" dirty="0" smtClean="0"/>
              <a:t>Allows greater knowledge sharing across the organization; </a:t>
            </a:r>
          </a:p>
          <a:p>
            <a:pPr lvl="1"/>
            <a:r>
              <a:rPr lang="en-US" dirty="0" smtClean="0"/>
              <a:t>Allows organizations to respond more quickly to changes in the environment;</a:t>
            </a:r>
          </a:p>
          <a:p>
            <a:pPr lvl="1"/>
            <a:r>
              <a:rPr lang="en-US" dirty="0" smtClean="0"/>
              <a:t>Helps co-ordination and collaboration with partners, suppliers and customers;</a:t>
            </a:r>
          </a:p>
          <a:p>
            <a:pPr lvl="1"/>
            <a:r>
              <a:rPr lang="en-US" dirty="0" smtClean="0"/>
              <a:t>Empowers staff members and encourages a culture of innovation and creativity.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 The Virtual organization</a:t>
            </a:r>
            <a:endParaRPr lang="en-US" b="1" dirty="0"/>
          </a:p>
        </p:txBody>
      </p:sp>
      <p:sp>
        <p:nvSpPr>
          <p:cNvPr id="3" name="Content Placeholder 2"/>
          <p:cNvSpPr>
            <a:spLocks noGrp="1"/>
          </p:cNvSpPr>
          <p:nvPr>
            <p:ph idx="1"/>
          </p:nvPr>
        </p:nvSpPr>
        <p:spPr>
          <a:xfrm>
            <a:off x="381000" y="1600200"/>
            <a:ext cx="8458200" cy="5105400"/>
          </a:xfrm>
        </p:spPr>
        <p:txBody>
          <a:bodyPr>
            <a:normAutofit fontScale="85000" lnSpcReduction="20000"/>
          </a:bodyPr>
          <a:lstStyle/>
          <a:p>
            <a:r>
              <a:rPr lang="en-US" dirty="0" smtClean="0"/>
              <a:t>The development of the internet as a means of conducting business has proved a catalyst for the growth of virtual organizations </a:t>
            </a:r>
          </a:p>
          <a:p>
            <a:r>
              <a:rPr lang="en-US" dirty="0" smtClean="0"/>
              <a:t>This is because it is an ideal medium for communicating and coordinating collaborative business activities at a significantly lower cost than traditional bricks-and-mortar firms could achieve. </a:t>
            </a:r>
          </a:p>
          <a:p>
            <a:r>
              <a:rPr lang="en-US" dirty="0" smtClean="0"/>
              <a:t>The main characteristics of a virtual organization include:</a:t>
            </a:r>
          </a:p>
          <a:p>
            <a:pPr lvl="1"/>
            <a:r>
              <a:rPr lang="en-US" dirty="0" smtClean="0"/>
              <a:t>No physical structure;</a:t>
            </a:r>
          </a:p>
          <a:p>
            <a:pPr lvl="1"/>
            <a:r>
              <a:rPr lang="en-US" dirty="0" smtClean="0"/>
              <a:t>Emphasis on knowledge creation and sharing;</a:t>
            </a:r>
          </a:p>
          <a:p>
            <a:pPr lvl="1"/>
            <a:r>
              <a:rPr lang="en-US" dirty="0" smtClean="0"/>
              <a:t>Reliance on electronic communications;</a:t>
            </a:r>
          </a:p>
          <a:p>
            <a:pPr lvl="1"/>
            <a:r>
              <a:rPr lang="en-US" dirty="0" smtClean="0"/>
              <a:t>Geographically dispersed and mobile workforce;</a:t>
            </a:r>
          </a:p>
          <a:p>
            <a:pPr lvl="1"/>
            <a:r>
              <a:rPr lang="en-US" dirty="0" smtClean="0"/>
              <a:t>No organizational boundaries;</a:t>
            </a:r>
          </a:p>
          <a:p>
            <a:pPr lvl="1"/>
            <a:r>
              <a:rPr lang="en-US" dirty="0" smtClean="0"/>
              <a:t>Temporary working relationships.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 The Virtual organization</a:t>
            </a:r>
            <a:endParaRPr lang="en-US" b="1" dirty="0"/>
          </a:p>
        </p:txBody>
      </p:sp>
      <p:sp>
        <p:nvSpPr>
          <p:cNvPr id="3" name="Content Placeholder 2"/>
          <p:cNvSpPr>
            <a:spLocks noGrp="1"/>
          </p:cNvSpPr>
          <p:nvPr>
            <p:ph idx="1"/>
          </p:nvPr>
        </p:nvSpPr>
        <p:spPr>
          <a:xfrm>
            <a:off x="381000" y="1600200"/>
            <a:ext cx="8458200" cy="5105400"/>
          </a:xfrm>
        </p:spPr>
        <p:txBody>
          <a:bodyPr>
            <a:normAutofit fontScale="85000" lnSpcReduction="10000"/>
          </a:bodyPr>
          <a:lstStyle/>
          <a:p>
            <a:r>
              <a:rPr lang="en-US" dirty="0" smtClean="0"/>
              <a:t>A virtual organization typically employs few people since its approach is to hire in the skills it needs from specialist organizations. </a:t>
            </a:r>
          </a:p>
          <a:p>
            <a:r>
              <a:rPr lang="en-US" dirty="0" smtClean="0"/>
              <a:t>This saves on overheads and administration costs relating to employing a permanent workforce.</a:t>
            </a:r>
          </a:p>
          <a:p>
            <a:r>
              <a:rPr lang="en-US" dirty="0" smtClean="0"/>
              <a:t>The main reason firms join virtual organizations is to be able to compete effectively on a global scale by exploiting opportunities for collaborating with other organizations in complementary activities that achieve mutual benefits.</a:t>
            </a:r>
          </a:p>
          <a:p>
            <a:r>
              <a:rPr lang="en-US" dirty="0" smtClean="0"/>
              <a:t>The success of virtual organizations depends largely on what each participant can offer to the collective group.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 The Virtual organization</a:t>
            </a:r>
            <a:endParaRPr lang="en-US" b="1" dirty="0"/>
          </a:p>
        </p:txBody>
      </p:sp>
      <p:sp>
        <p:nvSpPr>
          <p:cNvPr id="3" name="Content Placeholder 2"/>
          <p:cNvSpPr>
            <a:spLocks noGrp="1"/>
          </p:cNvSpPr>
          <p:nvPr>
            <p:ph idx="1"/>
          </p:nvPr>
        </p:nvSpPr>
        <p:spPr>
          <a:xfrm>
            <a:off x="381000" y="1828800"/>
            <a:ext cx="8305800" cy="4648200"/>
          </a:xfrm>
        </p:spPr>
        <p:txBody>
          <a:bodyPr>
            <a:normAutofit lnSpcReduction="10000"/>
          </a:bodyPr>
          <a:lstStyle/>
          <a:p>
            <a:r>
              <a:rPr lang="en-US" dirty="0" smtClean="0"/>
              <a:t>The advantages of a virtual organization can be summarized as:</a:t>
            </a:r>
          </a:p>
          <a:p>
            <a:pPr lvl="1"/>
            <a:r>
              <a:rPr lang="en-US" dirty="0" smtClean="0"/>
              <a:t>Offering the scope for firms to access a wide range of skills, experience and knowledge;</a:t>
            </a:r>
          </a:p>
          <a:p>
            <a:pPr lvl="1"/>
            <a:r>
              <a:rPr lang="en-US" dirty="0" smtClean="0"/>
              <a:t>Increasing the flexibility and responsiveness of firms to meet changes in the environment;</a:t>
            </a:r>
          </a:p>
          <a:p>
            <a:pPr lvl="1"/>
            <a:r>
              <a:rPr lang="en-US" dirty="0" smtClean="0"/>
              <a:t>Helping firms grow by allowing them to compete on a global scale;</a:t>
            </a:r>
          </a:p>
          <a:p>
            <a:pPr lvl="1"/>
            <a:r>
              <a:rPr lang="en-US" dirty="0" smtClean="0"/>
              <a:t>Increasing competitiveness by reducing overheads and the cost of employing a large workforce.</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pPr algn="l"/>
            <a:r>
              <a:rPr lang="en-US" b="1" dirty="0" smtClean="0"/>
              <a:t>Organizational Structure &amp; e-Business:</a:t>
            </a:r>
            <a:br>
              <a:rPr lang="en-US" b="1" dirty="0" smtClean="0"/>
            </a:br>
            <a:r>
              <a:rPr lang="en-US" sz="3600" b="1" dirty="0" smtClean="0"/>
              <a:t> The Virtual organization</a:t>
            </a:r>
            <a:endParaRPr lang="en-US" b="1" dirty="0"/>
          </a:p>
        </p:txBody>
      </p:sp>
      <p:sp>
        <p:nvSpPr>
          <p:cNvPr id="3" name="Content Placeholder 2"/>
          <p:cNvSpPr>
            <a:spLocks noGrp="1"/>
          </p:cNvSpPr>
          <p:nvPr>
            <p:ph idx="1"/>
          </p:nvPr>
        </p:nvSpPr>
        <p:spPr>
          <a:xfrm>
            <a:off x="381000" y="1676400"/>
            <a:ext cx="8458200" cy="5181600"/>
          </a:xfrm>
        </p:spPr>
        <p:txBody>
          <a:bodyPr>
            <a:normAutofit fontScale="92500" lnSpcReduction="20000"/>
          </a:bodyPr>
          <a:lstStyle/>
          <a:p>
            <a:r>
              <a:rPr lang="en-US" dirty="0" smtClean="0"/>
              <a:t>There are some disadvantages associated with virtual organizations</a:t>
            </a:r>
          </a:p>
          <a:p>
            <a:pPr lvl="1"/>
            <a:r>
              <a:rPr lang="en-US" dirty="0" smtClean="0"/>
              <a:t>The loss of direct control. Collaboration with partners necessarily means relinquishing some control in favor of interdependency. </a:t>
            </a:r>
          </a:p>
          <a:p>
            <a:pPr lvl="1"/>
            <a:r>
              <a:rPr lang="en-US" dirty="0" smtClean="0"/>
              <a:t>Need for strong management to maintain a focus on objectives and a high standard of contributions from participants. </a:t>
            </a:r>
          </a:p>
          <a:p>
            <a:pPr lvl="1"/>
            <a:r>
              <a:rPr lang="en-US" dirty="0" smtClean="0"/>
              <a:t>Managers of virtual teams must also be flexible and adaptable to deal with constant change as groups form and disband quickly. </a:t>
            </a:r>
          </a:p>
          <a:p>
            <a:pPr lvl="1"/>
            <a:r>
              <a:rPr lang="en-US" dirty="0" smtClean="0"/>
              <a:t>As the medium for carrying out these management tasks is electronic, the scope for misunderstanding, confusion or conflict is increased.</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Change Management</a:t>
            </a:r>
            <a:endParaRPr lang="en-US" b="1" dirty="0"/>
          </a:p>
        </p:txBody>
      </p:sp>
      <p:sp>
        <p:nvSpPr>
          <p:cNvPr id="3" name="Content Placeholder 2"/>
          <p:cNvSpPr>
            <a:spLocks noGrp="1"/>
          </p:cNvSpPr>
          <p:nvPr>
            <p:ph idx="1"/>
          </p:nvPr>
        </p:nvSpPr>
        <p:spPr>
          <a:xfrm>
            <a:off x="457200" y="1447800"/>
            <a:ext cx="8458200" cy="5105400"/>
          </a:xfrm>
        </p:spPr>
        <p:txBody>
          <a:bodyPr>
            <a:normAutofit fontScale="85000" lnSpcReduction="10000"/>
          </a:bodyPr>
          <a:lstStyle/>
          <a:p>
            <a:r>
              <a:rPr lang="en-US" dirty="0" smtClean="0"/>
              <a:t>Change management refers to major alterations to an organization's processes, structure, technology, staff or culture.</a:t>
            </a:r>
          </a:p>
          <a:p>
            <a:r>
              <a:rPr lang="en-US" dirty="0" smtClean="0"/>
              <a:t>Change management is necessary when firms seek to improve their current performance through changing their infrastructure and internal processes and activities. </a:t>
            </a:r>
          </a:p>
          <a:p>
            <a:r>
              <a:rPr lang="en-US" dirty="0" smtClean="0"/>
              <a:t>Usually, change management is necessary when a performance gap emerges</a:t>
            </a:r>
          </a:p>
          <a:p>
            <a:r>
              <a:rPr lang="en-US" dirty="0" smtClean="0"/>
              <a:t>To effect change management it is necessary for managers to understand what forces drive change and what forces restrain change. </a:t>
            </a:r>
          </a:p>
          <a:p>
            <a:r>
              <a:rPr lang="en-US" dirty="0" smtClean="0"/>
              <a:t>These form the basis of a </a:t>
            </a:r>
            <a:r>
              <a:rPr lang="en-US" b="1" i="1" dirty="0" smtClean="0"/>
              <a:t>force-field analysis</a:t>
            </a:r>
            <a:r>
              <a:rPr lang="en-US" dirty="0" smtClean="0"/>
              <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Change Management:</a:t>
            </a:r>
            <a:br>
              <a:rPr lang="en-US" b="1" dirty="0" smtClean="0"/>
            </a:br>
            <a:r>
              <a:rPr lang="en-US" sz="3600" b="1" dirty="0" smtClean="0"/>
              <a:t> Force-Field Analysis</a:t>
            </a:r>
            <a:endParaRPr lang="en-US" b="1" dirty="0"/>
          </a:p>
        </p:txBody>
      </p:sp>
      <p:sp>
        <p:nvSpPr>
          <p:cNvPr id="3" name="Content Placeholder 2"/>
          <p:cNvSpPr>
            <a:spLocks noGrp="1"/>
          </p:cNvSpPr>
          <p:nvPr>
            <p:ph idx="1"/>
          </p:nvPr>
        </p:nvSpPr>
        <p:spPr>
          <a:xfrm>
            <a:off x="457200" y="1676400"/>
            <a:ext cx="8458200" cy="4876800"/>
          </a:xfrm>
        </p:spPr>
        <p:txBody>
          <a:bodyPr>
            <a:normAutofit fontScale="92500" lnSpcReduction="10000"/>
          </a:bodyPr>
          <a:lstStyle/>
          <a:p>
            <a:r>
              <a:rPr lang="en-US" dirty="0" smtClean="0"/>
              <a:t>Force field analysis is a management technique developed by Kurt </a:t>
            </a:r>
            <a:r>
              <a:rPr lang="en-US" dirty="0" err="1" smtClean="0"/>
              <a:t>Lewin</a:t>
            </a:r>
            <a:r>
              <a:rPr lang="en-US" dirty="0" smtClean="0"/>
              <a:t>, a pioneer in the field of social sciences, for diagnosing situations.</a:t>
            </a:r>
          </a:p>
          <a:p>
            <a:r>
              <a:rPr lang="en-US" dirty="0" smtClean="0">
                <a:latin typeface="Calibri" pitchFamily="34" charset="0"/>
              </a:rPr>
              <a:t>Force Field Analysis is a useful technique for looking at all the forces for and against a decision. In effect, it is a specialized method of weighing pros and cons.</a:t>
            </a:r>
          </a:p>
          <a:p>
            <a:r>
              <a:rPr lang="en-US" dirty="0" smtClean="0">
                <a:latin typeface="Calibri" pitchFamily="34" charset="0"/>
              </a:rPr>
              <a:t>By carrying out the analysis you can plan to strengthen the forces supporting a decision, and reduce the impact of opposition to it.</a:t>
            </a:r>
            <a:r>
              <a:rPr lang="en-US" sz="3600" dirty="0" smtClean="0">
                <a:latin typeface="Calibri" pitchFamily="34" charset="0"/>
              </a:rPr>
              <a:t/>
            </a:r>
            <a:br>
              <a:rPr lang="en-US" sz="3600" dirty="0" smtClean="0">
                <a:latin typeface="Calibri" pitchFamily="34" charset="0"/>
              </a:rPr>
            </a:br>
            <a:endParaRPr lang="en-US" sz="3600" dirty="0" smtClean="0">
              <a:latin typeface="Calibri" pitchFamily="34" charset="0"/>
            </a:endParaRP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smtClean="0"/>
              <a:t>Change Management:</a:t>
            </a:r>
            <a:br>
              <a:rPr lang="en-US" b="1" dirty="0" smtClean="0"/>
            </a:br>
            <a:r>
              <a:rPr lang="en-US" sz="3600" b="1" dirty="0" smtClean="0"/>
              <a:t> Force-Field Analysis</a:t>
            </a:r>
            <a:endParaRPr lang="en-US" b="1" dirty="0"/>
          </a:p>
        </p:txBody>
      </p:sp>
      <p:sp>
        <p:nvSpPr>
          <p:cNvPr id="3" name="Content Placeholder 2"/>
          <p:cNvSpPr>
            <a:spLocks noGrp="1"/>
          </p:cNvSpPr>
          <p:nvPr>
            <p:ph idx="1"/>
          </p:nvPr>
        </p:nvSpPr>
        <p:spPr>
          <a:xfrm>
            <a:off x="457200" y="1676400"/>
            <a:ext cx="8458200" cy="4876800"/>
          </a:xfrm>
        </p:spPr>
        <p:txBody>
          <a:bodyPr>
            <a:normAutofit lnSpcReduction="10000"/>
          </a:bodyPr>
          <a:lstStyle/>
          <a:p>
            <a:pPr marL="120650" indent="-120650" algn="just">
              <a:lnSpc>
                <a:spcPct val="120000"/>
              </a:lnSpc>
            </a:pPr>
            <a:r>
              <a:rPr lang="en-US" dirty="0" smtClean="0"/>
              <a:t>  Analytical Purpose:</a:t>
            </a:r>
          </a:p>
          <a:p>
            <a:pPr marL="520700" lvl="1" indent="-120650">
              <a:lnSpc>
                <a:spcPct val="120000"/>
              </a:lnSpc>
            </a:pPr>
            <a:r>
              <a:rPr lang="en-US" dirty="0" smtClean="0"/>
              <a:t>  FFA is an analysis technique to identify forces that either drive or restrain  planned  change aimed at solving a problem in an organization. </a:t>
            </a:r>
          </a:p>
          <a:p>
            <a:pPr marL="520700" lvl="1" indent="-120650">
              <a:lnSpc>
                <a:spcPct val="120000"/>
              </a:lnSpc>
            </a:pPr>
            <a:r>
              <a:rPr lang="en-US" dirty="0" smtClean="0"/>
              <a:t>  It is a creative activity that can be used by needs analysts as they focus on solutions which  will help an organization make a transformation from the ‘current (problem) state’ to the ‘desired (solved) state’ as they identify interventions to improve performance. </a:t>
            </a:r>
          </a:p>
          <a:p>
            <a:pPr marL="120650" indent="-120650" algn="just">
              <a:lnSpc>
                <a:spcPct val="120000"/>
              </a:lnSpc>
              <a:buFont typeface="Wingdings" pitchFamily="2" charset="2"/>
              <a:buNone/>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Force-Field Analysis can be used to:</a:t>
            </a:r>
          </a:p>
          <a:p>
            <a:pPr lvl="1"/>
            <a:r>
              <a:rPr lang="en-US" dirty="0" smtClean="0"/>
              <a:t>Identify the forces which support change as well as those which will act against it.</a:t>
            </a:r>
          </a:p>
          <a:p>
            <a:pPr lvl="1"/>
            <a:r>
              <a:rPr lang="en-US" dirty="0" smtClean="0"/>
              <a:t>Assess the causes of performance problems or inhibitors to business opportunities.</a:t>
            </a:r>
          </a:p>
          <a:p>
            <a:pPr lvl="1"/>
            <a:r>
              <a:rPr lang="en-US" dirty="0" smtClean="0"/>
              <a:t>Evaluate the relative strength of forces that affect alternative solutions to performance   problems or business opportunities.</a:t>
            </a:r>
          </a:p>
          <a:p>
            <a:pPr lvl="1"/>
            <a:r>
              <a:rPr lang="en-US" dirty="0" smtClean="0"/>
              <a:t>Help analyze and prioritize solutions to problems or areas needing improvement.</a:t>
            </a:r>
          </a:p>
          <a:p>
            <a:endParaRPr lang="en-US" dirty="0"/>
          </a:p>
        </p:txBody>
      </p:sp>
      <p:sp>
        <p:nvSpPr>
          <p:cNvPr id="4" name="Title 1"/>
          <p:cNvSpPr>
            <a:spLocks noGrp="1"/>
          </p:cNvSpPr>
          <p:nvPr>
            <p:ph type="title"/>
          </p:nvPr>
        </p:nvSpPr>
        <p:spPr>
          <a:xfrm>
            <a:off x="457200" y="274638"/>
            <a:ext cx="8229600" cy="1143000"/>
          </a:xfrm>
        </p:spPr>
        <p:txBody>
          <a:bodyPr>
            <a:normAutofit fontScale="90000"/>
          </a:bodyPr>
          <a:lstStyle/>
          <a:p>
            <a:pPr algn="l"/>
            <a:r>
              <a:rPr lang="en-US" b="1" dirty="0" smtClean="0"/>
              <a:t>Change Management:</a:t>
            </a:r>
            <a:br>
              <a:rPr lang="en-US" b="1" dirty="0" smtClean="0"/>
            </a:br>
            <a:r>
              <a:rPr lang="en-US" sz="3600" b="1" dirty="0" smtClean="0"/>
              <a:t> Force-Field Analysis</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Process of FFA</a:t>
            </a:r>
          </a:p>
          <a:p>
            <a:endParaRPr lang="en-US" dirty="0" smtClean="0"/>
          </a:p>
          <a:p>
            <a:pPr lvl="1"/>
            <a:r>
              <a:rPr lang="en-US" dirty="0" smtClean="0"/>
              <a:t>Unfreezing	--	melting away resistance</a:t>
            </a:r>
          </a:p>
          <a:p>
            <a:endParaRPr lang="en-US" dirty="0" smtClean="0"/>
          </a:p>
          <a:p>
            <a:pPr lvl="1"/>
            <a:r>
              <a:rPr lang="en-US" dirty="0" smtClean="0"/>
              <a:t>Change		--	departure from the status quo</a:t>
            </a:r>
          </a:p>
          <a:p>
            <a:endParaRPr lang="en-US" dirty="0" smtClean="0"/>
          </a:p>
          <a:p>
            <a:pPr lvl="1"/>
            <a:r>
              <a:rPr lang="en-US" dirty="0" smtClean="0"/>
              <a:t>Refreezing	--	change becomes routine</a:t>
            </a:r>
          </a:p>
        </p:txBody>
      </p:sp>
      <p:sp>
        <p:nvSpPr>
          <p:cNvPr id="4" name="Title 1"/>
          <p:cNvSpPr>
            <a:spLocks noGrp="1"/>
          </p:cNvSpPr>
          <p:nvPr>
            <p:ph type="title"/>
          </p:nvPr>
        </p:nvSpPr>
        <p:spPr>
          <a:xfrm>
            <a:off x="457200" y="274638"/>
            <a:ext cx="8229600" cy="1143000"/>
          </a:xfrm>
        </p:spPr>
        <p:txBody>
          <a:bodyPr>
            <a:normAutofit fontScale="90000"/>
          </a:bodyPr>
          <a:lstStyle/>
          <a:p>
            <a:pPr algn="l"/>
            <a:r>
              <a:rPr lang="en-US" b="1" dirty="0" smtClean="0"/>
              <a:t>Change Management:</a:t>
            </a:r>
            <a:br>
              <a:rPr lang="en-US" b="1" dirty="0" smtClean="0"/>
            </a:br>
            <a:r>
              <a:rPr lang="en-US" sz="3600" b="1" dirty="0" smtClean="0"/>
              <a:t> Force-Field Analysis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Line 2"/>
          <p:cNvSpPr>
            <a:spLocks noChangeShapeType="1"/>
          </p:cNvSpPr>
          <p:nvPr/>
        </p:nvSpPr>
        <p:spPr bwMode="auto">
          <a:xfrm>
            <a:off x="1447800" y="1143000"/>
            <a:ext cx="0" cy="4876800"/>
          </a:xfrm>
          <a:prstGeom prst="line">
            <a:avLst/>
          </a:prstGeom>
          <a:noFill/>
          <a:ln w="76200">
            <a:solidFill>
              <a:schemeClr val="tx1"/>
            </a:solidFill>
            <a:round/>
            <a:headEnd/>
            <a:tailEnd/>
          </a:ln>
        </p:spPr>
        <p:txBody>
          <a:bodyPr/>
          <a:lstStyle/>
          <a:p>
            <a:endParaRPr lang="en-US"/>
          </a:p>
        </p:txBody>
      </p:sp>
      <p:sp>
        <p:nvSpPr>
          <p:cNvPr id="21507" name="Line 3"/>
          <p:cNvSpPr>
            <a:spLocks noChangeShapeType="1"/>
          </p:cNvSpPr>
          <p:nvPr/>
        </p:nvSpPr>
        <p:spPr bwMode="auto">
          <a:xfrm>
            <a:off x="1447800" y="6019800"/>
            <a:ext cx="7315200" cy="0"/>
          </a:xfrm>
          <a:prstGeom prst="line">
            <a:avLst/>
          </a:prstGeom>
          <a:noFill/>
          <a:ln w="76200">
            <a:solidFill>
              <a:schemeClr val="tx1"/>
            </a:solidFill>
            <a:round/>
            <a:headEnd/>
            <a:tailEnd/>
          </a:ln>
        </p:spPr>
        <p:txBody>
          <a:bodyPr/>
          <a:lstStyle/>
          <a:p>
            <a:endParaRPr lang="en-US"/>
          </a:p>
        </p:txBody>
      </p:sp>
      <p:sp>
        <p:nvSpPr>
          <p:cNvPr id="21508" name="Line 4"/>
          <p:cNvSpPr>
            <a:spLocks noChangeShapeType="1"/>
          </p:cNvSpPr>
          <p:nvPr/>
        </p:nvSpPr>
        <p:spPr bwMode="auto">
          <a:xfrm>
            <a:off x="1447800" y="4343400"/>
            <a:ext cx="2590800" cy="0"/>
          </a:xfrm>
          <a:prstGeom prst="line">
            <a:avLst/>
          </a:prstGeom>
          <a:noFill/>
          <a:ln w="76200">
            <a:solidFill>
              <a:schemeClr val="tx1"/>
            </a:solidFill>
            <a:round/>
            <a:headEnd/>
            <a:tailEnd/>
          </a:ln>
        </p:spPr>
        <p:txBody>
          <a:bodyPr/>
          <a:lstStyle/>
          <a:p>
            <a:endParaRPr lang="en-US"/>
          </a:p>
        </p:txBody>
      </p:sp>
      <p:sp>
        <p:nvSpPr>
          <p:cNvPr id="21509" name="Line 5"/>
          <p:cNvSpPr>
            <a:spLocks noChangeShapeType="1"/>
          </p:cNvSpPr>
          <p:nvPr/>
        </p:nvSpPr>
        <p:spPr bwMode="auto">
          <a:xfrm>
            <a:off x="4718050" y="1974850"/>
            <a:ext cx="3581400" cy="0"/>
          </a:xfrm>
          <a:prstGeom prst="line">
            <a:avLst/>
          </a:prstGeom>
          <a:noFill/>
          <a:ln w="76200">
            <a:solidFill>
              <a:schemeClr val="tx1"/>
            </a:solidFill>
            <a:round/>
            <a:headEnd/>
            <a:tailEnd/>
          </a:ln>
        </p:spPr>
        <p:txBody>
          <a:bodyPr/>
          <a:lstStyle/>
          <a:p>
            <a:endParaRPr lang="en-US"/>
          </a:p>
        </p:txBody>
      </p:sp>
      <p:cxnSp>
        <p:nvCxnSpPr>
          <p:cNvPr id="21510" name="AutoShape 6"/>
          <p:cNvCxnSpPr>
            <a:cxnSpLocks noChangeShapeType="1"/>
            <a:stCxn id="21508" idx="1"/>
            <a:endCxn id="21509" idx="0"/>
          </p:cNvCxnSpPr>
          <p:nvPr/>
        </p:nvCxnSpPr>
        <p:spPr bwMode="auto">
          <a:xfrm flipV="1">
            <a:off x="4038600" y="1936750"/>
            <a:ext cx="679450" cy="2444750"/>
          </a:xfrm>
          <a:prstGeom prst="straightConnector1">
            <a:avLst/>
          </a:prstGeom>
          <a:noFill/>
          <a:ln w="76200">
            <a:solidFill>
              <a:schemeClr val="tx1"/>
            </a:solidFill>
            <a:round/>
            <a:headEnd/>
            <a:tailEnd/>
          </a:ln>
        </p:spPr>
      </p:cxnSp>
      <p:sp>
        <p:nvSpPr>
          <p:cNvPr id="21511" name="Line 7"/>
          <p:cNvSpPr>
            <a:spLocks noChangeShapeType="1"/>
          </p:cNvSpPr>
          <p:nvPr/>
        </p:nvSpPr>
        <p:spPr bwMode="auto">
          <a:xfrm>
            <a:off x="1447800" y="1905000"/>
            <a:ext cx="457200" cy="0"/>
          </a:xfrm>
          <a:prstGeom prst="line">
            <a:avLst/>
          </a:prstGeom>
          <a:noFill/>
          <a:ln w="76200">
            <a:solidFill>
              <a:schemeClr val="tx1"/>
            </a:solidFill>
            <a:round/>
            <a:headEnd/>
            <a:tailEnd/>
          </a:ln>
        </p:spPr>
        <p:txBody>
          <a:bodyPr/>
          <a:lstStyle/>
          <a:p>
            <a:endParaRPr lang="en-US"/>
          </a:p>
        </p:txBody>
      </p:sp>
      <p:sp>
        <p:nvSpPr>
          <p:cNvPr id="21512" name="Line 8"/>
          <p:cNvSpPr>
            <a:spLocks noChangeShapeType="1"/>
          </p:cNvSpPr>
          <p:nvPr/>
        </p:nvSpPr>
        <p:spPr bwMode="auto">
          <a:xfrm>
            <a:off x="1828800" y="3276600"/>
            <a:ext cx="0" cy="1066800"/>
          </a:xfrm>
          <a:prstGeom prst="line">
            <a:avLst/>
          </a:prstGeom>
          <a:noFill/>
          <a:ln w="76200">
            <a:solidFill>
              <a:schemeClr val="tx1"/>
            </a:solidFill>
            <a:round/>
            <a:headEnd/>
            <a:tailEnd type="triangle" w="med" len="med"/>
          </a:ln>
        </p:spPr>
        <p:txBody>
          <a:bodyPr/>
          <a:lstStyle/>
          <a:p>
            <a:endParaRPr lang="en-US"/>
          </a:p>
        </p:txBody>
      </p:sp>
      <p:sp>
        <p:nvSpPr>
          <p:cNvPr id="21513" name="Line 9"/>
          <p:cNvSpPr>
            <a:spLocks noChangeShapeType="1"/>
          </p:cNvSpPr>
          <p:nvPr/>
        </p:nvSpPr>
        <p:spPr bwMode="auto">
          <a:xfrm>
            <a:off x="2133600" y="3276600"/>
            <a:ext cx="0" cy="1066800"/>
          </a:xfrm>
          <a:prstGeom prst="line">
            <a:avLst/>
          </a:prstGeom>
          <a:noFill/>
          <a:ln w="76200">
            <a:solidFill>
              <a:schemeClr val="tx1"/>
            </a:solidFill>
            <a:round/>
            <a:headEnd/>
            <a:tailEnd type="triangle" w="med" len="med"/>
          </a:ln>
        </p:spPr>
        <p:txBody>
          <a:bodyPr/>
          <a:lstStyle/>
          <a:p>
            <a:endParaRPr lang="en-US"/>
          </a:p>
        </p:txBody>
      </p:sp>
      <p:sp>
        <p:nvSpPr>
          <p:cNvPr id="21514" name="Line 10"/>
          <p:cNvSpPr>
            <a:spLocks noChangeShapeType="1"/>
          </p:cNvSpPr>
          <p:nvPr/>
        </p:nvSpPr>
        <p:spPr bwMode="auto">
          <a:xfrm>
            <a:off x="2438400" y="3276600"/>
            <a:ext cx="0" cy="1066800"/>
          </a:xfrm>
          <a:prstGeom prst="line">
            <a:avLst/>
          </a:prstGeom>
          <a:noFill/>
          <a:ln w="76200">
            <a:solidFill>
              <a:schemeClr val="tx1"/>
            </a:solidFill>
            <a:round/>
            <a:headEnd/>
            <a:tailEnd type="triangle" w="med" len="med"/>
          </a:ln>
        </p:spPr>
        <p:txBody>
          <a:bodyPr/>
          <a:lstStyle/>
          <a:p>
            <a:endParaRPr lang="en-US"/>
          </a:p>
        </p:txBody>
      </p:sp>
      <p:sp>
        <p:nvSpPr>
          <p:cNvPr id="21515" name="Line 11"/>
          <p:cNvSpPr>
            <a:spLocks noChangeShapeType="1"/>
          </p:cNvSpPr>
          <p:nvPr/>
        </p:nvSpPr>
        <p:spPr bwMode="auto">
          <a:xfrm>
            <a:off x="2743200" y="3276600"/>
            <a:ext cx="0" cy="1066800"/>
          </a:xfrm>
          <a:prstGeom prst="line">
            <a:avLst/>
          </a:prstGeom>
          <a:noFill/>
          <a:ln w="76200">
            <a:solidFill>
              <a:schemeClr val="tx1"/>
            </a:solidFill>
            <a:round/>
            <a:headEnd/>
            <a:tailEnd type="triangle" w="med" len="med"/>
          </a:ln>
        </p:spPr>
        <p:txBody>
          <a:bodyPr/>
          <a:lstStyle/>
          <a:p>
            <a:endParaRPr lang="en-US"/>
          </a:p>
        </p:txBody>
      </p:sp>
      <p:sp>
        <p:nvSpPr>
          <p:cNvPr id="21516" name="Line 12"/>
          <p:cNvSpPr>
            <a:spLocks noChangeShapeType="1"/>
          </p:cNvSpPr>
          <p:nvPr/>
        </p:nvSpPr>
        <p:spPr bwMode="auto">
          <a:xfrm>
            <a:off x="3048000" y="3276600"/>
            <a:ext cx="0" cy="1066800"/>
          </a:xfrm>
          <a:prstGeom prst="line">
            <a:avLst/>
          </a:prstGeom>
          <a:noFill/>
          <a:ln w="76200">
            <a:solidFill>
              <a:schemeClr val="tx1"/>
            </a:solidFill>
            <a:round/>
            <a:headEnd/>
            <a:tailEnd type="triangle" w="med" len="med"/>
          </a:ln>
        </p:spPr>
        <p:txBody>
          <a:bodyPr/>
          <a:lstStyle/>
          <a:p>
            <a:endParaRPr lang="en-US"/>
          </a:p>
        </p:txBody>
      </p:sp>
      <p:sp>
        <p:nvSpPr>
          <p:cNvPr id="21517" name="Line 13"/>
          <p:cNvSpPr>
            <a:spLocks noChangeShapeType="1"/>
          </p:cNvSpPr>
          <p:nvPr/>
        </p:nvSpPr>
        <p:spPr bwMode="auto">
          <a:xfrm flipV="1">
            <a:off x="1828800" y="4343400"/>
            <a:ext cx="0" cy="914400"/>
          </a:xfrm>
          <a:prstGeom prst="line">
            <a:avLst/>
          </a:prstGeom>
          <a:noFill/>
          <a:ln w="76200">
            <a:solidFill>
              <a:schemeClr val="tx1"/>
            </a:solidFill>
            <a:round/>
            <a:headEnd/>
            <a:tailEnd type="triangle" w="med" len="med"/>
          </a:ln>
        </p:spPr>
        <p:txBody>
          <a:bodyPr/>
          <a:lstStyle/>
          <a:p>
            <a:endParaRPr lang="en-US"/>
          </a:p>
        </p:txBody>
      </p:sp>
      <p:sp>
        <p:nvSpPr>
          <p:cNvPr id="21518" name="Line 14"/>
          <p:cNvSpPr>
            <a:spLocks noChangeShapeType="1"/>
          </p:cNvSpPr>
          <p:nvPr/>
        </p:nvSpPr>
        <p:spPr bwMode="auto">
          <a:xfrm flipV="1">
            <a:off x="2133600" y="4343400"/>
            <a:ext cx="0" cy="914400"/>
          </a:xfrm>
          <a:prstGeom prst="line">
            <a:avLst/>
          </a:prstGeom>
          <a:noFill/>
          <a:ln w="76200">
            <a:solidFill>
              <a:schemeClr val="tx1"/>
            </a:solidFill>
            <a:round/>
            <a:headEnd/>
            <a:tailEnd type="triangle" w="med" len="med"/>
          </a:ln>
        </p:spPr>
        <p:txBody>
          <a:bodyPr/>
          <a:lstStyle/>
          <a:p>
            <a:endParaRPr lang="en-US"/>
          </a:p>
        </p:txBody>
      </p:sp>
      <p:sp>
        <p:nvSpPr>
          <p:cNvPr id="21519" name="Line 15"/>
          <p:cNvSpPr>
            <a:spLocks noChangeShapeType="1"/>
          </p:cNvSpPr>
          <p:nvPr/>
        </p:nvSpPr>
        <p:spPr bwMode="auto">
          <a:xfrm flipV="1">
            <a:off x="2438400" y="4343400"/>
            <a:ext cx="0" cy="914400"/>
          </a:xfrm>
          <a:prstGeom prst="line">
            <a:avLst/>
          </a:prstGeom>
          <a:noFill/>
          <a:ln w="76200">
            <a:solidFill>
              <a:schemeClr val="tx1"/>
            </a:solidFill>
            <a:round/>
            <a:headEnd/>
            <a:tailEnd type="triangle" w="med" len="med"/>
          </a:ln>
        </p:spPr>
        <p:txBody>
          <a:bodyPr/>
          <a:lstStyle/>
          <a:p>
            <a:endParaRPr lang="en-US"/>
          </a:p>
        </p:txBody>
      </p:sp>
      <p:sp>
        <p:nvSpPr>
          <p:cNvPr id="21520" name="Line 16"/>
          <p:cNvSpPr>
            <a:spLocks noChangeShapeType="1"/>
          </p:cNvSpPr>
          <p:nvPr/>
        </p:nvSpPr>
        <p:spPr bwMode="auto">
          <a:xfrm flipV="1">
            <a:off x="2743200" y="4343400"/>
            <a:ext cx="0" cy="914400"/>
          </a:xfrm>
          <a:prstGeom prst="line">
            <a:avLst/>
          </a:prstGeom>
          <a:noFill/>
          <a:ln w="76200">
            <a:solidFill>
              <a:schemeClr val="tx1"/>
            </a:solidFill>
            <a:round/>
            <a:headEnd/>
            <a:tailEnd type="triangle" w="med" len="med"/>
          </a:ln>
        </p:spPr>
        <p:txBody>
          <a:bodyPr/>
          <a:lstStyle/>
          <a:p>
            <a:endParaRPr lang="en-US"/>
          </a:p>
        </p:txBody>
      </p:sp>
      <p:sp>
        <p:nvSpPr>
          <p:cNvPr id="21521" name="Line 17"/>
          <p:cNvSpPr>
            <a:spLocks noChangeShapeType="1"/>
          </p:cNvSpPr>
          <p:nvPr/>
        </p:nvSpPr>
        <p:spPr bwMode="auto">
          <a:xfrm flipV="1">
            <a:off x="3048000" y="4343400"/>
            <a:ext cx="0" cy="914400"/>
          </a:xfrm>
          <a:prstGeom prst="line">
            <a:avLst/>
          </a:prstGeom>
          <a:noFill/>
          <a:ln w="76200">
            <a:solidFill>
              <a:schemeClr val="tx1"/>
            </a:solidFill>
            <a:round/>
            <a:headEnd/>
            <a:tailEnd type="triangle" w="med" len="med"/>
          </a:ln>
        </p:spPr>
        <p:txBody>
          <a:bodyPr/>
          <a:lstStyle/>
          <a:p>
            <a:endParaRPr lang="en-US"/>
          </a:p>
        </p:txBody>
      </p:sp>
      <p:sp>
        <p:nvSpPr>
          <p:cNvPr id="70674" name="Text Box 18"/>
          <p:cNvSpPr txBox="1">
            <a:spLocks noChangeArrowheads="1"/>
          </p:cNvSpPr>
          <p:nvPr/>
        </p:nvSpPr>
        <p:spPr bwMode="auto">
          <a:xfrm>
            <a:off x="1676400" y="2819400"/>
            <a:ext cx="2057400" cy="366713"/>
          </a:xfrm>
          <a:prstGeom prst="rect">
            <a:avLst/>
          </a:prstGeom>
          <a:noFill/>
          <a:ln w="9525">
            <a:noFill/>
            <a:miter lim="800000"/>
            <a:headEnd/>
            <a:tailEnd/>
          </a:ln>
          <a:effectLst/>
        </p:spPr>
        <p:txBody>
          <a:bodyPr>
            <a:spAutoFit/>
          </a:bodyPr>
          <a:lstStyle/>
          <a:p>
            <a:pPr>
              <a:spcBef>
                <a:spcPct val="50000"/>
              </a:spcBef>
              <a:defRPr/>
            </a:pPr>
            <a:r>
              <a:rPr lang="en-US" b="1">
                <a:latin typeface="Arial Narrow" pitchFamily="34" charset="0"/>
              </a:rPr>
              <a:t>Restraining forces</a:t>
            </a:r>
            <a:endParaRPr lang="en-US" sz="1600" b="1">
              <a:solidFill>
                <a:schemeClr val="bg1"/>
              </a:solidFill>
              <a:effectLst>
                <a:outerShdw blurRad="38100" dist="38100" dir="2700000" algn="tl">
                  <a:srgbClr val="C0C0C0"/>
                </a:outerShdw>
              </a:effectLst>
              <a:latin typeface="Arial Narrow" pitchFamily="34" charset="0"/>
            </a:endParaRPr>
          </a:p>
        </p:txBody>
      </p:sp>
      <p:sp>
        <p:nvSpPr>
          <p:cNvPr id="70675" name="Text Box 19"/>
          <p:cNvSpPr txBox="1">
            <a:spLocks noChangeArrowheads="1"/>
          </p:cNvSpPr>
          <p:nvPr/>
        </p:nvSpPr>
        <p:spPr bwMode="auto">
          <a:xfrm>
            <a:off x="1790700" y="5346700"/>
            <a:ext cx="2057400" cy="366713"/>
          </a:xfrm>
          <a:prstGeom prst="rect">
            <a:avLst/>
          </a:prstGeom>
          <a:noFill/>
          <a:ln w="9525">
            <a:noFill/>
            <a:miter lim="800000"/>
            <a:headEnd/>
            <a:tailEnd/>
          </a:ln>
          <a:effectLst/>
        </p:spPr>
        <p:txBody>
          <a:bodyPr>
            <a:spAutoFit/>
          </a:bodyPr>
          <a:lstStyle/>
          <a:p>
            <a:pPr>
              <a:spcBef>
                <a:spcPct val="50000"/>
              </a:spcBef>
              <a:defRPr/>
            </a:pPr>
            <a:r>
              <a:rPr lang="en-US" b="1">
                <a:latin typeface="Arial Narrow" pitchFamily="34" charset="0"/>
              </a:rPr>
              <a:t>Driving forces</a:t>
            </a:r>
            <a:endParaRPr lang="en-US" sz="1600" b="1">
              <a:solidFill>
                <a:schemeClr val="bg1"/>
              </a:solidFill>
              <a:effectLst>
                <a:outerShdw blurRad="38100" dist="38100" dir="2700000" algn="tl">
                  <a:srgbClr val="C0C0C0"/>
                </a:outerShdw>
              </a:effectLst>
              <a:latin typeface="Arial Narrow" pitchFamily="34" charset="0"/>
            </a:endParaRPr>
          </a:p>
        </p:txBody>
      </p:sp>
      <p:sp>
        <p:nvSpPr>
          <p:cNvPr id="21524" name="Text Box 20"/>
          <p:cNvSpPr txBox="1">
            <a:spLocks noChangeArrowheads="1"/>
          </p:cNvSpPr>
          <p:nvPr/>
        </p:nvSpPr>
        <p:spPr bwMode="auto">
          <a:xfrm>
            <a:off x="152400" y="4038600"/>
            <a:ext cx="1219200" cy="366713"/>
          </a:xfrm>
          <a:prstGeom prst="rect">
            <a:avLst/>
          </a:prstGeom>
          <a:noFill/>
          <a:ln w="9525">
            <a:noFill/>
            <a:miter lim="800000"/>
            <a:headEnd/>
            <a:tailEnd/>
          </a:ln>
        </p:spPr>
        <p:txBody>
          <a:bodyPr>
            <a:spAutoFit/>
          </a:bodyPr>
          <a:lstStyle/>
          <a:p>
            <a:pPr>
              <a:spcBef>
                <a:spcPct val="50000"/>
              </a:spcBef>
            </a:pPr>
            <a:r>
              <a:rPr lang="en-US" b="1">
                <a:latin typeface="Arial Narrow" pitchFamily="34" charset="0"/>
              </a:rPr>
              <a:t>Status quo</a:t>
            </a:r>
            <a:endParaRPr lang="en-US" sz="1600" b="1">
              <a:latin typeface="Arial Narrow" pitchFamily="34" charset="0"/>
            </a:endParaRPr>
          </a:p>
        </p:txBody>
      </p:sp>
      <p:sp>
        <p:nvSpPr>
          <p:cNvPr id="21525" name="Text Box 21"/>
          <p:cNvSpPr txBox="1">
            <a:spLocks noChangeArrowheads="1"/>
          </p:cNvSpPr>
          <p:nvPr/>
        </p:nvSpPr>
        <p:spPr bwMode="auto">
          <a:xfrm>
            <a:off x="152400" y="1600200"/>
            <a:ext cx="1219200" cy="701675"/>
          </a:xfrm>
          <a:prstGeom prst="rect">
            <a:avLst/>
          </a:prstGeom>
          <a:noFill/>
          <a:ln w="9525">
            <a:noFill/>
            <a:miter lim="800000"/>
            <a:headEnd/>
            <a:tailEnd/>
          </a:ln>
        </p:spPr>
        <p:txBody>
          <a:bodyPr>
            <a:spAutoFit/>
          </a:bodyPr>
          <a:lstStyle/>
          <a:p>
            <a:pPr>
              <a:spcBef>
                <a:spcPct val="50000"/>
              </a:spcBef>
            </a:pPr>
            <a:r>
              <a:rPr lang="en-US" sz="2000" b="1">
                <a:latin typeface="Arial Narrow" pitchFamily="34" charset="0"/>
              </a:rPr>
              <a:t>Desired state</a:t>
            </a:r>
          </a:p>
        </p:txBody>
      </p:sp>
      <p:sp>
        <p:nvSpPr>
          <p:cNvPr id="21526" name="Text Box 22"/>
          <p:cNvSpPr txBox="1">
            <a:spLocks noChangeArrowheads="1"/>
          </p:cNvSpPr>
          <p:nvPr/>
        </p:nvSpPr>
        <p:spPr bwMode="auto">
          <a:xfrm>
            <a:off x="4572000" y="6096000"/>
            <a:ext cx="1371600" cy="396875"/>
          </a:xfrm>
          <a:prstGeom prst="rect">
            <a:avLst/>
          </a:prstGeom>
          <a:noFill/>
          <a:ln w="9525">
            <a:noFill/>
            <a:miter lim="800000"/>
            <a:headEnd/>
            <a:tailEnd/>
          </a:ln>
        </p:spPr>
        <p:txBody>
          <a:bodyPr>
            <a:spAutoFit/>
          </a:bodyPr>
          <a:lstStyle/>
          <a:p>
            <a:pPr>
              <a:spcBef>
                <a:spcPct val="50000"/>
              </a:spcBef>
            </a:pPr>
            <a:r>
              <a:rPr lang="en-US" sz="2000" b="1">
                <a:latin typeface="Arial Narrow" pitchFamily="34" charset="0"/>
              </a:rPr>
              <a:t>Time</a:t>
            </a:r>
          </a:p>
        </p:txBody>
      </p:sp>
      <p:sp>
        <p:nvSpPr>
          <p:cNvPr id="21527" name="Line 23"/>
          <p:cNvSpPr>
            <a:spLocks noChangeShapeType="1"/>
          </p:cNvSpPr>
          <p:nvPr/>
        </p:nvSpPr>
        <p:spPr bwMode="auto">
          <a:xfrm>
            <a:off x="5181600" y="6324600"/>
            <a:ext cx="3505200" cy="0"/>
          </a:xfrm>
          <a:prstGeom prst="line">
            <a:avLst/>
          </a:prstGeom>
          <a:noFill/>
          <a:ln w="76200">
            <a:solidFill>
              <a:schemeClr val="tx1"/>
            </a:solidFill>
            <a:round/>
            <a:headEnd/>
            <a:tailEnd type="triangle" w="med" len="med"/>
          </a:ln>
        </p:spPr>
        <p:txBody>
          <a:bodyPr/>
          <a:lstStyle/>
          <a:p>
            <a:endParaRPr lang="en-US"/>
          </a:p>
        </p:txBody>
      </p:sp>
      <p:sp>
        <p:nvSpPr>
          <p:cNvPr id="70680" name="Text Box 24"/>
          <p:cNvSpPr txBox="1">
            <a:spLocks noChangeArrowheads="1"/>
          </p:cNvSpPr>
          <p:nvPr/>
        </p:nvSpPr>
        <p:spPr bwMode="auto">
          <a:xfrm>
            <a:off x="838200" y="228600"/>
            <a:ext cx="6553200" cy="646331"/>
          </a:xfrm>
          <a:prstGeom prst="rect">
            <a:avLst/>
          </a:prstGeom>
          <a:solidFill>
            <a:srgbClr val="8DC1E5"/>
          </a:solidFill>
          <a:ln w="9525">
            <a:solidFill>
              <a:schemeClr val="bg1"/>
            </a:solidFill>
            <a:miter lim="800000"/>
            <a:headEnd/>
            <a:tailEnd/>
          </a:ln>
          <a:effectLst/>
        </p:spPr>
        <p:txBody>
          <a:bodyPr wrap="square">
            <a:spAutoFit/>
          </a:bodyPr>
          <a:lstStyle/>
          <a:p>
            <a:pPr algn="ctr">
              <a:spcBef>
                <a:spcPct val="50000"/>
              </a:spcBef>
              <a:defRPr/>
            </a:pPr>
            <a:r>
              <a:rPr lang="en-US" sz="3600" b="1" dirty="0">
                <a:latin typeface="Arial Narrow" pitchFamily="34" charset="0"/>
              </a:rPr>
              <a:t>Force-field Model of Change</a:t>
            </a:r>
            <a:endParaRPr lang="en-US" sz="3600" b="1" dirty="0">
              <a:solidFill>
                <a:schemeClr val="bg1"/>
              </a:solidFill>
              <a:effectLst>
                <a:outerShdw blurRad="38100" dist="38100" dir="2700000" algn="tl">
                  <a:srgbClr val="000000"/>
                </a:outerShdw>
              </a:effectLst>
              <a:latin typeface="Arial Narrow" pitchFamily="34" charset="0"/>
            </a:endParaRPr>
          </a:p>
        </p:txBody>
      </p:sp>
    </p:spTree>
  </p:cSld>
  <p:clrMapOvr>
    <a:masterClrMapping/>
  </p:clrMapOvr>
  <p:transition>
    <p:cover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a:t>It is not uncommon for an organization to choose to conduct a project that will have impact on the organization itself.  Examples:</a:t>
            </a:r>
          </a:p>
          <a:p>
            <a:pPr>
              <a:lnSpc>
                <a:spcPct val="90000"/>
              </a:lnSpc>
              <a:buFont typeface="Wingdings" pitchFamily="2" charset="2"/>
              <a:buNone/>
            </a:pPr>
            <a:endParaRPr lang="en-US" sz="2800" dirty="0"/>
          </a:p>
          <a:p>
            <a:pPr lvl="1">
              <a:lnSpc>
                <a:spcPct val="90000"/>
              </a:lnSpc>
              <a:buSzPct val="90000"/>
            </a:pPr>
            <a:r>
              <a:rPr lang="en-US" sz="2400" dirty="0"/>
              <a:t>New Time and Attendance System</a:t>
            </a:r>
          </a:p>
          <a:p>
            <a:pPr lvl="1">
              <a:lnSpc>
                <a:spcPct val="90000"/>
              </a:lnSpc>
              <a:buSzPct val="90000"/>
            </a:pPr>
            <a:r>
              <a:rPr lang="en-US" sz="2400" dirty="0"/>
              <a:t>New email system</a:t>
            </a:r>
          </a:p>
          <a:p>
            <a:pPr lvl="1">
              <a:lnSpc>
                <a:spcPct val="90000"/>
              </a:lnSpc>
              <a:buSzPct val="90000"/>
            </a:pPr>
            <a:r>
              <a:rPr lang="en-US" sz="2400" dirty="0"/>
              <a:t>Transition from paper to electronic Requisitions</a:t>
            </a:r>
          </a:p>
          <a:p>
            <a:pPr lvl="1">
              <a:lnSpc>
                <a:spcPct val="90000"/>
              </a:lnSpc>
              <a:buSzPct val="90000"/>
            </a:pPr>
            <a:r>
              <a:rPr lang="en-US" sz="2400" dirty="0"/>
              <a:t>Change from primarily print to primarily electronic media</a:t>
            </a:r>
          </a:p>
          <a:p>
            <a:pPr lvl="1">
              <a:lnSpc>
                <a:spcPct val="90000"/>
              </a:lnSpc>
              <a:buSzPct val="90000"/>
            </a:pPr>
            <a:r>
              <a:rPr lang="en-US" sz="2400" dirty="0"/>
              <a:t>Introduction of a new technology </a:t>
            </a:r>
            <a:endParaRPr lang="en-US" sz="2400" dirty="0" smtClean="0"/>
          </a:p>
          <a:p>
            <a:pPr lvl="1">
              <a:lnSpc>
                <a:spcPct val="90000"/>
              </a:lnSpc>
              <a:buSzPct val="90000"/>
            </a:pPr>
            <a:r>
              <a:rPr lang="en-US" sz="2400" dirty="0" smtClean="0"/>
              <a:t>Distribution </a:t>
            </a:r>
            <a:r>
              <a:rPr lang="en-US" sz="2400" dirty="0"/>
              <a:t>of workers in new office space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Upper Management undertakes these projects because they believe that there is sufficient gain to the organization to warrant the expense.</a:t>
            </a:r>
          </a:p>
          <a:p>
            <a:pPr>
              <a:lnSpc>
                <a:spcPct val="90000"/>
              </a:lnSpc>
              <a:buFont typeface="Wingdings" pitchFamily="2" charset="2"/>
              <a:buNone/>
            </a:pPr>
            <a:endParaRPr lang="en-US" sz="2800" dirty="0" smtClean="0"/>
          </a:p>
          <a:p>
            <a:pPr>
              <a:lnSpc>
                <a:spcPct val="90000"/>
              </a:lnSpc>
              <a:buSzPct val="80000"/>
            </a:pPr>
            <a:r>
              <a:rPr lang="en-US" sz="2800" dirty="0" smtClean="0"/>
              <a:t>And Upper Management usually moves forward on the basis that since it is in everyone’s best interest, those individuals affected will of course endorse the project and work to make it a success.</a:t>
            </a:r>
          </a:p>
          <a:p>
            <a:pPr>
              <a:lnSpc>
                <a:spcPct val="90000"/>
              </a:lnSpc>
              <a:buFont typeface="Wingdings" pitchFamily="2" charset="2"/>
              <a:buNone/>
            </a:pPr>
            <a:endParaRPr lang="en-US" sz="2800" dirty="0" smtClean="0"/>
          </a:p>
          <a:p>
            <a:pPr>
              <a:lnSpc>
                <a:spcPct val="90000"/>
              </a:lnSpc>
              <a:buSzPct val="80000"/>
            </a:pPr>
            <a:r>
              <a:rPr lang="en-US" sz="2800" dirty="0" smtClean="0"/>
              <a:t>And all too often Upper Management receives a rude shock.</a:t>
            </a:r>
            <a:endParaRPr lang="en-US"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buSzPct val="80000"/>
            </a:pPr>
            <a:r>
              <a:rPr lang="en-US" sz="2800" dirty="0" smtClean="0"/>
              <a:t>It can be very difficult to introduce change to an organization.  Failure to recognize and deal with this fact has been the cause of many project failures.</a:t>
            </a:r>
          </a:p>
          <a:p>
            <a:pPr>
              <a:buSzPct val="80000"/>
            </a:pPr>
            <a:r>
              <a:rPr lang="en-US" sz="2800" dirty="0" smtClean="0"/>
              <a:t>As the Management Team, you must be aware of the extent to which your projects may introduce organizational change, and then you must deal with this issue.</a:t>
            </a:r>
          </a:p>
          <a:p>
            <a:pPr>
              <a:buSzPct val="80000"/>
            </a:pPr>
            <a:endParaRPr lang="en-US" sz="2800" dirty="0" smtClean="0"/>
          </a:p>
          <a:p>
            <a:pPr>
              <a:buSzPct val="80000"/>
            </a:pPr>
            <a:endParaRPr lang="en-US"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What is Organizational Change? </a:t>
            </a:r>
          </a:p>
          <a:p>
            <a:pPr lvl="2">
              <a:lnSpc>
                <a:spcPct val="90000"/>
              </a:lnSpc>
              <a:buFont typeface="Wingdings" pitchFamily="2" charset="2"/>
              <a:buNone/>
            </a:pPr>
            <a:endParaRPr lang="en-US" sz="2000" dirty="0" smtClean="0"/>
          </a:p>
          <a:p>
            <a:pPr lvl="1">
              <a:lnSpc>
                <a:spcPct val="90000"/>
              </a:lnSpc>
              <a:buSzPct val="90000"/>
            </a:pPr>
            <a:r>
              <a:rPr lang="en-US" sz="2400" dirty="0" smtClean="0"/>
              <a:t>It is generally considered to be an organization-wide change, as opposed to smaller changes such as adding a new person.  </a:t>
            </a:r>
            <a:r>
              <a:rPr lang="en-US" sz="1800" dirty="0" smtClean="0"/>
              <a:t>(See first slide of this section for examples)</a:t>
            </a:r>
          </a:p>
          <a:p>
            <a:pPr lvl="2">
              <a:lnSpc>
                <a:spcPct val="90000"/>
              </a:lnSpc>
              <a:buFont typeface="Wingdings" pitchFamily="2" charset="2"/>
              <a:buNone/>
            </a:pPr>
            <a:endParaRPr lang="en-US" sz="1600" dirty="0" smtClean="0"/>
          </a:p>
          <a:p>
            <a:pPr lvl="1">
              <a:lnSpc>
                <a:spcPct val="90000"/>
              </a:lnSpc>
              <a:buSzPct val="90000"/>
            </a:pPr>
            <a:r>
              <a:rPr lang="en-US" sz="2400" dirty="0" smtClean="0"/>
              <a:t>It includes the management of changes to the organizational culture, business processes, physical environment, job design / responsibilities, staff skills / knowledge and policies / procedures.</a:t>
            </a:r>
          </a:p>
          <a:p>
            <a:pPr lvl="1">
              <a:lnSpc>
                <a:spcPct val="90000"/>
              </a:lnSpc>
              <a:buFontTx/>
              <a:buNone/>
            </a:pPr>
            <a:endParaRPr lang="en-US" sz="2400" dirty="0" smtClean="0"/>
          </a:p>
          <a:p>
            <a:pPr lvl="1">
              <a:lnSpc>
                <a:spcPct val="90000"/>
              </a:lnSpc>
              <a:buSzPct val="90000"/>
            </a:pPr>
            <a:r>
              <a:rPr lang="en-US" sz="2400" dirty="0" smtClean="0"/>
              <a:t>When the change is fundamental and radical, one might call it organizational transformation</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What provokes Organizational Change?  Examples:</a:t>
            </a:r>
          </a:p>
          <a:p>
            <a:pPr lvl="2">
              <a:lnSpc>
                <a:spcPct val="90000"/>
              </a:lnSpc>
              <a:buFont typeface="Wingdings" pitchFamily="2" charset="2"/>
              <a:buNone/>
            </a:pPr>
            <a:endParaRPr lang="en-US" sz="2000" dirty="0" smtClean="0"/>
          </a:p>
          <a:p>
            <a:pPr lvl="1">
              <a:lnSpc>
                <a:spcPct val="90000"/>
              </a:lnSpc>
              <a:buSzPct val="90000"/>
            </a:pPr>
            <a:r>
              <a:rPr lang="en-US" sz="2400" dirty="0" smtClean="0"/>
              <a:t>Management adopts a strategy to accomplish some overall goal</a:t>
            </a:r>
          </a:p>
          <a:p>
            <a:pPr lvl="1">
              <a:lnSpc>
                <a:spcPct val="90000"/>
              </a:lnSpc>
              <a:buSzPct val="90000"/>
            </a:pPr>
            <a:r>
              <a:rPr lang="en-US" sz="2400" dirty="0" smtClean="0"/>
              <a:t>May be provoked by some major outside driving force, e.g., substantial cuts in funding</a:t>
            </a:r>
          </a:p>
          <a:p>
            <a:pPr lvl="1">
              <a:lnSpc>
                <a:spcPct val="90000"/>
              </a:lnSpc>
              <a:buSzPct val="90000"/>
            </a:pPr>
            <a:r>
              <a:rPr lang="en-US" sz="2400" dirty="0" smtClean="0"/>
              <a:t>An Organization may wish to evolve to a different level in their life cycle, e.g. from traditional government to e-government</a:t>
            </a:r>
          </a:p>
          <a:p>
            <a:pPr lvl="1">
              <a:lnSpc>
                <a:spcPct val="90000"/>
              </a:lnSpc>
              <a:buSzPct val="90000"/>
            </a:pPr>
            <a:r>
              <a:rPr lang="en-US" sz="2400" dirty="0" smtClean="0"/>
              <a:t>Transition to a new chief executive can provoke organization-wide change when his or her new and unique personality pervades the entire organization</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Why is Organization-wide Change difficult to accomplish? </a:t>
            </a:r>
          </a:p>
          <a:p>
            <a:pPr lvl="2">
              <a:lnSpc>
                <a:spcPct val="90000"/>
              </a:lnSpc>
              <a:buFont typeface="Wingdings" pitchFamily="2" charset="2"/>
              <a:buNone/>
            </a:pPr>
            <a:endParaRPr lang="en-US" sz="2000" dirty="0" smtClean="0"/>
          </a:p>
          <a:p>
            <a:pPr lvl="1">
              <a:lnSpc>
                <a:spcPct val="90000"/>
              </a:lnSpc>
              <a:buSzPct val="90000"/>
            </a:pPr>
            <a:r>
              <a:rPr lang="en-US" sz="2400" dirty="0" smtClean="0"/>
              <a:t>Organizations go through four stages on the way to achieving their strategic objective:</a:t>
            </a:r>
          </a:p>
          <a:p>
            <a:pPr lvl="3">
              <a:lnSpc>
                <a:spcPct val="90000"/>
              </a:lnSpc>
              <a:buFontTx/>
              <a:buNone/>
            </a:pPr>
            <a:endParaRPr lang="en-US" sz="1800" dirty="0" smtClean="0"/>
          </a:p>
          <a:p>
            <a:pPr lvl="2">
              <a:lnSpc>
                <a:spcPct val="90000"/>
              </a:lnSpc>
              <a:buSzPct val="60000"/>
            </a:pPr>
            <a:r>
              <a:rPr lang="en-US" dirty="0" smtClean="0"/>
              <a:t>Denial</a:t>
            </a:r>
          </a:p>
          <a:p>
            <a:pPr lvl="2">
              <a:lnSpc>
                <a:spcPct val="90000"/>
              </a:lnSpc>
              <a:buSzPct val="60000"/>
            </a:pPr>
            <a:r>
              <a:rPr lang="en-US" dirty="0" smtClean="0"/>
              <a:t>Resistance</a:t>
            </a:r>
          </a:p>
          <a:p>
            <a:pPr lvl="2">
              <a:lnSpc>
                <a:spcPct val="90000"/>
              </a:lnSpc>
              <a:buSzPct val="60000"/>
            </a:pPr>
            <a:r>
              <a:rPr lang="en-US" dirty="0" smtClean="0"/>
              <a:t>Exploration</a:t>
            </a:r>
          </a:p>
          <a:p>
            <a:pPr lvl="2">
              <a:lnSpc>
                <a:spcPct val="90000"/>
              </a:lnSpc>
              <a:buSzPct val="60000"/>
            </a:pPr>
            <a:r>
              <a:rPr lang="en-US" dirty="0" smtClean="0"/>
              <a:t>Renewal</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Factors in Organizational Change</a:t>
            </a:r>
          </a:p>
          <a:p>
            <a:pPr lvl="2">
              <a:lnSpc>
                <a:spcPct val="90000"/>
              </a:lnSpc>
              <a:buFont typeface="Wingdings" pitchFamily="2" charset="2"/>
              <a:buNone/>
            </a:pPr>
            <a:endParaRPr lang="en-US" sz="2000" dirty="0" smtClean="0"/>
          </a:p>
          <a:p>
            <a:pPr lvl="1">
              <a:lnSpc>
                <a:spcPct val="90000"/>
              </a:lnSpc>
              <a:buSzPct val="90000"/>
            </a:pPr>
            <a:r>
              <a:rPr lang="en-US" sz="2400" dirty="0" smtClean="0"/>
              <a:t>Efforts by employees to block the intended change is referred to as Resistance to Change.</a:t>
            </a:r>
          </a:p>
          <a:p>
            <a:pPr lvl="1">
              <a:lnSpc>
                <a:spcPct val="90000"/>
              </a:lnSpc>
              <a:buSzPct val="90000"/>
            </a:pPr>
            <a:r>
              <a:rPr lang="en-US" sz="2400" dirty="0" smtClean="0"/>
              <a:t>Resistance to Change has been defined as:</a:t>
            </a:r>
          </a:p>
          <a:p>
            <a:pPr lvl="2">
              <a:lnSpc>
                <a:spcPct val="90000"/>
              </a:lnSpc>
              <a:buSzPct val="60000"/>
            </a:pPr>
            <a:r>
              <a:rPr lang="en-US" dirty="0" smtClean="0"/>
              <a:t>”behavior which is intended to protect an individual from the effects of real or imagined change”</a:t>
            </a:r>
          </a:p>
          <a:p>
            <a:pPr lvl="2">
              <a:lnSpc>
                <a:spcPct val="90000"/>
              </a:lnSpc>
              <a:buSzPct val="60000"/>
            </a:pPr>
            <a:r>
              <a:rPr lang="en-US" dirty="0" smtClean="0"/>
              <a:t>”any conduct that serves to maintain the status quo in the face of pressure to alter the status quo“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Factors in Organizational Change</a:t>
            </a:r>
          </a:p>
          <a:p>
            <a:pPr lvl="2">
              <a:lnSpc>
                <a:spcPct val="90000"/>
              </a:lnSpc>
              <a:buFont typeface="Wingdings" pitchFamily="2" charset="2"/>
              <a:buNone/>
            </a:pPr>
            <a:endParaRPr lang="en-US" sz="2000" dirty="0" smtClean="0"/>
          </a:p>
          <a:p>
            <a:pPr lvl="1">
              <a:lnSpc>
                <a:spcPct val="90000"/>
              </a:lnSpc>
              <a:buSzPct val="90000"/>
            </a:pPr>
            <a:r>
              <a:rPr lang="en-US" sz="2400" dirty="0" smtClean="0"/>
              <a:t>Resistance is a natural and inevitable reaction in an organization.  You can expect it</a:t>
            </a:r>
          </a:p>
          <a:p>
            <a:pPr lvl="1">
              <a:lnSpc>
                <a:spcPct val="90000"/>
              </a:lnSpc>
              <a:buSzPct val="90000"/>
            </a:pPr>
            <a:r>
              <a:rPr lang="en-US" sz="2400" dirty="0" smtClean="0"/>
              <a:t>Resistance is sometimes hidden, so it may be necessary to take active steps to find it</a:t>
            </a:r>
          </a:p>
          <a:p>
            <a:pPr lvl="1">
              <a:lnSpc>
                <a:spcPct val="90000"/>
              </a:lnSpc>
              <a:buSzPct val="90000"/>
            </a:pPr>
            <a:r>
              <a:rPr lang="en-US" sz="2400" dirty="0" smtClean="0"/>
              <a:t>There are many reasons for resistance; it is important to understand it</a:t>
            </a:r>
          </a:p>
          <a:p>
            <a:pPr lvl="1">
              <a:lnSpc>
                <a:spcPct val="90000"/>
              </a:lnSpc>
              <a:buSzPct val="90000"/>
            </a:pPr>
            <a:r>
              <a:rPr lang="en-US" sz="2400" dirty="0" smtClean="0"/>
              <a:t>We manage resistance by working with people, and helping them deal with their concerns</a:t>
            </a:r>
          </a:p>
          <a:p>
            <a:pPr lvl="1">
              <a:lnSpc>
                <a:spcPct val="90000"/>
              </a:lnSpc>
              <a:buSzPct val="90000"/>
            </a:pPr>
            <a:r>
              <a:rPr lang="en-US" sz="2400" dirty="0" smtClean="0"/>
              <a:t>There are many ways to build acceptance.  It is important to be flexible.  But persist!</a:t>
            </a: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001000" cy="4759325"/>
          </a:xfrm>
          <a:noFill/>
          <a:ln/>
        </p:spPr>
        <p:txBody>
          <a:bodyPr>
            <a:normAutofit/>
          </a:bodyPr>
          <a:lstStyle/>
          <a:p>
            <a:pPr>
              <a:lnSpc>
                <a:spcPct val="90000"/>
              </a:lnSpc>
              <a:buSzPct val="80000"/>
            </a:pPr>
            <a:r>
              <a:rPr lang="en-US" sz="2800" dirty="0" smtClean="0"/>
              <a:t>Factors in Organizational Change</a:t>
            </a:r>
          </a:p>
          <a:p>
            <a:pPr lvl="2">
              <a:lnSpc>
                <a:spcPct val="90000"/>
              </a:lnSpc>
              <a:buFont typeface="Wingdings" pitchFamily="2" charset="2"/>
              <a:buNone/>
            </a:pPr>
            <a:endParaRPr lang="en-US" sz="2000" dirty="0" smtClean="0"/>
          </a:p>
          <a:p>
            <a:pPr lvl="1">
              <a:lnSpc>
                <a:spcPct val="90000"/>
              </a:lnSpc>
              <a:buSzPct val="90000"/>
            </a:pPr>
            <a:r>
              <a:rPr lang="en-US" sz="2400" dirty="0" smtClean="0"/>
              <a:t>The key to successful management of organizational change lies in the people.</a:t>
            </a:r>
          </a:p>
          <a:p>
            <a:pPr lvl="1">
              <a:lnSpc>
                <a:spcPct val="90000"/>
              </a:lnSpc>
              <a:buFontTx/>
              <a:buNone/>
            </a:pPr>
            <a:endParaRPr lang="en-US" sz="2400" dirty="0" smtClean="0"/>
          </a:p>
          <a:p>
            <a:pPr lvl="2">
              <a:lnSpc>
                <a:spcPct val="90000"/>
              </a:lnSpc>
              <a:buSzPct val="60000"/>
            </a:pPr>
            <a:r>
              <a:rPr lang="en-US" dirty="0" smtClean="0"/>
              <a:t>They are the agents for successful transformation of the organization.  </a:t>
            </a:r>
          </a:p>
          <a:p>
            <a:pPr lvl="2">
              <a:lnSpc>
                <a:spcPct val="90000"/>
              </a:lnSpc>
              <a:buSzPct val="60000"/>
            </a:pPr>
            <a:r>
              <a:rPr lang="en-US" dirty="0" smtClean="0"/>
              <a:t>They determine the Return on Investment from this process</a:t>
            </a:r>
          </a:p>
          <a:p>
            <a:pPr lvl="2">
              <a:lnSpc>
                <a:spcPct val="90000"/>
              </a:lnSpc>
              <a:buFont typeface="Wingdings" pitchFamily="2" charset="2"/>
              <a:buNone/>
            </a:pPr>
            <a:endParaRPr lang="en-US" dirty="0" smtClean="0"/>
          </a:p>
          <a:p>
            <a:pPr lvl="1">
              <a:lnSpc>
                <a:spcPct val="90000"/>
              </a:lnSpc>
              <a:buSzPct val="90000"/>
            </a:pPr>
            <a:r>
              <a:rPr lang="en-US" sz="2400" dirty="0" smtClean="0"/>
              <a:t>So let’s have a look at where Resistance to Change comes from and how to best manage it</a:t>
            </a:r>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685800" y="1641475"/>
            <a:ext cx="8153400" cy="5064125"/>
          </a:xfrm>
          <a:noFill/>
          <a:ln/>
        </p:spPr>
        <p:txBody>
          <a:bodyPr>
            <a:normAutofit/>
          </a:bodyPr>
          <a:lstStyle/>
          <a:p>
            <a:pPr>
              <a:lnSpc>
                <a:spcPct val="90000"/>
              </a:lnSpc>
              <a:buSzPct val="80000"/>
            </a:pPr>
            <a:r>
              <a:rPr lang="en-US" b="1" dirty="0" smtClean="0"/>
              <a:t>Resistance to Change</a:t>
            </a:r>
          </a:p>
          <a:p>
            <a:pPr lvl="2">
              <a:lnSpc>
                <a:spcPct val="90000"/>
              </a:lnSpc>
              <a:buFont typeface="Wingdings" pitchFamily="2" charset="2"/>
              <a:buNone/>
            </a:pPr>
            <a:endParaRPr lang="en-US" sz="2000" dirty="0" smtClean="0"/>
          </a:p>
          <a:p>
            <a:pPr lvl="1">
              <a:lnSpc>
                <a:spcPct val="90000"/>
              </a:lnSpc>
              <a:buSzPct val="90000"/>
            </a:pPr>
            <a:r>
              <a:rPr lang="en-US" dirty="0" smtClean="0"/>
              <a:t>Why people resist change:</a:t>
            </a:r>
          </a:p>
          <a:p>
            <a:pPr lvl="2">
              <a:lnSpc>
                <a:spcPct val="90000"/>
              </a:lnSpc>
              <a:buSzPct val="60000"/>
            </a:pPr>
            <a:r>
              <a:rPr lang="en-US" dirty="0" smtClean="0"/>
              <a:t>Resistance to change can be a </a:t>
            </a:r>
            <a:r>
              <a:rPr lang="en-US" b="1" dirty="0" smtClean="0"/>
              <a:t>defense mechanism</a:t>
            </a:r>
            <a:r>
              <a:rPr lang="en-US" dirty="0" smtClean="0"/>
              <a:t> caused by frustration and anxiety </a:t>
            </a:r>
          </a:p>
          <a:p>
            <a:pPr lvl="2">
              <a:lnSpc>
                <a:spcPct val="90000"/>
              </a:lnSpc>
              <a:buSzPct val="60000"/>
            </a:pPr>
            <a:r>
              <a:rPr lang="en-US" dirty="0" smtClean="0"/>
              <a:t>Individuals may not be resisting the change as much as they are </a:t>
            </a:r>
            <a:r>
              <a:rPr lang="en-US" b="1" dirty="0" smtClean="0"/>
              <a:t>resisting a potential loss</a:t>
            </a:r>
            <a:r>
              <a:rPr lang="en-US" dirty="0" smtClean="0"/>
              <a:t> of status, pay, comfort, or power that arises from expertise</a:t>
            </a:r>
          </a:p>
          <a:p>
            <a:pPr lvl="2">
              <a:lnSpc>
                <a:spcPct val="90000"/>
              </a:lnSpc>
              <a:buSzPct val="60000"/>
            </a:pPr>
            <a:r>
              <a:rPr lang="en-US" dirty="0" smtClean="0"/>
              <a:t>In many case there is not a disagreement with the benefits of the new process, but rather a </a:t>
            </a:r>
            <a:r>
              <a:rPr lang="en-US" b="1" dirty="0" smtClean="0"/>
              <a:t>fear of the unknown future</a:t>
            </a:r>
            <a:r>
              <a:rPr lang="en-US" dirty="0" smtClean="0"/>
              <a:t> and about their ability to adapt to it, e.g. fear that one will not be able to develop new skills and behaviors that are required in a new work setting</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304800" y="1641475"/>
            <a:ext cx="8686800" cy="5064125"/>
          </a:xfrm>
          <a:noFill/>
          <a:ln/>
        </p:spPr>
        <p:txBody>
          <a:bodyPr>
            <a:noAutofit/>
          </a:bodyPr>
          <a:lstStyle/>
          <a:p>
            <a:pPr marL="693738" lvl="2" indent="-236538">
              <a:lnSpc>
                <a:spcPct val="90000"/>
              </a:lnSpc>
              <a:buSzPct val="60000"/>
            </a:pPr>
            <a:r>
              <a:rPr lang="en-US" sz="2300" dirty="0" smtClean="0"/>
              <a:t>There may be</a:t>
            </a:r>
            <a:r>
              <a:rPr lang="en-US" sz="2300" b="1" dirty="0" smtClean="0"/>
              <a:t> resentment</a:t>
            </a:r>
            <a:r>
              <a:rPr lang="en-US" sz="2300" dirty="0" smtClean="0"/>
              <a:t> in disgruntled employees due to a  perceived unfairness of the change.  This can be strong enough to lead to sabotage.</a:t>
            </a:r>
          </a:p>
          <a:p>
            <a:pPr marL="693738" lvl="2" indent="-236538">
              <a:lnSpc>
                <a:spcPct val="90000"/>
              </a:lnSpc>
              <a:buSzPct val="60000"/>
            </a:pPr>
            <a:r>
              <a:rPr lang="en-US" sz="2300" dirty="0" smtClean="0"/>
              <a:t>Some employees may see the change as a </a:t>
            </a:r>
            <a:r>
              <a:rPr lang="en-US" sz="2300" b="1" dirty="0" smtClean="0"/>
              <a:t>violation of "personal compacts"</a:t>
            </a:r>
            <a:r>
              <a:rPr lang="en-US" sz="2300" dirty="0" smtClean="0"/>
              <a:t> management has with their employees.  This can involve elements of mutual trust, loyalty and commitment and go very deep</a:t>
            </a:r>
          </a:p>
          <a:p>
            <a:pPr marL="693738" lvl="2" indent="-236538">
              <a:lnSpc>
                <a:spcPct val="90000"/>
              </a:lnSpc>
              <a:buSzPct val="60000"/>
            </a:pPr>
            <a:r>
              <a:rPr lang="en-US" sz="2300" dirty="0" smtClean="0"/>
              <a:t>An employee may have a “</a:t>
            </a:r>
            <a:r>
              <a:rPr lang="en-US" sz="2300" b="1" dirty="0" smtClean="0"/>
              <a:t>competing commitment</a:t>
            </a:r>
            <a:r>
              <a:rPr lang="en-US" sz="2300" dirty="0" smtClean="0"/>
              <a:t>” that is incompatible with the desired change</a:t>
            </a:r>
          </a:p>
          <a:p>
            <a:pPr marL="693738" lvl="2" indent="-236538">
              <a:lnSpc>
                <a:spcPct val="90000"/>
              </a:lnSpc>
              <a:buSzPct val="60000"/>
            </a:pPr>
            <a:r>
              <a:rPr lang="en-US" sz="2300" dirty="0" smtClean="0"/>
              <a:t>An employee may be operating on the basis of a </a:t>
            </a:r>
            <a:r>
              <a:rPr lang="en-US" sz="2300" b="1" dirty="0" smtClean="0"/>
              <a:t>desire to protect what they feel is the best interests of the organization</a:t>
            </a:r>
          </a:p>
          <a:p>
            <a:pPr marL="693738" lvl="2" indent="-236538">
              <a:lnSpc>
                <a:spcPct val="90000"/>
              </a:lnSpc>
              <a:buSzPct val="60000"/>
            </a:pPr>
            <a:r>
              <a:rPr lang="en-US" sz="2300" dirty="0" smtClean="0"/>
              <a:t>An employee may provoke insightful and well-intended debate, criticism, or disagreement in order to </a:t>
            </a:r>
            <a:r>
              <a:rPr lang="en-US" sz="2300" b="1" dirty="0" smtClean="0"/>
              <a:t>produce better understanding</a:t>
            </a:r>
            <a:r>
              <a:rPr lang="en-US" sz="2300" dirty="0" smtClean="0"/>
              <a:t> as well as additional options and solutions.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762000" y="1641475"/>
            <a:ext cx="7924800" cy="5064125"/>
          </a:xfrm>
          <a:noFill/>
          <a:ln/>
        </p:spPr>
        <p:txBody>
          <a:bodyPr>
            <a:noAutofit/>
          </a:bodyPr>
          <a:lstStyle/>
          <a:p>
            <a:pPr>
              <a:buSzPct val="80000"/>
            </a:pPr>
            <a:r>
              <a:rPr lang="en-US" b="1" dirty="0" smtClean="0"/>
              <a:t>Resistance to Change</a:t>
            </a:r>
          </a:p>
          <a:p>
            <a:pPr lvl="2">
              <a:buFont typeface="Wingdings" pitchFamily="2" charset="2"/>
              <a:buNone/>
            </a:pPr>
            <a:endParaRPr lang="en-US" sz="2000" dirty="0" smtClean="0"/>
          </a:p>
          <a:p>
            <a:pPr lvl="1">
              <a:buSzPct val="90000"/>
            </a:pPr>
            <a:r>
              <a:rPr lang="en-US" dirty="0" smtClean="0"/>
              <a:t>The take-home message from all this is that there is no simple explanation for Resistance to Change, and therefore no simple way to circumvent it.</a:t>
            </a:r>
          </a:p>
          <a:p>
            <a:pPr lvl="1">
              <a:buFontTx/>
              <a:buNone/>
            </a:pPr>
            <a:endParaRPr lang="en-US" dirty="0" smtClean="0"/>
          </a:p>
          <a:p>
            <a:pPr lvl="1">
              <a:buSzPct val="90000"/>
            </a:pPr>
            <a:r>
              <a:rPr lang="en-US" dirty="0" smtClean="0"/>
              <a:t>Indeed, there are instances where an employees “resistance”, although not in the plan, could result in beneficial consequences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762000" y="1641475"/>
            <a:ext cx="7924800" cy="5064125"/>
          </a:xfrm>
          <a:noFill/>
          <a:ln/>
        </p:spPr>
        <p:txBody>
          <a:bodyPr>
            <a:noAutofit/>
          </a:bodyPr>
          <a:lstStyle/>
          <a:p>
            <a:pPr>
              <a:buSzPct val="80000"/>
            </a:pPr>
            <a:r>
              <a:rPr lang="en-US" dirty="0" smtClean="0"/>
              <a:t>How prevalent is Resistance to Change? </a:t>
            </a:r>
          </a:p>
          <a:p>
            <a:pPr lvl="2">
              <a:buFont typeface="Wingdings" pitchFamily="2" charset="2"/>
              <a:buNone/>
            </a:pPr>
            <a:endParaRPr lang="en-US" dirty="0" smtClean="0"/>
          </a:p>
          <a:p>
            <a:pPr lvl="1">
              <a:buSzPct val="90000"/>
            </a:pPr>
            <a:r>
              <a:rPr lang="en-US" dirty="0" smtClean="0"/>
              <a:t>It is generally acknowledged that in an average organization, when the intention for change is announced:</a:t>
            </a:r>
          </a:p>
          <a:p>
            <a:pPr lvl="1">
              <a:buFontTx/>
              <a:buNone/>
            </a:pPr>
            <a:endParaRPr lang="en-US" dirty="0" smtClean="0"/>
          </a:p>
          <a:p>
            <a:pPr lvl="2">
              <a:buSzPct val="60000"/>
            </a:pPr>
            <a:r>
              <a:rPr lang="en-US" b="1" dirty="0" smtClean="0"/>
              <a:t>15% of the workforce is eager to accept it</a:t>
            </a:r>
          </a:p>
          <a:p>
            <a:pPr lvl="2">
              <a:buSzPct val="60000"/>
            </a:pPr>
            <a:r>
              <a:rPr lang="en-US" b="1" dirty="0" smtClean="0"/>
              <a:t>15% of the workforce is dead set against it</a:t>
            </a:r>
          </a:p>
          <a:p>
            <a:pPr lvl="2">
              <a:buSzPct val="60000"/>
            </a:pPr>
            <a:r>
              <a:rPr lang="en-US" b="1" dirty="0" smtClean="0"/>
              <a:t>70% is sitting on the fence, waiting to see what happens</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33400" y="609600"/>
            <a:ext cx="8305800" cy="736600"/>
          </a:xfrm>
          <a:noFill/>
          <a:ln/>
        </p:spPr>
        <p:txBody>
          <a:bodyPr>
            <a:noAutofit/>
          </a:bodyPr>
          <a:lstStyle/>
          <a:p>
            <a:pPr algn="l"/>
            <a:r>
              <a:rPr lang="en-US" sz="4000" b="1" dirty="0"/>
              <a:t>Organizational Change Management</a:t>
            </a:r>
          </a:p>
        </p:txBody>
      </p:sp>
      <p:sp>
        <p:nvSpPr>
          <p:cNvPr id="9219" name="Rectangle 3"/>
          <p:cNvSpPr>
            <a:spLocks noGrp="1" noChangeArrowheads="1"/>
          </p:cNvSpPr>
          <p:nvPr>
            <p:ph type="body" idx="1"/>
          </p:nvPr>
        </p:nvSpPr>
        <p:spPr>
          <a:xfrm>
            <a:off x="762000" y="1641475"/>
            <a:ext cx="7924800" cy="5064125"/>
          </a:xfrm>
          <a:noFill/>
          <a:ln/>
        </p:spPr>
        <p:txBody>
          <a:bodyPr>
            <a:noAutofit/>
          </a:bodyPr>
          <a:lstStyle/>
          <a:p>
            <a:pPr>
              <a:lnSpc>
                <a:spcPct val="90000"/>
              </a:lnSpc>
              <a:buSzPct val="80000"/>
            </a:pPr>
            <a:r>
              <a:rPr lang="en-US" sz="2800" dirty="0" smtClean="0"/>
              <a:t>How can I best accomplish Organization-wide Change?  The high-level view:</a:t>
            </a:r>
          </a:p>
          <a:p>
            <a:pPr lvl="3">
              <a:lnSpc>
                <a:spcPct val="90000"/>
              </a:lnSpc>
              <a:buFontTx/>
              <a:buNone/>
            </a:pPr>
            <a:endParaRPr lang="en-US" sz="1800" dirty="0" smtClean="0"/>
          </a:p>
          <a:p>
            <a:pPr lvl="1">
              <a:lnSpc>
                <a:spcPct val="90000"/>
              </a:lnSpc>
              <a:buSzPct val="90000"/>
            </a:pPr>
            <a:r>
              <a:rPr lang="en-US" sz="2200" dirty="0" smtClean="0"/>
              <a:t>Get senior management agreement (i.e. conflicting goals can kill the project!)</a:t>
            </a:r>
          </a:p>
          <a:p>
            <a:pPr lvl="1">
              <a:lnSpc>
                <a:spcPct val="90000"/>
              </a:lnSpc>
              <a:buSzPct val="90000"/>
            </a:pPr>
            <a:r>
              <a:rPr lang="en-US" sz="2200" dirty="0" smtClean="0"/>
              <a:t>Identify a champion who can articulate the reasons for and advantages of the change</a:t>
            </a:r>
          </a:p>
          <a:p>
            <a:pPr lvl="1">
              <a:lnSpc>
                <a:spcPct val="90000"/>
              </a:lnSpc>
              <a:buSzPct val="90000"/>
            </a:pPr>
            <a:r>
              <a:rPr lang="en-US" sz="2200" dirty="0" smtClean="0"/>
              <a:t>Translate the vision for change into a realistic plan and then carry out the plan</a:t>
            </a:r>
          </a:p>
          <a:p>
            <a:pPr lvl="1">
              <a:lnSpc>
                <a:spcPct val="90000"/>
              </a:lnSpc>
              <a:buSzPct val="90000"/>
            </a:pPr>
            <a:r>
              <a:rPr lang="en-US" sz="2200" dirty="0" smtClean="0"/>
              <a:t>Involve people from every area of the organization</a:t>
            </a:r>
          </a:p>
          <a:p>
            <a:pPr lvl="1">
              <a:lnSpc>
                <a:spcPct val="90000"/>
              </a:lnSpc>
              <a:buSzPct val="90000"/>
            </a:pPr>
            <a:r>
              <a:rPr lang="en-US" sz="2200" dirty="0" smtClean="0"/>
              <a:t>Communicate.  Communicate.  Educate.  Educate. </a:t>
            </a:r>
          </a:p>
          <a:p>
            <a:pPr lvl="1">
              <a:lnSpc>
                <a:spcPct val="90000"/>
              </a:lnSpc>
              <a:buSzPct val="90000"/>
            </a:pPr>
            <a:r>
              <a:rPr lang="en-US" sz="2200" dirty="0" smtClean="0"/>
              <a:t>Get organizational buy-in to the change</a:t>
            </a:r>
          </a:p>
          <a:p>
            <a:pPr lvl="1">
              <a:lnSpc>
                <a:spcPct val="90000"/>
              </a:lnSpc>
              <a:buSzPct val="90000"/>
            </a:pPr>
            <a:r>
              <a:rPr lang="en-US" sz="2200" dirty="0" smtClean="0"/>
              <a:t>Modify organizational structures so that they will sustain the change</a:t>
            </a:r>
            <a:endParaRPr lang="en-US" sz="22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E-Business Strategy: Implementation</a:t>
            </a:r>
          </a:p>
          <a:p>
            <a:pPr lvl="1"/>
            <a:r>
              <a:rPr lang="en-US" dirty="0" smtClean="0"/>
              <a:t>Organizational Structure and e-Business</a:t>
            </a:r>
          </a:p>
          <a:p>
            <a:pPr lvl="2"/>
            <a:r>
              <a:rPr lang="en-US" dirty="0" smtClean="0"/>
              <a:t>The </a:t>
            </a:r>
            <a:r>
              <a:rPr lang="en-US" dirty="0" err="1" smtClean="0"/>
              <a:t>Boundaryless</a:t>
            </a:r>
            <a:r>
              <a:rPr lang="en-US" dirty="0" smtClean="0"/>
              <a:t> organization </a:t>
            </a:r>
          </a:p>
          <a:p>
            <a:pPr lvl="2"/>
            <a:r>
              <a:rPr lang="en-US" smtClean="0"/>
              <a:t>The virtual </a:t>
            </a:r>
            <a:r>
              <a:rPr lang="en-US" dirty="0" smtClean="0"/>
              <a:t>organization </a:t>
            </a:r>
          </a:p>
          <a:p>
            <a:pPr lvl="1"/>
            <a:r>
              <a:rPr lang="en-US" dirty="0" smtClean="0"/>
              <a:t>Change Management </a:t>
            </a:r>
          </a:p>
          <a:p>
            <a:pPr lvl="1"/>
            <a:r>
              <a:rPr lang="en-US" dirty="0" smtClean="0"/>
              <a:t>Organizational Change Management </a:t>
            </a:r>
          </a:p>
          <a:p>
            <a:pPr lvl="1">
              <a:buNone/>
            </a:pPr>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2528</TotalTime>
  <Words>1981</Words>
  <Application>Microsoft Office PowerPoint</Application>
  <PresentationFormat>On-screen Show (4:3)</PresentationFormat>
  <Paragraphs>213</Paragraphs>
  <Slides>30</Slides>
  <Notes>14</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Lecture 26</vt:lpstr>
      <vt:lpstr>Recap – Lecture 25</vt:lpstr>
      <vt:lpstr>Contents to Cover Today</vt:lpstr>
      <vt:lpstr>Organizational Structure &amp; e-Business:  The boundaryless organization</vt:lpstr>
      <vt:lpstr>Organizational Structure &amp; e-Business:  The boundaryless organization</vt:lpstr>
      <vt:lpstr>Organizational Structure &amp; e-Business:  The Virtual organization</vt:lpstr>
      <vt:lpstr>Organizational Structure &amp; e-Business:  The Virtual organization</vt:lpstr>
      <vt:lpstr>Organizational Structure &amp; e-Business:  The Virtual organization</vt:lpstr>
      <vt:lpstr>Organizational Structure &amp; e-Business:  The Virtual organization</vt:lpstr>
      <vt:lpstr>Change Management</vt:lpstr>
      <vt:lpstr>Change Management:  Force-Field Analysis</vt:lpstr>
      <vt:lpstr>Change Management:  Force-Field Analysis</vt:lpstr>
      <vt:lpstr>Change Management:  Force-Field Analysis</vt:lpstr>
      <vt:lpstr>Change Management:  Force-Field Analysis</vt:lpstr>
      <vt:lpstr>Slide 15</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Organizational Change Management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Fahad</dc:creator>
  <cp:lastModifiedBy>NTS</cp:lastModifiedBy>
  <cp:revision>55</cp:revision>
  <dcterms:created xsi:type="dcterms:W3CDTF">2013-07-27T06:05:59Z</dcterms:created>
  <dcterms:modified xsi:type="dcterms:W3CDTF">2013-07-29T09:53:32Z</dcterms:modified>
</cp:coreProperties>
</file>