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7" r:id="rId2"/>
    <p:sldId id="278" r:id="rId3"/>
    <p:sldId id="288" r:id="rId4"/>
    <p:sldId id="289" r:id="rId5"/>
    <p:sldId id="290" r:id="rId6"/>
    <p:sldId id="291" r:id="rId7"/>
    <p:sldId id="292" r:id="rId8"/>
    <p:sldId id="293" r:id="rId9"/>
    <p:sldId id="295" r:id="rId10"/>
    <p:sldId id="296" r:id="rId11"/>
    <p:sldId id="297" r:id="rId12"/>
    <p:sldId id="298" r:id="rId13"/>
    <p:sldId id="299" r:id="rId14"/>
    <p:sldId id="300" r:id="rId15"/>
    <p:sldId id="301" r:id="rId16"/>
    <p:sldId id="302" r:id="rId17"/>
    <p:sldId id="303" r:id="rId18"/>
    <p:sldId id="304" r:id="rId19"/>
    <p:sldId id="28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10" autoAdjust="0"/>
  </p:normalViewPr>
  <p:slideViewPr>
    <p:cSldViewPr>
      <p:cViewPr varScale="1">
        <p:scale>
          <a:sx n="41" d="100"/>
          <a:sy n="41" d="100"/>
        </p:scale>
        <p:origin x="-1531"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77073-5A38-4CC6-B2DA-FE7B10F907BA}" type="datetimeFigureOut">
              <a:rPr lang="en-US" smtClean="0"/>
              <a:pPr/>
              <a:t>7/29/2013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8A0971-6090-4DFB-A8DC-DD31D44C79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566AE7-76F1-4548-A57A-5C617A4861FF}"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985CEF-31E9-4DC6-9D09-BC9EFE2238F8}"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CC7F82-5D7C-46E7-8AD1-4263B72F6B7A}"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980572-1296-495A-955E-868C4160FB1B}" type="datetime1">
              <a:rPr lang="en-US" smtClean="0"/>
              <a:pPr/>
              <a:t>7/29/2013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F5949A-0CDF-4B46-A472-D36B8B41D8EF}" type="datetime1">
              <a:rPr lang="en-US" smtClean="0"/>
              <a:pPr/>
              <a:t>7/29/2013</a:t>
            </a:fld>
            <a:endParaRPr lang="en-US"/>
          </a:p>
        </p:txBody>
      </p:sp>
      <p:sp>
        <p:nvSpPr>
          <p:cNvPr id="8" name="Footer Placeholder 7"/>
          <p:cNvSpPr>
            <a:spLocks noGrp="1"/>
          </p:cNvSpPr>
          <p:nvPr>
            <p:ph type="ftr" sz="quarter" idx="11"/>
          </p:nvPr>
        </p:nvSpPr>
        <p:spPr/>
        <p:txBody>
          <a:bodyPr/>
          <a:lstStyle/>
          <a:p>
            <a:r>
              <a:rPr lang="es-ES" smtClean="0"/>
              <a:t>Copyright CVR/IT Consulting 2004</a:t>
            </a:r>
            <a:endParaRPr lang="en-US"/>
          </a:p>
        </p:txBody>
      </p:sp>
      <p:sp>
        <p:nvSpPr>
          <p:cNvPr id="9" name="Slide Number Placeholder 8"/>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73A0AC-A697-4D3C-94DC-8E159F234BB1}" type="datetime1">
              <a:rPr lang="en-US" smtClean="0"/>
              <a:pPr/>
              <a:t>7/29/2013</a:t>
            </a:fld>
            <a:endParaRPr lang="en-US"/>
          </a:p>
        </p:txBody>
      </p:sp>
      <p:sp>
        <p:nvSpPr>
          <p:cNvPr id="4" name="Footer Placeholder 3"/>
          <p:cNvSpPr>
            <a:spLocks noGrp="1"/>
          </p:cNvSpPr>
          <p:nvPr>
            <p:ph type="ftr" sz="quarter" idx="11"/>
          </p:nvPr>
        </p:nvSpPr>
        <p:spPr/>
        <p:txBody>
          <a:bodyPr/>
          <a:lstStyle/>
          <a:p>
            <a:r>
              <a:rPr lang="es-ES" smtClean="0"/>
              <a:t>Copyright CVR/IT Consulting 2004</a:t>
            </a:r>
            <a:endParaRPr lang="en-US"/>
          </a:p>
        </p:txBody>
      </p:sp>
      <p:sp>
        <p:nvSpPr>
          <p:cNvPr id="5" name="Slide Number Placeholder 4"/>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1011D-4C20-4385-BD45-D562560427D5}" type="datetime1">
              <a:rPr lang="en-US" smtClean="0"/>
              <a:pPr/>
              <a:t>7/29/2013</a:t>
            </a:fld>
            <a:endParaRPr lang="en-US"/>
          </a:p>
        </p:txBody>
      </p:sp>
      <p:sp>
        <p:nvSpPr>
          <p:cNvPr id="3" name="Footer Placeholder 2"/>
          <p:cNvSpPr>
            <a:spLocks noGrp="1"/>
          </p:cNvSpPr>
          <p:nvPr>
            <p:ph type="ftr" sz="quarter" idx="11"/>
          </p:nvPr>
        </p:nvSpPr>
        <p:spPr/>
        <p:txBody>
          <a:bodyPr/>
          <a:lstStyle/>
          <a:p>
            <a:r>
              <a:rPr lang="es-ES" smtClean="0"/>
              <a:t>Copyright CVR/IT Consulting 2004</a:t>
            </a:r>
            <a:endParaRPr lang="en-US"/>
          </a:p>
        </p:txBody>
      </p:sp>
      <p:sp>
        <p:nvSpPr>
          <p:cNvPr id="4" name="Slide Number Placeholder 3"/>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ED0B09-D197-49B0-9F9B-BE67FBA57827}" type="datetime1">
              <a:rPr lang="en-US" smtClean="0"/>
              <a:pPr/>
              <a:t>7/29/2013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82833-5EA5-4151-BF7C-8D6E06FA8FEC}" type="datetime1">
              <a:rPr lang="en-US" smtClean="0"/>
              <a:pPr/>
              <a:t>7/29/2013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DB28B-625A-435D-A915-B0DE98B4ED84}"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D2A5BC-9EBE-441D-AE2F-5063C4FCDD0A}"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448E8-ED91-49BE-B601-C97F6678A2E3}" type="datetime1">
              <a:rPr lang="en-US" smtClean="0"/>
              <a:pPr/>
              <a:t>7/29/2013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Copyright CVR/IT Consulting 2004</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77866-E9FF-4A76-A3A3-148BE07120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25</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24</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Formulation</a:t>
            </a:r>
          </a:p>
          <a:p>
            <a:pPr lvl="1"/>
            <a:r>
              <a:rPr lang="en-US" dirty="0" smtClean="0"/>
              <a:t>External Assessment</a:t>
            </a:r>
          </a:p>
          <a:p>
            <a:pPr lvl="2"/>
            <a:r>
              <a:rPr lang="en-US" dirty="0" smtClean="0"/>
              <a:t>Competitive Strategies for e-business (Michael Porter’s Generic Strategies)</a:t>
            </a:r>
          </a:p>
          <a:p>
            <a:r>
              <a:rPr lang="en-US" dirty="0" smtClean="0"/>
              <a:t>E-Business Strategy: Implementation</a:t>
            </a:r>
          </a:p>
          <a:p>
            <a:pPr lvl="1"/>
            <a:r>
              <a:rPr lang="en-US" dirty="0" smtClean="0"/>
              <a:t>Strategic Control</a:t>
            </a:r>
          </a:p>
          <a:p>
            <a:pPr lvl="1"/>
            <a:r>
              <a:rPr lang="en-US" dirty="0" smtClean="0"/>
              <a:t>Organizational Learning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Implementation</a:t>
            </a:r>
          </a:p>
          <a:p>
            <a:pPr lvl="1"/>
            <a:r>
              <a:rPr lang="en-US" dirty="0" smtClean="0"/>
              <a:t>Organizational Culture and e-Business</a:t>
            </a:r>
          </a:p>
          <a:p>
            <a:pPr lvl="1"/>
            <a:r>
              <a:rPr lang="en-US" dirty="0" smtClean="0"/>
              <a:t>Organizational Structure and e-Business </a:t>
            </a:r>
          </a:p>
          <a:p>
            <a:pPr lvl="1">
              <a:buNone/>
            </a:pPr>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p:txBody>
          <a:bodyPr>
            <a:normAutofit fontScale="92500"/>
          </a:bodyPr>
          <a:lstStyle/>
          <a:p>
            <a:r>
              <a:rPr lang="en-US" dirty="0" smtClean="0"/>
              <a:t>Organizational culture is the set of beliefs, values, norms of behavior, and attitudes shared by members of a firm that influences individual employee preferences and behavior. </a:t>
            </a:r>
          </a:p>
          <a:p>
            <a:r>
              <a:rPr lang="en-US" dirty="0" smtClean="0"/>
              <a:t>Culture plays an important role in determining performance by providing a guide to employee behavior that is not governed by contractual duties but that, nonetheless, constrains and informs the managers and employees.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457200" y="1600200"/>
            <a:ext cx="8382000" cy="5257800"/>
          </a:xfrm>
        </p:spPr>
        <p:txBody>
          <a:bodyPr>
            <a:normAutofit fontScale="77500" lnSpcReduction="20000"/>
          </a:bodyPr>
          <a:lstStyle/>
          <a:p>
            <a:r>
              <a:rPr lang="en-US" dirty="0" smtClean="0"/>
              <a:t>Some prominent factors that determine organizational culture include:</a:t>
            </a:r>
          </a:p>
          <a:p>
            <a:pPr lvl="1"/>
            <a:r>
              <a:rPr lang="en-US" dirty="0" smtClean="0"/>
              <a:t>The vision of the person or people who established the organizations;</a:t>
            </a:r>
          </a:p>
          <a:p>
            <a:pPr lvl="1"/>
            <a:r>
              <a:rPr lang="en-US" dirty="0" smtClean="0"/>
              <a:t>The historical precedence set by previous generations of managers and workers;</a:t>
            </a:r>
          </a:p>
          <a:p>
            <a:pPr lvl="1"/>
            <a:r>
              <a:rPr lang="en-US" dirty="0" smtClean="0"/>
              <a:t>The type and range of activities a particular firm undertakes;</a:t>
            </a:r>
          </a:p>
          <a:p>
            <a:pPr lvl="1"/>
            <a:r>
              <a:rPr lang="en-US" dirty="0" smtClean="0"/>
              <a:t>The nature of interpersonal relationships within the organization;</a:t>
            </a:r>
          </a:p>
          <a:p>
            <a:pPr lvl="1"/>
            <a:r>
              <a:rPr lang="en-US" dirty="0" smtClean="0"/>
              <a:t>The management style: autocratic, consensual, participative;</a:t>
            </a:r>
          </a:p>
          <a:p>
            <a:pPr lvl="1"/>
            <a:r>
              <a:rPr lang="en-US" dirty="0" smtClean="0"/>
              <a:t>The control mechanisms: freedom of association and movement, monitoring;</a:t>
            </a:r>
          </a:p>
          <a:p>
            <a:pPr lvl="1"/>
            <a:r>
              <a:rPr lang="en-US" dirty="0" smtClean="0"/>
              <a:t>The reward structure: financial, promotion, status, freedom, peer acceptance;</a:t>
            </a:r>
          </a:p>
          <a:p>
            <a:pPr lvl="1"/>
            <a:r>
              <a:rPr lang="en-US" dirty="0" smtClean="0"/>
              <a:t>The level of technological dependence;</a:t>
            </a:r>
          </a:p>
          <a:p>
            <a:pPr lvl="1"/>
            <a:r>
              <a:rPr lang="en-US" dirty="0" smtClean="0"/>
              <a:t>The geographical location: national and regional characteristics.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457200" y="1371600"/>
            <a:ext cx="8534400" cy="5486400"/>
          </a:xfrm>
        </p:spPr>
        <p:txBody>
          <a:bodyPr>
            <a:normAutofit fontScale="92500" lnSpcReduction="10000"/>
          </a:bodyPr>
          <a:lstStyle/>
          <a:p>
            <a:r>
              <a:rPr lang="en-US" dirty="0" smtClean="0"/>
              <a:t>Very often it is difficult to pinpoint exactly what determines the organizational culture because of the complexities involved in the combined effects of all the key elements that influence the culture.</a:t>
            </a:r>
          </a:p>
          <a:p>
            <a:r>
              <a:rPr lang="en-US" dirty="0" smtClean="0"/>
              <a:t>Organizational culture influences:</a:t>
            </a:r>
          </a:p>
          <a:p>
            <a:pPr lvl="1"/>
            <a:r>
              <a:rPr lang="en-US" dirty="0" smtClean="0"/>
              <a:t>The ability to recruit staff with key skills and experience;</a:t>
            </a:r>
          </a:p>
          <a:p>
            <a:pPr lvl="1"/>
            <a:r>
              <a:rPr lang="en-US" dirty="0" smtClean="0"/>
              <a:t>The motivation and morale of workers;</a:t>
            </a:r>
          </a:p>
          <a:p>
            <a:pPr lvl="1"/>
            <a:r>
              <a:rPr lang="en-US" dirty="0" smtClean="0"/>
              <a:t>The level of output;</a:t>
            </a:r>
          </a:p>
          <a:p>
            <a:pPr lvl="1"/>
            <a:r>
              <a:rPr lang="en-US" dirty="0" smtClean="0"/>
              <a:t>The quality of work and output;</a:t>
            </a:r>
          </a:p>
          <a:p>
            <a:pPr lvl="1"/>
            <a:r>
              <a:rPr lang="en-US" dirty="0" smtClean="0"/>
              <a:t>Industrial relations;</a:t>
            </a:r>
          </a:p>
          <a:p>
            <a:pPr lvl="1"/>
            <a:r>
              <a:rPr lang="en-US" dirty="0" smtClean="0"/>
              <a:t>Attitudes, beliefs and values of managers and workers;</a:t>
            </a:r>
          </a:p>
          <a:p>
            <a:pPr lvl="1"/>
            <a:r>
              <a:rPr lang="en-US" dirty="0" smtClean="0"/>
              <a:t>Innovation, creativity and the sharing of knowledge.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457200" y="1371600"/>
            <a:ext cx="8534400" cy="5181600"/>
          </a:xfrm>
        </p:spPr>
        <p:txBody>
          <a:bodyPr>
            <a:normAutofit fontScale="85000" lnSpcReduction="20000"/>
          </a:bodyPr>
          <a:lstStyle/>
          <a:p>
            <a:r>
              <a:rPr lang="en-US" dirty="0" smtClean="0"/>
              <a:t>Managers in e-business are concerned as to whether the organization's culture affects its performance. </a:t>
            </a:r>
          </a:p>
          <a:p>
            <a:r>
              <a:rPr lang="en-US" dirty="0" smtClean="0"/>
              <a:t>Linking the two can be problematic since, although culture may be associated with high performance, it may not necessarily cause high performance. </a:t>
            </a:r>
          </a:p>
          <a:p>
            <a:r>
              <a:rPr lang="en-US" dirty="0" smtClean="0"/>
              <a:t>A firm may be seen as having a strong culture, combining customer service, employee development and professional standards that contribute to its success. </a:t>
            </a:r>
          </a:p>
          <a:p>
            <a:r>
              <a:rPr lang="en-US" dirty="0" smtClean="0"/>
              <a:t>However, if it has strong competitive practices that result in high earnings, then this may have created an environment where a strong culture could develop and persist. </a:t>
            </a:r>
          </a:p>
          <a:p>
            <a:r>
              <a:rPr lang="en-US" dirty="0" smtClean="0"/>
              <a:t>It remains ambiguous as to whether the culture caused the firm’s high performance or vice versa.</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457200" y="1371600"/>
            <a:ext cx="8534400" cy="5181600"/>
          </a:xfrm>
        </p:spPr>
        <p:txBody>
          <a:bodyPr>
            <a:normAutofit fontScale="92500" lnSpcReduction="10000"/>
          </a:bodyPr>
          <a:lstStyle/>
          <a:p>
            <a:r>
              <a:rPr lang="en-US" dirty="0" smtClean="0"/>
              <a:t>Conditions under which culture can be a source of sustained competitive advantage include:</a:t>
            </a:r>
          </a:p>
          <a:p>
            <a:pPr lvl="1"/>
            <a:r>
              <a:rPr lang="en-US" dirty="0" smtClean="0"/>
              <a:t>Be valuable to the firm;</a:t>
            </a:r>
          </a:p>
          <a:p>
            <a:pPr lvl="1"/>
            <a:r>
              <a:rPr lang="en-US" dirty="0" smtClean="0"/>
              <a:t>Be particular to the firm as most rivals will share the same cultural attributes;</a:t>
            </a:r>
          </a:p>
          <a:p>
            <a:pPr lvl="1"/>
            <a:r>
              <a:rPr lang="en-US" dirty="0" smtClean="0"/>
              <a:t>Be inimitable as if a culture is easy to imitate, other firms will begin to emulate it, thereby undermining any competitive advantage gained by the firm that first developed it. </a:t>
            </a:r>
          </a:p>
          <a:p>
            <a:endParaRPr lang="en-US" dirty="0" smtClean="0"/>
          </a:p>
          <a:p>
            <a:r>
              <a:rPr lang="en-US" dirty="0" smtClean="0"/>
              <a:t>More complex the set of factors that determine culture the more difficult it is for rivals to imitate it.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228600" y="1371600"/>
            <a:ext cx="8686800" cy="5181600"/>
          </a:xfrm>
        </p:spPr>
        <p:txBody>
          <a:bodyPr>
            <a:normAutofit fontScale="85000" lnSpcReduction="10000"/>
          </a:bodyPr>
          <a:lstStyle/>
          <a:p>
            <a:r>
              <a:rPr lang="en-US" dirty="0" smtClean="0"/>
              <a:t>One of the key determinants of creating a competitive advantage based on organizational culture in e-businesses is the way in which knowledge is shared among workers. </a:t>
            </a:r>
          </a:p>
          <a:p>
            <a:r>
              <a:rPr lang="en-US" dirty="0" smtClean="0"/>
              <a:t>Traditionally, businesses have operated on the basis of rewarding individual performance rather than around principles of collaboration and sharing. </a:t>
            </a:r>
          </a:p>
          <a:p>
            <a:r>
              <a:rPr lang="en-US" dirty="0" smtClean="0"/>
              <a:t>Knowledge-based advantages provide strategic advantage and are protected rather than shared.</a:t>
            </a:r>
          </a:p>
          <a:p>
            <a:r>
              <a:rPr lang="en-US" dirty="0" smtClean="0"/>
              <a:t>The task facing managers in modern knowledge-based industries is to create an environment where the organizational culture is built around employee recognition that shared knowledge rewards the group as well as the individual.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457200" y="1676400"/>
            <a:ext cx="8077200" cy="4572000"/>
          </a:xfrm>
        </p:spPr>
        <p:txBody>
          <a:bodyPr>
            <a:normAutofit lnSpcReduction="10000"/>
          </a:bodyPr>
          <a:lstStyle/>
          <a:p>
            <a:r>
              <a:rPr lang="en-US" dirty="0" smtClean="0"/>
              <a:t>Managers can rate performance based on each employee’s co-operation and participation in the knowledge sharing working environment. </a:t>
            </a:r>
          </a:p>
          <a:p>
            <a:r>
              <a:rPr lang="en-US" dirty="0" smtClean="0"/>
              <a:t>Rewards, whether financial, status orientated or peer acceptance, can be linked to the level of participation observed. </a:t>
            </a:r>
          </a:p>
          <a:p>
            <a:r>
              <a:rPr lang="en-US" dirty="0" smtClean="0"/>
              <a:t>Managers need to be constantly emphasizing the benefits of knowledge sharing.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Culture and e-Business </a:t>
            </a:r>
            <a:endParaRPr lang="en-US" b="1" dirty="0"/>
          </a:p>
        </p:txBody>
      </p:sp>
      <p:sp>
        <p:nvSpPr>
          <p:cNvPr id="3" name="Content Placeholder 2"/>
          <p:cNvSpPr>
            <a:spLocks noGrp="1"/>
          </p:cNvSpPr>
          <p:nvPr>
            <p:ph idx="1"/>
          </p:nvPr>
        </p:nvSpPr>
        <p:spPr>
          <a:xfrm>
            <a:off x="457200" y="1447800"/>
            <a:ext cx="8305800" cy="5181600"/>
          </a:xfrm>
        </p:spPr>
        <p:txBody>
          <a:bodyPr>
            <a:normAutofit fontScale="92500" lnSpcReduction="20000"/>
          </a:bodyPr>
          <a:lstStyle/>
          <a:p>
            <a:r>
              <a:rPr lang="en-US" dirty="0" smtClean="0"/>
              <a:t>Practical measures that managers can take to shift the culture of a firm towards knowledge sharing include:</a:t>
            </a:r>
          </a:p>
          <a:p>
            <a:pPr lvl="1"/>
            <a:r>
              <a:rPr lang="en-US" dirty="0" smtClean="0"/>
              <a:t>Setting aside specific time slots for learning; practicing knowledge management and knowledge sharing such that employees witness the real benefits that can be gained;</a:t>
            </a:r>
          </a:p>
          <a:p>
            <a:pPr lvl="1"/>
            <a:r>
              <a:rPr lang="en-US" dirty="0" smtClean="0"/>
              <a:t>Committing to developing and implementing the culture throughout the organization and not just in some well-chosen, isolated departments. </a:t>
            </a:r>
          </a:p>
          <a:p>
            <a:pPr lvl="1"/>
            <a:r>
              <a:rPr lang="en-US" dirty="0" smtClean="0"/>
              <a:t>The ultimate goal is for collaboration and the sharing of knowledge to become the dominant culture within the organization, so that it becomes a naturally occurring process.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Structure &amp; e-Business </a:t>
            </a:r>
            <a:endParaRPr lang="en-US" b="1" dirty="0"/>
          </a:p>
        </p:txBody>
      </p:sp>
      <p:sp>
        <p:nvSpPr>
          <p:cNvPr id="3" name="Content Placeholder 2"/>
          <p:cNvSpPr>
            <a:spLocks noGrp="1"/>
          </p:cNvSpPr>
          <p:nvPr>
            <p:ph idx="1"/>
          </p:nvPr>
        </p:nvSpPr>
        <p:spPr>
          <a:xfrm>
            <a:off x="457200" y="1447800"/>
            <a:ext cx="8458200" cy="5181600"/>
          </a:xfrm>
        </p:spPr>
        <p:txBody>
          <a:bodyPr>
            <a:normAutofit fontScale="92500" lnSpcReduction="20000"/>
          </a:bodyPr>
          <a:lstStyle/>
          <a:p>
            <a:r>
              <a:rPr lang="en-US" dirty="0" smtClean="0"/>
              <a:t>Successful implementation of strategies requires an appropriate organizational structure to determine how activities and tasks are divided, supervised and coordinated.</a:t>
            </a:r>
          </a:p>
          <a:p>
            <a:r>
              <a:rPr lang="en-US" dirty="0" smtClean="0"/>
              <a:t>An organizational structure acts as a controlling mechanism by formally detailing lines of authority, span of control, responsibilities and duties, the allocation of tasks and the different levels of management within the organization. </a:t>
            </a:r>
          </a:p>
          <a:p>
            <a:r>
              <a:rPr lang="en-US" dirty="0" smtClean="0"/>
              <a:t>Traditionally, large complex organizations were characterized by tall, hierarchical structures with an emphasis on rules, regulations, procedures and clearly defined levels of authority.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Teamwork</a:t>
            </a:r>
            <a:endParaRPr lang="en-US" b="1" dirty="0"/>
          </a:p>
        </p:txBody>
      </p:sp>
      <p:sp>
        <p:nvSpPr>
          <p:cNvPr id="3" name="Content Placeholder 2"/>
          <p:cNvSpPr>
            <a:spLocks noGrp="1"/>
          </p:cNvSpPr>
          <p:nvPr>
            <p:ph idx="1"/>
          </p:nvPr>
        </p:nvSpPr>
        <p:spPr>
          <a:xfrm>
            <a:off x="457200" y="1905000"/>
            <a:ext cx="8229600" cy="4648200"/>
          </a:xfrm>
        </p:spPr>
        <p:txBody>
          <a:bodyPr>
            <a:normAutofit fontScale="85000" lnSpcReduction="10000"/>
          </a:bodyPr>
          <a:lstStyle/>
          <a:p>
            <a:r>
              <a:rPr lang="en-US" dirty="0" smtClean="0"/>
              <a:t>Traditional structures have largely been superseded by a trend towards adopting flatter structures where more people are involved in the decision-making process and communications are more fluid.</a:t>
            </a:r>
          </a:p>
          <a:p>
            <a:r>
              <a:rPr lang="en-US" dirty="0" smtClean="0"/>
              <a:t>Modern organizations are typically characterized by multi-skilled staff, teamwork, geographical dispersion of functions, and fewer layers of management. </a:t>
            </a:r>
          </a:p>
          <a:p>
            <a:r>
              <a:rPr lang="en-US" dirty="0" smtClean="0"/>
              <a:t>The organizational structure has to reflect these changes and facilitate the co-ordination of activities within the new working environment.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Teamwork</a:t>
            </a:r>
            <a:endParaRPr lang="en-US" b="1" dirty="0"/>
          </a:p>
        </p:txBody>
      </p:sp>
      <p:sp>
        <p:nvSpPr>
          <p:cNvPr id="3" name="Content Placeholder 2"/>
          <p:cNvSpPr>
            <a:spLocks noGrp="1"/>
          </p:cNvSpPr>
          <p:nvPr>
            <p:ph idx="1"/>
          </p:nvPr>
        </p:nvSpPr>
        <p:spPr>
          <a:xfrm>
            <a:off x="457200" y="1752600"/>
            <a:ext cx="8229600" cy="4953000"/>
          </a:xfrm>
        </p:spPr>
        <p:txBody>
          <a:bodyPr>
            <a:normAutofit fontScale="85000" lnSpcReduction="10000"/>
          </a:bodyPr>
          <a:lstStyle/>
          <a:p>
            <a:r>
              <a:rPr lang="en-US" dirty="0" smtClean="0"/>
              <a:t>One of the key trends in recent years has been for organizations to increase employee involvement through the creation of teams. </a:t>
            </a:r>
          </a:p>
          <a:p>
            <a:r>
              <a:rPr lang="en-US" dirty="0" smtClean="0"/>
              <a:t>Since the development of the internet in the mid 1990s employees have gained greater autonomy in managing their own work. </a:t>
            </a:r>
          </a:p>
          <a:p>
            <a:r>
              <a:rPr lang="en-US" dirty="0" smtClean="0"/>
              <a:t>Some have evolved into problem-solving teams where employees from the same department meet regularly to discuss and solve problems and seek to improve the quality and efficiency of their activities. </a:t>
            </a:r>
          </a:p>
          <a:p>
            <a:r>
              <a:rPr lang="en-US" dirty="0" smtClean="0"/>
              <a:t>Problem solving teams can further evolve into self-directed teams.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Virtual Teams</a:t>
            </a:r>
            <a:endParaRPr lang="en-US" dirty="0"/>
          </a:p>
        </p:txBody>
      </p:sp>
      <p:sp>
        <p:nvSpPr>
          <p:cNvPr id="3" name="Content Placeholder 2"/>
          <p:cNvSpPr>
            <a:spLocks noGrp="1"/>
          </p:cNvSpPr>
          <p:nvPr>
            <p:ph idx="1"/>
          </p:nvPr>
        </p:nvSpPr>
        <p:spPr>
          <a:xfrm>
            <a:off x="457200" y="1524000"/>
            <a:ext cx="8686800" cy="5257800"/>
          </a:xfrm>
        </p:spPr>
        <p:txBody>
          <a:bodyPr>
            <a:normAutofit fontScale="85000" lnSpcReduction="20000"/>
          </a:bodyPr>
          <a:lstStyle/>
          <a:p>
            <a:r>
              <a:rPr lang="en-US" dirty="0" smtClean="0"/>
              <a:t>Information technology has opened up opportunities to expand the concept of teamwork to that of virtual teams. </a:t>
            </a:r>
          </a:p>
          <a:p>
            <a:r>
              <a:rPr lang="en-US" dirty="0" smtClean="0"/>
              <a:t>A virtual team uses information technology and telecommunications to facilitate collaboration between geographically dispersed members who work on the same project. </a:t>
            </a:r>
          </a:p>
          <a:p>
            <a:r>
              <a:rPr lang="en-US" dirty="0" smtClean="0"/>
              <a:t>Virtual teams are usually made up of employees from the same organization but can consist of other workers from partner organizations such as consultancies or suppliers. </a:t>
            </a:r>
          </a:p>
          <a:p>
            <a:r>
              <a:rPr lang="en-US" dirty="0" smtClean="0"/>
              <a:t>Virtual team members access a wide range of communications technologies including e-mail, video-conferencing, internet, intranets, extranets, mobile wireless technologies and collaboration software for generating cross-functional information.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Virtual Teams</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10000"/>
          </a:bodyPr>
          <a:lstStyle/>
          <a:p>
            <a:r>
              <a:rPr lang="en-US" dirty="0" smtClean="0"/>
              <a:t>Virtual teams can be brought together either permanently or for a specific project then disbanded. </a:t>
            </a:r>
          </a:p>
          <a:p>
            <a:r>
              <a:rPr lang="en-US" dirty="0" smtClean="0"/>
              <a:t>One of the key characteristics of virtual teams is the flexibility it offers. </a:t>
            </a:r>
          </a:p>
          <a:p>
            <a:r>
              <a:rPr lang="en-US" dirty="0" smtClean="0"/>
              <a:t>A virtual team is a dynamic arrangement designed to maximize efficiency in the use of resources.</a:t>
            </a:r>
          </a:p>
          <a:p>
            <a:r>
              <a:rPr lang="en-US" dirty="0" smtClean="0"/>
              <a:t>The critical success factors in virtual teams include the:</a:t>
            </a:r>
          </a:p>
          <a:p>
            <a:pPr lvl="1"/>
            <a:r>
              <a:rPr lang="en-US" dirty="0" smtClean="0"/>
              <a:t>Ability to quickly assemble the correct mix of skills for each stage of the project;</a:t>
            </a:r>
          </a:p>
          <a:p>
            <a:pPr lvl="1"/>
            <a:r>
              <a:rPr lang="en-US" dirty="0" smtClean="0"/>
              <a:t>Building of trust between all members;</a:t>
            </a:r>
          </a:p>
          <a:p>
            <a:pPr lvl="1"/>
            <a:r>
              <a:rPr lang="en-US" dirty="0" smtClean="0"/>
              <a:t>Creation of a knowledge sharing culture;</a:t>
            </a:r>
          </a:p>
          <a:p>
            <a:pPr lvl="1"/>
            <a:r>
              <a:rPr lang="en-US" dirty="0" smtClean="0"/>
              <a:t>Ability to apply technology to optimize communications.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Global Teams</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10000"/>
          </a:bodyPr>
          <a:lstStyle/>
          <a:p>
            <a:r>
              <a:rPr lang="en-US" dirty="0" smtClean="0"/>
              <a:t>Virtual teams can be comprised of workers from around the globe.</a:t>
            </a:r>
          </a:p>
          <a:p>
            <a:r>
              <a:rPr lang="en-US" dirty="0" smtClean="0"/>
              <a:t>A global team brings together people from many different countries and cultures and their activities span many different countries. </a:t>
            </a:r>
          </a:p>
          <a:p>
            <a:r>
              <a:rPr lang="en-US" dirty="0" smtClean="0"/>
              <a:t>Virtual global teams comprise members from many different countries who remain geographically dispersed and who communicate electronically. </a:t>
            </a:r>
          </a:p>
          <a:p>
            <a:r>
              <a:rPr lang="en-US" dirty="0" smtClean="0"/>
              <a:t>The biggest challenge for managers who organize virtual global teams is to co-ordinate activities around significant time, language and cultural differences.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Global Teams</a:t>
            </a:r>
            <a:endParaRPr lang="en-US" dirty="0"/>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US" dirty="0" smtClean="0"/>
              <a:t>Different countries may use different technological standards and there are likely to be considerable differences in work-based culture regarding authority, decision-making, timeliness and etiquette. </a:t>
            </a:r>
          </a:p>
          <a:p>
            <a:r>
              <a:rPr lang="en-US" dirty="0" smtClean="0"/>
              <a:t>The critical success factors for virtual global teams include the:</a:t>
            </a:r>
          </a:p>
          <a:p>
            <a:pPr lvl="1"/>
            <a:r>
              <a:rPr lang="en-US" dirty="0" smtClean="0"/>
              <a:t>Recruitment of skilled and culturally sensitive staff;</a:t>
            </a:r>
          </a:p>
          <a:p>
            <a:pPr lvl="1"/>
            <a:r>
              <a:rPr lang="en-US" dirty="0" smtClean="0"/>
              <a:t>Communication of organizational objectives; </a:t>
            </a:r>
          </a:p>
          <a:p>
            <a:pPr lvl="1"/>
            <a:r>
              <a:rPr lang="en-US" dirty="0" smtClean="0"/>
              <a:t>Communication of roles and responsibilities to each team member;</a:t>
            </a:r>
          </a:p>
          <a:p>
            <a:pPr lvl="1"/>
            <a:r>
              <a:rPr lang="en-US" dirty="0" smtClean="0"/>
              <a:t>Provision of training and education;</a:t>
            </a:r>
          </a:p>
          <a:p>
            <a:pPr lvl="1"/>
            <a:r>
              <a:rPr lang="en-US" dirty="0" smtClean="0"/>
              <a:t>Implementation of a robust and reliable integrated communications system.</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E-Business Strategy: Implementation</a:t>
            </a:r>
          </a:p>
          <a:p>
            <a:pPr lvl="1"/>
            <a:r>
              <a:rPr lang="en-US" dirty="0" smtClean="0"/>
              <a:t>Organizational Culture and e-Business</a:t>
            </a:r>
          </a:p>
          <a:p>
            <a:pPr lvl="1"/>
            <a:r>
              <a:rPr lang="en-US" dirty="0" smtClean="0"/>
              <a:t>Organizational Structure and e-Business </a:t>
            </a:r>
          </a:p>
          <a:p>
            <a:pPr lvl="1">
              <a:buNone/>
            </a:pPr>
            <a:endParaRPr lang="en-US" dirty="0" smtClean="0"/>
          </a:p>
          <a:p>
            <a:pPr lvl="1"/>
            <a:endParaRPr lang="en-US" dirty="0" smtClean="0"/>
          </a:p>
          <a:p>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2539</TotalTime>
  <Words>1412</Words>
  <Application>Microsoft Office PowerPoint</Application>
  <PresentationFormat>On-screen Show (4:3)</PresentationFormat>
  <Paragraphs>110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Lecture 25</vt:lpstr>
      <vt:lpstr>Recap – Lecture 24</vt:lpstr>
      <vt:lpstr>Contents to Cover Today</vt:lpstr>
      <vt:lpstr>Organizational Culture and e-Business </vt:lpstr>
      <vt:lpstr>Organizational Culture and e-Business </vt:lpstr>
      <vt:lpstr>Organizational Culture and e-Business </vt:lpstr>
      <vt:lpstr>Organizational Culture and e-Business </vt:lpstr>
      <vt:lpstr>Organizational Culture and e-Business </vt:lpstr>
      <vt:lpstr>Organizational Culture and e-Business </vt:lpstr>
      <vt:lpstr>Organizational Culture and e-Business </vt:lpstr>
      <vt:lpstr>Organizational Culture and e-Business </vt:lpstr>
      <vt:lpstr>Organizational Structure &amp; e-Business </vt:lpstr>
      <vt:lpstr>Organizational Structure &amp; e-Business: Teamwork</vt:lpstr>
      <vt:lpstr>Organizational Structure &amp; e-Business: Teamwork</vt:lpstr>
      <vt:lpstr>Organizational Structure &amp; e-Business: Virtual Teams</vt:lpstr>
      <vt:lpstr>Organizational Structure &amp; e-Business: Virtual Teams</vt:lpstr>
      <vt:lpstr>Organizational Structure &amp; e-Business: Global Teams</vt:lpstr>
      <vt:lpstr>Organizational Structure &amp; e-Business: Global Teams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Fahad</dc:creator>
  <cp:lastModifiedBy>NTS</cp:lastModifiedBy>
  <cp:revision>53</cp:revision>
  <dcterms:created xsi:type="dcterms:W3CDTF">2013-07-27T06:05:59Z</dcterms:created>
  <dcterms:modified xsi:type="dcterms:W3CDTF">2013-07-29T08:20:28Z</dcterms:modified>
</cp:coreProperties>
</file>