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7" r:id="rId2"/>
    <p:sldId id="278" r:id="rId3"/>
    <p:sldId id="288" r:id="rId4"/>
    <p:sldId id="281" r:id="rId5"/>
    <p:sldId id="282" r:id="rId6"/>
    <p:sldId id="283" r:id="rId7"/>
    <p:sldId id="284" r:id="rId8"/>
    <p:sldId id="285" r:id="rId9"/>
    <p:sldId id="286" r:id="rId10"/>
    <p:sldId id="287" r:id="rId11"/>
    <p:sldId id="289" r:id="rId12"/>
    <p:sldId id="290" r:id="rId13"/>
    <p:sldId id="294" r:id="rId14"/>
    <p:sldId id="293" r:id="rId15"/>
    <p:sldId id="295" r:id="rId16"/>
    <p:sldId id="296" r:id="rId17"/>
    <p:sldId id="297" r:id="rId18"/>
    <p:sldId id="298" r:id="rId19"/>
    <p:sldId id="308" r:id="rId20"/>
    <p:sldId id="309" r:id="rId21"/>
    <p:sldId id="310" r:id="rId22"/>
    <p:sldId id="28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10" autoAdjust="0"/>
  </p:normalViewPr>
  <p:slideViewPr>
    <p:cSldViewPr>
      <p:cViewPr varScale="1">
        <p:scale>
          <a:sx n="41" d="100"/>
          <a:sy n="41" d="100"/>
        </p:scale>
        <p:origin x="-1531"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D77073-5A38-4CC6-B2DA-FE7B10F907BA}" type="datetimeFigureOut">
              <a:rPr lang="en-US" smtClean="0"/>
              <a:pPr/>
              <a:t>7/28/2013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8A0971-6090-4DFB-A8DC-DD31D44C79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C89121-64C8-4E2A-810B-2A3F10586F68}" type="slidenum">
              <a:rPr lang="en-US"/>
              <a:pPr/>
              <a:t>4</a:t>
            </a:fld>
            <a:endParaRPr lang="en-US"/>
          </a:p>
        </p:txBody>
      </p:sp>
      <p:sp>
        <p:nvSpPr>
          <p:cNvPr id="776194" name="Rectangle 2"/>
          <p:cNvSpPr>
            <a:spLocks noGrp="1" noRot="1" noChangeAspect="1" noChangeArrowheads="1" noTextEdit="1"/>
          </p:cNvSpPr>
          <p:nvPr>
            <p:ph type="sldImg"/>
          </p:nvPr>
        </p:nvSpPr>
        <p:spPr>
          <a:ln cap="flat"/>
        </p:spPr>
      </p:sp>
      <p:sp>
        <p:nvSpPr>
          <p:cNvPr id="77619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B6F1D0-50A3-4692-82DB-3E58FEFD7C5D}" type="slidenum">
              <a:rPr lang="en-US"/>
              <a:pPr/>
              <a:t>5</a:t>
            </a:fld>
            <a:endParaRPr lang="en-US"/>
          </a:p>
        </p:txBody>
      </p:sp>
      <p:sp>
        <p:nvSpPr>
          <p:cNvPr id="778242" name="Rectangle 2"/>
          <p:cNvSpPr>
            <a:spLocks noGrp="1" noRot="1" noChangeAspect="1" noChangeArrowheads="1" noTextEdit="1"/>
          </p:cNvSpPr>
          <p:nvPr>
            <p:ph type="sldImg"/>
          </p:nvPr>
        </p:nvSpPr>
        <p:spPr>
          <a:ln cap="flat"/>
        </p:spPr>
      </p:sp>
      <p:sp>
        <p:nvSpPr>
          <p:cNvPr id="778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B6F1D0-50A3-4692-82DB-3E58FEFD7C5D}" type="slidenum">
              <a:rPr lang="en-US"/>
              <a:pPr/>
              <a:t>6</a:t>
            </a:fld>
            <a:endParaRPr lang="en-US"/>
          </a:p>
        </p:txBody>
      </p:sp>
      <p:sp>
        <p:nvSpPr>
          <p:cNvPr id="778242" name="Rectangle 2"/>
          <p:cNvSpPr>
            <a:spLocks noGrp="1" noRot="1" noChangeAspect="1" noChangeArrowheads="1" noTextEdit="1"/>
          </p:cNvSpPr>
          <p:nvPr>
            <p:ph type="sldImg"/>
          </p:nvPr>
        </p:nvSpPr>
        <p:spPr>
          <a:ln cap="flat"/>
        </p:spPr>
      </p:sp>
      <p:sp>
        <p:nvSpPr>
          <p:cNvPr id="778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B6F1D0-50A3-4692-82DB-3E58FEFD7C5D}" type="slidenum">
              <a:rPr lang="en-US"/>
              <a:pPr/>
              <a:t>7</a:t>
            </a:fld>
            <a:endParaRPr lang="en-US"/>
          </a:p>
        </p:txBody>
      </p:sp>
      <p:sp>
        <p:nvSpPr>
          <p:cNvPr id="778242" name="Rectangle 2"/>
          <p:cNvSpPr>
            <a:spLocks noGrp="1" noRot="1" noChangeAspect="1" noChangeArrowheads="1" noTextEdit="1"/>
          </p:cNvSpPr>
          <p:nvPr>
            <p:ph type="sldImg"/>
          </p:nvPr>
        </p:nvSpPr>
        <p:spPr>
          <a:ln cap="flat"/>
        </p:spPr>
      </p:sp>
      <p:sp>
        <p:nvSpPr>
          <p:cNvPr id="778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B6F1D0-50A3-4692-82DB-3E58FEFD7C5D}" type="slidenum">
              <a:rPr lang="en-US"/>
              <a:pPr/>
              <a:t>8</a:t>
            </a:fld>
            <a:endParaRPr lang="en-US"/>
          </a:p>
        </p:txBody>
      </p:sp>
      <p:sp>
        <p:nvSpPr>
          <p:cNvPr id="778242" name="Rectangle 2"/>
          <p:cNvSpPr>
            <a:spLocks noGrp="1" noRot="1" noChangeAspect="1" noChangeArrowheads="1" noTextEdit="1"/>
          </p:cNvSpPr>
          <p:nvPr>
            <p:ph type="sldImg"/>
          </p:nvPr>
        </p:nvSpPr>
        <p:spPr>
          <a:ln cap="flat"/>
        </p:spPr>
      </p:sp>
      <p:sp>
        <p:nvSpPr>
          <p:cNvPr id="778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B6F1D0-50A3-4692-82DB-3E58FEFD7C5D}" type="slidenum">
              <a:rPr lang="en-US"/>
              <a:pPr/>
              <a:t>9</a:t>
            </a:fld>
            <a:endParaRPr lang="en-US"/>
          </a:p>
        </p:txBody>
      </p:sp>
      <p:sp>
        <p:nvSpPr>
          <p:cNvPr id="778242" name="Rectangle 2"/>
          <p:cNvSpPr>
            <a:spLocks noGrp="1" noRot="1" noChangeAspect="1" noChangeArrowheads="1" noTextEdit="1"/>
          </p:cNvSpPr>
          <p:nvPr>
            <p:ph type="sldImg"/>
          </p:nvPr>
        </p:nvSpPr>
        <p:spPr>
          <a:ln cap="flat"/>
        </p:spPr>
      </p:sp>
      <p:sp>
        <p:nvSpPr>
          <p:cNvPr id="778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B6F1D0-50A3-4692-82DB-3E58FEFD7C5D}" type="slidenum">
              <a:rPr lang="en-US"/>
              <a:pPr/>
              <a:t>10</a:t>
            </a:fld>
            <a:endParaRPr lang="en-US"/>
          </a:p>
        </p:txBody>
      </p:sp>
      <p:sp>
        <p:nvSpPr>
          <p:cNvPr id="778242" name="Rectangle 2"/>
          <p:cNvSpPr>
            <a:spLocks noGrp="1" noRot="1" noChangeAspect="1" noChangeArrowheads="1" noTextEdit="1"/>
          </p:cNvSpPr>
          <p:nvPr>
            <p:ph type="sldImg"/>
          </p:nvPr>
        </p:nvSpPr>
        <p:spPr>
          <a:ln cap="flat"/>
        </p:spPr>
      </p:sp>
      <p:sp>
        <p:nvSpPr>
          <p:cNvPr id="778243" name="Rectangle 3"/>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F4E1C4-5DAF-40A7-8AC8-89E9C3BAE504}" type="datetime1">
              <a:rPr lang="en-US" smtClean="0"/>
              <a:pPr/>
              <a:t>7/28/2013</a:t>
            </a:fld>
            <a:endParaRPr lang="en-US"/>
          </a:p>
        </p:txBody>
      </p:sp>
      <p:sp>
        <p:nvSpPr>
          <p:cNvPr id="5" name="Footer Placeholder 4"/>
          <p:cNvSpPr>
            <a:spLocks noGrp="1"/>
          </p:cNvSpPr>
          <p:nvPr>
            <p:ph type="ftr" sz="quarter" idx="11"/>
          </p:nvPr>
        </p:nvSpPr>
        <p:spPr/>
        <p:txBody>
          <a:bodyPr/>
          <a:lstStyle/>
          <a:p>
            <a:r>
              <a:rPr lang="es-ES" smtClean="0"/>
              <a:t>Prof. Dr. Majed M. El-Farra</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5BB50C-799B-4631-9937-183FFE134551}" type="datetime1">
              <a:rPr lang="en-US" smtClean="0"/>
              <a:pPr/>
              <a:t>7/28/2013</a:t>
            </a:fld>
            <a:endParaRPr lang="en-US"/>
          </a:p>
        </p:txBody>
      </p:sp>
      <p:sp>
        <p:nvSpPr>
          <p:cNvPr id="5" name="Footer Placeholder 4"/>
          <p:cNvSpPr>
            <a:spLocks noGrp="1"/>
          </p:cNvSpPr>
          <p:nvPr>
            <p:ph type="ftr" sz="quarter" idx="11"/>
          </p:nvPr>
        </p:nvSpPr>
        <p:spPr/>
        <p:txBody>
          <a:bodyPr/>
          <a:lstStyle/>
          <a:p>
            <a:r>
              <a:rPr lang="es-ES" smtClean="0"/>
              <a:t>Prof. Dr. Majed M. El-Farra</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88F15-BF0F-4821-85AA-2CEE51D3C93D}" type="datetime1">
              <a:rPr lang="en-US" smtClean="0"/>
              <a:pPr/>
              <a:t>7/28/2013</a:t>
            </a:fld>
            <a:endParaRPr lang="en-US"/>
          </a:p>
        </p:txBody>
      </p:sp>
      <p:sp>
        <p:nvSpPr>
          <p:cNvPr id="5" name="Footer Placeholder 4"/>
          <p:cNvSpPr>
            <a:spLocks noGrp="1"/>
          </p:cNvSpPr>
          <p:nvPr>
            <p:ph type="ftr" sz="quarter" idx="11"/>
          </p:nvPr>
        </p:nvSpPr>
        <p:spPr/>
        <p:txBody>
          <a:bodyPr/>
          <a:lstStyle/>
          <a:p>
            <a:r>
              <a:rPr lang="es-ES" smtClean="0"/>
              <a:t>Prof. Dr. Majed M. El-Farra</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0CCCEA-7357-4037-B36A-3B91D1B5D6F5}" type="datetime1">
              <a:rPr lang="en-US" smtClean="0"/>
              <a:pPr/>
              <a:t>7/28/2013</a:t>
            </a:fld>
            <a:endParaRPr lang="en-US"/>
          </a:p>
        </p:txBody>
      </p:sp>
      <p:sp>
        <p:nvSpPr>
          <p:cNvPr id="6" name="Footer Placeholder 5"/>
          <p:cNvSpPr>
            <a:spLocks noGrp="1"/>
          </p:cNvSpPr>
          <p:nvPr>
            <p:ph type="ftr" sz="quarter" idx="11"/>
          </p:nvPr>
        </p:nvSpPr>
        <p:spPr/>
        <p:txBody>
          <a:bodyPr/>
          <a:lstStyle/>
          <a:p>
            <a:r>
              <a:rPr lang="es-ES" smtClean="0"/>
              <a:t>Prof. Dr. Majed M. El-Farra</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BBC5F4-7E34-448B-AE68-8FE0BD0ECF3C}" type="datetime1">
              <a:rPr lang="en-US" smtClean="0"/>
              <a:pPr/>
              <a:t>7/28/2013</a:t>
            </a:fld>
            <a:endParaRPr lang="en-US"/>
          </a:p>
        </p:txBody>
      </p:sp>
      <p:sp>
        <p:nvSpPr>
          <p:cNvPr id="8" name="Footer Placeholder 7"/>
          <p:cNvSpPr>
            <a:spLocks noGrp="1"/>
          </p:cNvSpPr>
          <p:nvPr>
            <p:ph type="ftr" sz="quarter" idx="11"/>
          </p:nvPr>
        </p:nvSpPr>
        <p:spPr/>
        <p:txBody>
          <a:bodyPr/>
          <a:lstStyle/>
          <a:p>
            <a:r>
              <a:rPr lang="es-ES" smtClean="0"/>
              <a:t>Prof. Dr. Majed M. El-Farra</a:t>
            </a:r>
            <a:endParaRPr lang="en-US"/>
          </a:p>
        </p:txBody>
      </p:sp>
      <p:sp>
        <p:nvSpPr>
          <p:cNvPr id="9" name="Slide Number Placeholder 8"/>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1979B2-B0AC-4778-AD49-E3E09B97D33C}" type="datetime1">
              <a:rPr lang="en-US" smtClean="0"/>
              <a:pPr/>
              <a:t>7/28/2013</a:t>
            </a:fld>
            <a:endParaRPr lang="en-US"/>
          </a:p>
        </p:txBody>
      </p:sp>
      <p:sp>
        <p:nvSpPr>
          <p:cNvPr id="4" name="Footer Placeholder 3"/>
          <p:cNvSpPr>
            <a:spLocks noGrp="1"/>
          </p:cNvSpPr>
          <p:nvPr>
            <p:ph type="ftr" sz="quarter" idx="11"/>
          </p:nvPr>
        </p:nvSpPr>
        <p:spPr/>
        <p:txBody>
          <a:bodyPr/>
          <a:lstStyle/>
          <a:p>
            <a:r>
              <a:rPr lang="es-ES" smtClean="0"/>
              <a:t>Prof. Dr. Majed M. El-Farra</a:t>
            </a:r>
            <a:endParaRPr lang="en-US"/>
          </a:p>
        </p:txBody>
      </p:sp>
      <p:sp>
        <p:nvSpPr>
          <p:cNvPr id="5" name="Slide Number Placeholder 4"/>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28EFC2-AD3F-4B41-9BE4-94C35E1A21B7}" type="datetime1">
              <a:rPr lang="en-US" smtClean="0"/>
              <a:pPr/>
              <a:t>7/28/2013</a:t>
            </a:fld>
            <a:endParaRPr lang="en-US"/>
          </a:p>
        </p:txBody>
      </p:sp>
      <p:sp>
        <p:nvSpPr>
          <p:cNvPr id="3" name="Footer Placeholder 2"/>
          <p:cNvSpPr>
            <a:spLocks noGrp="1"/>
          </p:cNvSpPr>
          <p:nvPr>
            <p:ph type="ftr" sz="quarter" idx="11"/>
          </p:nvPr>
        </p:nvSpPr>
        <p:spPr/>
        <p:txBody>
          <a:bodyPr/>
          <a:lstStyle/>
          <a:p>
            <a:r>
              <a:rPr lang="es-ES" smtClean="0"/>
              <a:t>Prof. Dr. Majed M. El-Farra</a:t>
            </a:r>
            <a:endParaRPr lang="en-US"/>
          </a:p>
        </p:txBody>
      </p:sp>
      <p:sp>
        <p:nvSpPr>
          <p:cNvPr id="4" name="Slide Number Placeholder 3"/>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F96062-F4C3-49DA-9D21-3DDB66E98A61}" type="datetime1">
              <a:rPr lang="en-US" smtClean="0"/>
              <a:pPr/>
              <a:t>7/28/2013</a:t>
            </a:fld>
            <a:endParaRPr lang="en-US"/>
          </a:p>
        </p:txBody>
      </p:sp>
      <p:sp>
        <p:nvSpPr>
          <p:cNvPr id="6" name="Footer Placeholder 5"/>
          <p:cNvSpPr>
            <a:spLocks noGrp="1"/>
          </p:cNvSpPr>
          <p:nvPr>
            <p:ph type="ftr" sz="quarter" idx="11"/>
          </p:nvPr>
        </p:nvSpPr>
        <p:spPr/>
        <p:txBody>
          <a:bodyPr/>
          <a:lstStyle/>
          <a:p>
            <a:r>
              <a:rPr lang="es-ES" smtClean="0"/>
              <a:t>Prof. Dr. Majed M. El-Farra</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B3061C-3348-44FE-8AEF-89B5C27A8F3A}" type="datetime1">
              <a:rPr lang="en-US" smtClean="0"/>
              <a:pPr/>
              <a:t>7/28/2013</a:t>
            </a:fld>
            <a:endParaRPr lang="en-US"/>
          </a:p>
        </p:txBody>
      </p:sp>
      <p:sp>
        <p:nvSpPr>
          <p:cNvPr id="6" name="Footer Placeholder 5"/>
          <p:cNvSpPr>
            <a:spLocks noGrp="1"/>
          </p:cNvSpPr>
          <p:nvPr>
            <p:ph type="ftr" sz="quarter" idx="11"/>
          </p:nvPr>
        </p:nvSpPr>
        <p:spPr/>
        <p:txBody>
          <a:bodyPr/>
          <a:lstStyle/>
          <a:p>
            <a:r>
              <a:rPr lang="es-ES" smtClean="0"/>
              <a:t>Prof. Dr. Majed M. El-Farra</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7EA0BC-DF53-4349-A07C-5D75A02EC2B1}" type="datetime1">
              <a:rPr lang="en-US" smtClean="0"/>
              <a:pPr/>
              <a:t>7/28/2013</a:t>
            </a:fld>
            <a:endParaRPr lang="en-US"/>
          </a:p>
        </p:txBody>
      </p:sp>
      <p:sp>
        <p:nvSpPr>
          <p:cNvPr id="5" name="Footer Placeholder 4"/>
          <p:cNvSpPr>
            <a:spLocks noGrp="1"/>
          </p:cNvSpPr>
          <p:nvPr>
            <p:ph type="ftr" sz="quarter" idx="11"/>
          </p:nvPr>
        </p:nvSpPr>
        <p:spPr/>
        <p:txBody>
          <a:bodyPr/>
          <a:lstStyle/>
          <a:p>
            <a:r>
              <a:rPr lang="es-ES" smtClean="0"/>
              <a:t>Prof. Dr. Majed M. El-Farra</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2390EA-F493-421B-B17A-8781D68A10F1}" type="datetime1">
              <a:rPr lang="en-US" smtClean="0"/>
              <a:pPr/>
              <a:t>7/28/2013</a:t>
            </a:fld>
            <a:endParaRPr lang="en-US"/>
          </a:p>
        </p:txBody>
      </p:sp>
      <p:sp>
        <p:nvSpPr>
          <p:cNvPr id="5" name="Footer Placeholder 4"/>
          <p:cNvSpPr>
            <a:spLocks noGrp="1"/>
          </p:cNvSpPr>
          <p:nvPr>
            <p:ph type="ftr" sz="quarter" idx="11"/>
          </p:nvPr>
        </p:nvSpPr>
        <p:spPr/>
        <p:txBody>
          <a:bodyPr/>
          <a:lstStyle/>
          <a:p>
            <a:r>
              <a:rPr lang="es-ES" smtClean="0"/>
              <a:t>Prof. Dr. Majed M. El-Farra</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06161F-42B7-4B15-A15C-F1ECCE7EBF51}" type="datetime1">
              <a:rPr lang="en-US" smtClean="0"/>
              <a:pPr/>
              <a:t>7/28/2013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Prof. Dr. Majed M. El-Farra</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77866-E9FF-4A76-A3A3-148BE07120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24</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23</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Formulation</a:t>
            </a:r>
          </a:p>
          <a:p>
            <a:pPr lvl="1"/>
            <a:r>
              <a:rPr lang="en-US" dirty="0" smtClean="0"/>
              <a:t>External Assessment</a:t>
            </a:r>
          </a:p>
          <a:p>
            <a:pPr lvl="2"/>
            <a:r>
              <a:rPr lang="en-US" dirty="0" smtClean="0"/>
              <a:t>Key External Factors</a:t>
            </a:r>
          </a:p>
          <a:p>
            <a:pPr lvl="2"/>
            <a:r>
              <a:rPr lang="en-US" dirty="0" smtClean="0"/>
              <a:t>Relationships between key external factors and an organization</a:t>
            </a:r>
          </a:p>
          <a:p>
            <a:pPr lvl="2"/>
            <a:r>
              <a:rPr lang="en-US" dirty="0" smtClean="0"/>
              <a:t>Performing an External Audit</a:t>
            </a:r>
          </a:p>
          <a:p>
            <a:pPr lvl="2"/>
            <a:r>
              <a:rPr lang="en-US" dirty="0" smtClean="0"/>
              <a:t>Michael Porter’s Five Forces Model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Formulation</a:t>
            </a:r>
          </a:p>
          <a:p>
            <a:pPr lvl="1"/>
            <a:r>
              <a:rPr lang="en-US" dirty="0" smtClean="0"/>
              <a:t>External Assessment</a:t>
            </a:r>
          </a:p>
          <a:p>
            <a:pPr lvl="2"/>
            <a:r>
              <a:rPr lang="en-US" dirty="0" smtClean="0"/>
              <a:t>Competitive Strategies for e-business (Michael Porter’s Generic Strategies)</a:t>
            </a:r>
          </a:p>
          <a:p>
            <a:r>
              <a:rPr lang="en-US" dirty="0" smtClean="0"/>
              <a:t>E-Business Strategy: Implementation</a:t>
            </a:r>
          </a:p>
          <a:p>
            <a:pPr lvl="1"/>
            <a:r>
              <a:rPr lang="en-US" dirty="0" smtClean="0"/>
              <a:t>Strategic Control</a:t>
            </a:r>
          </a:p>
          <a:p>
            <a:pPr lvl="1"/>
            <a:r>
              <a:rPr lang="en-US" dirty="0" smtClean="0"/>
              <a:t>Organizational Learning</a:t>
            </a:r>
          </a:p>
          <a:p>
            <a:pPr lvl="1"/>
            <a:endParaRPr lang="en-US" dirty="0" smtClean="0"/>
          </a:p>
          <a:p>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Rectangle 2"/>
          <p:cNvSpPr>
            <a:spLocks noGrp="1" noChangeArrowheads="1"/>
          </p:cNvSpPr>
          <p:nvPr>
            <p:ph type="title"/>
          </p:nvPr>
        </p:nvSpPr>
        <p:spPr>
          <a:xfrm>
            <a:off x="228600" y="153988"/>
            <a:ext cx="8610600" cy="1217612"/>
          </a:xfrm>
          <a:ln/>
        </p:spPr>
        <p:txBody>
          <a:bodyPr>
            <a:noAutofit/>
          </a:bodyPr>
          <a:lstStyle/>
          <a:p>
            <a:pPr algn="l"/>
            <a:r>
              <a:rPr lang="en-US" sz="4000" b="1" dirty="0" smtClean="0">
                <a:solidFill>
                  <a:schemeClr val="tx1"/>
                </a:solidFill>
              </a:rPr>
              <a:t>Competitive Strategies for e-</a:t>
            </a:r>
            <a:r>
              <a:rPr lang="en-US" sz="4000" b="1" dirty="0" smtClean="0"/>
              <a:t>business </a:t>
            </a:r>
            <a:br>
              <a:rPr lang="en-US" sz="4000" b="1" dirty="0" smtClean="0"/>
            </a:br>
            <a:r>
              <a:rPr lang="en-US" sz="4000" b="1" dirty="0" smtClean="0"/>
              <a:t>(</a:t>
            </a:r>
            <a:r>
              <a:rPr lang="en-US" sz="4000" b="1" dirty="0" smtClean="0">
                <a:solidFill>
                  <a:schemeClr val="tx1"/>
                </a:solidFill>
              </a:rPr>
              <a:t>Michael </a:t>
            </a:r>
            <a:r>
              <a:rPr lang="en-US" sz="4000" b="1" dirty="0">
                <a:solidFill>
                  <a:schemeClr val="tx1"/>
                </a:solidFill>
              </a:rPr>
              <a:t>Porter’s Generic </a:t>
            </a:r>
            <a:r>
              <a:rPr lang="en-US" sz="4000" b="1" dirty="0" smtClean="0">
                <a:solidFill>
                  <a:schemeClr val="tx1"/>
                </a:solidFill>
              </a:rPr>
              <a:t>Strategies)</a:t>
            </a:r>
            <a:endParaRPr lang="en-US" sz="4000" b="1" dirty="0">
              <a:solidFill>
                <a:schemeClr val="tx1"/>
              </a:solidFill>
            </a:endParaRPr>
          </a:p>
        </p:txBody>
      </p:sp>
      <p:sp>
        <p:nvSpPr>
          <p:cNvPr id="775171" name="Freeform 3"/>
          <p:cNvSpPr>
            <a:spLocks/>
          </p:cNvSpPr>
          <p:nvPr/>
        </p:nvSpPr>
        <p:spPr bwMode="auto">
          <a:xfrm>
            <a:off x="2209800" y="2208212"/>
            <a:ext cx="4725988" cy="763588"/>
          </a:xfrm>
          <a:custGeom>
            <a:avLst/>
            <a:gdLst/>
            <a:ahLst/>
            <a:cxnLst>
              <a:cxn ang="0">
                <a:pos x="0" y="0"/>
              </a:cxn>
              <a:cxn ang="0">
                <a:pos x="0" y="480"/>
              </a:cxn>
              <a:cxn ang="0">
                <a:pos x="2976" y="480"/>
              </a:cxn>
              <a:cxn ang="0">
                <a:pos x="2976" y="0"/>
              </a:cxn>
              <a:cxn ang="0">
                <a:pos x="0" y="0"/>
              </a:cxn>
            </a:cxnLst>
            <a:rect l="0" t="0" r="r" b="b"/>
            <a:pathLst>
              <a:path w="2977" h="481">
                <a:moveTo>
                  <a:pt x="0" y="0"/>
                </a:moveTo>
                <a:lnTo>
                  <a:pt x="0" y="480"/>
                </a:lnTo>
                <a:lnTo>
                  <a:pt x="2976" y="480"/>
                </a:lnTo>
                <a:lnTo>
                  <a:pt x="2976" y="0"/>
                </a:lnTo>
                <a:lnTo>
                  <a:pt x="0" y="0"/>
                </a:lnTo>
              </a:path>
            </a:pathLst>
          </a:custGeom>
          <a:gradFill rotWithShape="0">
            <a:gsLst>
              <a:gs pos="0">
                <a:srgbClr val="9999FF"/>
              </a:gs>
              <a:gs pos="100000">
                <a:srgbClr val="9999FF">
                  <a:gamma/>
                  <a:tint val="60000"/>
                  <a:invGamma/>
                </a:srgbClr>
              </a:gs>
            </a:gsLst>
            <a:path path="rect">
              <a:fillToRect l="100000" b="100000"/>
            </a:path>
          </a:gradFill>
          <a:ln w="12700" cap="rnd" cmpd="sng">
            <a:solidFill>
              <a:schemeClr val="tx1"/>
            </a:solidFill>
            <a:prstDash val="solid"/>
            <a:round/>
            <a:headEnd type="none" w="sm" len="sm"/>
            <a:tailEnd type="none" w="sm" len="sm"/>
          </a:ln>
          <a:effectLst/>
        </p:spPr>
        <p:txBody>
          <a:bodyPr/>
          <a:lstStyle/>
          <a:p>
            <a:endParaRPr lang="en-US"/>
          </a:p>
        </p:txBody>
      </p:sp>
      <p:sp>
        <p:nvSpPr>
          <p:cNvPr id="775172" name="Rectangle 4"/>
          <p:cNvSpPr>
            <a:spLocks noChangeArrowheads="1"/>
          </p:cNvSpPr>
          <p:nvPr/>
        </p:nvSpPr>
        <p:spPr bwMode="auto">
          <a:xfrm>
            <a:off x="2306638" y="2259012"/>
            <a:ext cx="4530725" cy="660400"/>
          </a:xfrm>
          <a:prstGeom prst="rect">
            <a:avLst/>
          </a:prstGeom>
          <a:noFill/>
          <a:ln w="9525">
            <a:noFill/>
            <a:miter lim="800000"/>
            <a:headEnd/>
            <a:tailEnd/>
          </a:ln>
          <a:effectLst/>
        </p:spPr>
        <p:txBody>
          <a:bodyPr wrap="none" lIns="92075" tIns="46038" rIns="92075" bIns="46038" anchor="ctr" anchorCtr="1"/>
          <a:lstStyle/>
          <a:p>
            <a:pPr algn="ctr">
              <a:spcBef>
                <a:spcPct val="0"/>
              </a:spcBef>
              <a:buSzTx/>
              <a:buFontTx/>
              <a:buNone/>
            </a:pPr>
            <a:r>
              <a:rPr lang="en-US" sz="2400" b="1" dirty="0">
                <a:solidFill>
                  <a:schemeClr val="tx1"/>
                </a:solidFill>
                <a:latin typeface="Tahoma" pitchFamily="34" charset="0"/>
              </a:rPr>
              <a:t>Cost Leadership Strategies</a:t>
            </a:r>
          </a:p>
        </p:txBody>
      </p:sp>
      <p:sp>
        <p:nvSpPr>
          <p:cNvPr id="775173" name="Line 5"/>
          <p:cNvSpPr>
            <a:spLocks noChangeShapeType="1"/>
          </p:cNvSpPr>
          <p:nvPr/>
        </p:nvSpPr>
        <p:spPr bwMode="auto">
          <a:xfrm flipH="1">
            <a:off x="458788" y="7239000"/>
            <a:ext cx="150812" cy="0"/>
          </a:xfrm>
          <a:prstGeom prst="line">
            <a:avLst/>
          </a:prstGeom>
          <a:noFill/>
          <a:ln w="12700">
            <a:solidFill>
              <a:schemeClr val="tx1"/>
            </a:solidFill>
            <a:round/>
            <a:headEnd type="none" w="sm" len="sm"/>
            <a:tailEnd type="none" w="sm" len="sm"/>
          </a:ln>
          <a:effectLst/>
        </p:spPr>
        <p:txBody>
          <a:bodyPr/>
          <a:lstStyle/>
          <a:p>
            <a:endParaRPr lang="en-US"/>
          </a:p>
        </p:txBody>
      </p:sp>
      <p:sp>
        <p:nvSpPr>
          <p:cNvPr id="775174" name="Freeform 6"/>
          <p:cNvSpPr>
            <a:spLocks/>
          </p:cNvSpPr>
          <p:nvPr/>
        </p:nvSpPr>
        <p:spPr bwMode="auto">
          <a:xfrm>
            <a:off x="2286000" y="3808412"/>
            <a:ext cx="4725988" cy="763588"/>
          </a:xfrm>
          <a:custGeom>
            <a:avLst/>
            <a:gdLst/>
            <a:ahLst/>
            <a:cxnLst>
              <a:cxn ang="0">
                <a:pos x="0" y="0"/>
              </a:cxn>
              <a:cxn ang="0">
                <a:pos x="0" y="480"/>
              </a:cxn>
              <a:cxn ang="0">
                <a:pos x="2976" y="480"/>
              </a:cxn>
              <a:cxn ang="0">
                <a:pos x="2976" y="0"/>
              </a:cxn>
              <a:cxn ang="0">
                <a:pos x="0" y="0"/>
              </a:cxn>
            </a:cxnLst>
            <a:rect l="0" t="0" r="r" b="b"/>
            <a:pathLst>
              <a:path w="2977" h="481">
                <a:moveTo>
                  <a:pt x="0" y="0"/>
                </a:moveTo>
                <a:lnTo>
                  <a:pt x="0" y="480"/>
                </a:lnTo>
                <a:lnTo>
                  <a:pt x="2976" y="480"/>
                </a:lnTo>
                <a:lnTo>
                  <a:pt x="2976" y="0"/>
                </a:lnTo>
                <a:lnTo>
                  <a:pt x="0" y="0"/>
                </a:lnTo>
              </a:path>
            </a:pathLst>
          </a:custGeom>
          <a:gradFill rotWithShape="0">
            <a:gsLst>
              <a:gs pos="0">
                <a:srgbClr val="9999FF"/>
              </a:gs>
              <a:gs pos="100000">
                <a:srgbClr val="9999FF">
                  <a:gamma/>
                  <a:tint val="60000"/>
                  <a:invGamma/>
                </a:srgbClr>
              </a:gs>
            </a:gsLst>
            <a:path path="rect">
              <a:fillToRect l="100000" b="100000"/>
            </a:path>
          </a:gradFill>
          <a:ln w="12700" cap="rnd" cmpd="sng">
            <a:solidFill>
              <a:schemeClr val="tx1"/>
            </a:solidFill>
            <a:prstDash val="solid"/>
            <a:round/>
            <a:headEnd type="none" w="sm" len="sm"/>
            <a:tailEnd type="none" w="sm" len="sm"/>
          </a:ln>
          <a:effectLst/>
        </p:spPr>
        <p:txBody>
          <a:bodyPr/>
          <a:lstStyle/>
          <a:p>
            <a:endParaRPr lang="en-US"/>
          </a:p>
        </p:txBody>
      </p:sp>
      <p:sp>
        <p:nvSpPr>
          <p:cNvPr id="775175" name="Rectangle 7"/>
          <p:cNvSpPr>
            <a:spLocks noChangeArrowheads="1"/>
          </p:cNvSpPr>
          <p:nvPr/>
        </p:nvSpPr>
        <p:spPr bwMode="auto">
          <a:xfrm>
            <a:off x="2382838" y="3859212"/>
            <a:ext cx="4530725" cy="660400"/>
          </a:xfrm>
          <a:prstGeom prst="rect">
            <a:avLst/>
          </a:prstGeom>
          <a:noFill/>
          <a:ln w="9525">
            <a:noFill/>
            <a:miter lim="800000"/>
            <a:headEnd/>
            <a:tailEnd/>
          </a:ln>
          <a:effectLst/>
        </p:spPr>
        <p:txBody>
          <a:bodyPr wrap="none" lIns="92075" tIns="46038" rIns="92075" bIns="46038" anchor="ctr" anchorCtr="1"/>
          <a:lstStyle/>
          <a:p>
            <a:pPr algn="ctr">
              <a:spcBef>
                <a:spcPct val="0"/>
              </a:spcBef>
              <a:buSzTx/>
              <a:buFontTx/>
              <a:buNone/>
            </a:pPr>
            <a:r>
              <a:rPr lang="en-US" sz="2400" b="1" dirty="0">
                <a:solidFill>
                  <a:schemeClr val="tx1"/>
                </a:solidFill>
                <a:latin typeface="Tahoma" pitchFamily="34" charset="0"/>
              </a:rPr>
              <a:t>Differentiation Strategies</a:t>
            </a:r>
          </a:p>
        </p:txBody>
      </p:sp>
      <p:sp>
        <p:nvSpPr>
          <p:cNvPr id="775176" name="Freeform 8"/>
          <p:cNvSpPr>
            <a:spLocks/>
          </p:cNvSpPr>
          <p:nvPr/>
        </p:nvSpPr>
        <p:spPr bwMode="auto">
          <a:xfrm>
            <a:off x="2286000" y="5408612"/>
            <a:ext cx="4725988" cy="763588"/>
          </a:xfrm>
          <a:custGeom>
            <a:avLst/>
            <a:gdLst/>
            <a:ahLst/>
            <a:cxnLst>
              <a:cxn ang="0">
                <a:pos x="0" y="0"/>
              </a:cxn>
              <a:cxn ang="0">
                <a:pos x="0" y="480"/>
              </a:cxn>
              <a:cxn ang="0">
                <a:pos x="2976" y="480"/>
              </a:cxn>
              <a:cxn ang="0">
                <a:pos x="2976" y="0"/>
              </a:cxn>
              <a:cxn ang="0">
                <a:pos x="0" y="0"/>
              </a:cxn>
            </a:cxnLst>
            <a:rect l="0" t="0" r="r" b="b"/>
            <a:pathLst>
              <a:path w="2977" h="481">
                <a:moveTo>
                  <a:pt x="0" y="0"/>
                </a:moveTo>
                <a:lnTo>
                  <a:pt x="0" y="480"/>
                </a:lnTo>
                <a:lnTo>
                  <a:pt x="2976" y="480"/>
                </a:lnTo>
                <a:lnTo>
                  <a:pt x="2976" y="0"/>
                </a:lnTo>
                <a:lnTo>
                  <a:pt x="0" y="0"/>
                </a:lnTo>
              </a:path>
            </a:pathLst>
          </a:custGeom>
          <a:gradFill rotWithShape="0">
            <a:gsLst>
              <a:gs pos="0">
                <a:srgbClr val="9999FF"/>
              </a:gs>
              <a:gs pos="100000">
                <a:srgbClr val="9999FF">
                  <a:gamma/>
                  <a:tint val="60000"/>
                  <a:invGamma/>
                </a:srgbClr>
              </a:gs>
            </a:gsLst>
            <a:path path="rect">
              <a:fillToRect l="100000" b="100000"/>
            </a:path>
          </a:gradFill>
          <a:ln w="12700" cap="rnd" cmpd="sng">
            <a:solidFill>
              <a:schemeClr val="tx1"/>
            </a:solidFill>
            <a:prstDash val="solid"/>
            <a:round/>
            <a:headEnd type="none" w="sm" len="sm"/>
            <a:tailEnd type="none" w="sm" len="sm"/>
          </a:ln>
          <a:effectLst/>
        </p:spPr>
        <p:txBody>
          <a:bodyPr/>
          <a:lstStyle/>
          <a:p>
            <a:endParaRPr lang="en-US"/>
          </a:p>
        </p:txBody>
      </p:sp>
      <p:sp>
        <p:nvSpPr>
          <p:cNvPr id="775177" name="Rectangle 9"/>
          <p:cNvSpPr>
            <a:spLocks noChangeArrowheads="1"/>
          </p:cNvSpPr>
          <p:nvPr/>
        </p:nvSpPr>
        <p:spPr bwMode="auto">
          <a:xfrm>
            <a:off x="2382838" y="5459412"/>
            <a:ext cx="4530725" cy="660400"/>
          </a:xfrm>
          <a:prstGeom prst="rect">
            <a:avLst/>
          </a:prstGeom>
          <a:noFill/>
          <a:ln w="9525">
            <a:noFill/>
            <a:miter lim="800000"/>
            <a:headEnd/>
            <a:tailEnd/>
          </a:ln>
          <a:effectLst/>
        </p:spPr>
        <p:txBody>
          <a:bodyPr wrap="none" lIns="92075" tIns="46038" rIns="92075" bIns="46038" anchor="ctr" anchorCtr="1"/>
          <a:lstStyle/>
          <a:p>
            <a:pPr algn="ctr">
              <a:spcBef>
                <a:spcPct val="0"/>
              </a:spcBef>
              <a:buSzTx/>
              <a:buFontTx/>
              <a:buNone/>
            </a:pPr>
            <a:r>
              <a:rPr lang="en-US" sz="2400" b="1" dirty="0">
                <a:solidFill>
                  <a:schemeClr val="tx1"/>
                </a:solidFill>
                <a:latin typeface="Tahoma" pitchFamily="34" charset="0"/>
              </a:rPr>
              <a:t>Focus Strategies</a:t>
            </a:r>
          </a:p>
        </p:txBody>
      </p:sp>
      <p:sp>
        <p:nvSpPr>
          <p:cNvPr id="775178" name="Line 10"/>
          <p:cNvSpPr>
            <a:spLocks noChangeShapeType="1"/>
          </p:cNvSpPr>
          <p:nvPr/>
        </p:nvSpPr>
        <p:spPr bwMode="auto">
          <a:xfrm>
            <a:off x="4343400" y="2971800"/>
            <a:ext cx="0" cy="836612"/>
          </a:xfrm>
          <a:prstGeom prst="line">
            <a:avLst/>
          </a:prstGeom>
          <a:noFill/>
          <a:ln w="12700">
            <a:solidFill>
              <a:schemeClr val="tx1"/>
            </a:solidFill>
            <a:round/>
            <a:headEnd type="none" w="sm" len="sm"/>
            <a:tailEnd type="none" w="sm" len="sm"/>
          </a:ln>
          <a:effectLst/>
        </p:spPr>
        <p:txBody>
          <a:bodyPr/>
          <a:lstStyle/>
          <a:p>
            <a:endParaRPr lang="en-US"/>
          </a:p>
        </p:txBody>
      </p:sp>
      <p:sp>
        <p:nvSpPr>
          <p:cNvPr id="775179" name="Line 11"/>
          <p:cNvSpPr>
            <a:spLocks noChangeShapeType="1"/>
          </p:cNvSpPr>
          <p:nvPr/>
        </p:nvSpPr>
        <p:spPr bwMode="auto">
          <a:xfrm>
            <a:off x="4343400" y="4572000"/>
            <a:ext cx="0" cy="836612"/>
          </a:xfrm>
          <a:prstGeom prst="line">
            <a:avLst/>
          </a:prstGeom>
          <a:noFill/>
          <a:ln w="12700">
            <a:solidFill>
              <a:schemeClr val="tx1"/>
            </a:solidFill>
            <a:round/>
            <a:headEnd type="none" w="sm" len="sm"/>
            <a:tailEnd type="none" w="sm" len="sm"/>
          </a:ln>
          <a:effectLst/>
        </p:spPr>
        <p:txBody>
          <a:bodyPr/>
          <a:lstStyle/>
          <a:p>
            <a:endParaRPr lang="en-US"/>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75171"/>
                                        </p:tgtEl>
                                        <p:attrNameLst>
                                          <p:attrName>style.visibility</p:attrName>
                                        </p:attrNameLst>
                                      </p:cBhvr>
                                      <p:to>
                                        <p:strVal val="visible"/>
                                      </p:to>
                                    </p:set>
                                    <p:anim calcmode="lin" valueType="num">
                                      <p:cBhvr additive="base">
                                        <p:cTn id="7" dur="500" fill="hold"/>
                                        <p:tgtEl>
                                          <p:spTgt spid="775171"/>
                                        </p:tgtEl>
                                        <p:attrNameLst>
                                          <p:attrName>ppt_x</p:attrName>
                                        </p:attrNameLst>
                                      </p:cBhvr>
                                      <p:tavLst>
                                        <p:tav tm="0">
                                          <p:val>
                                            <p:strVal val="0-#ppt_w/2"/>
                                          </p:val>
                                        </p:tav>
                                        <p:tav tm="100000">
                                          <p:val>
                                            <p:strVal val="#ppt_x"/>
                                          </p:val>
                                        </p:tav>
                                      </p:tavLst>
                                    </p:anim>
                                    <p:anim calcmode="lin" valueType="num">
                                      <p:cBhvr additive="base">
                                        <p:cTn id="8" dur="500" fill="hold"/>
                                        <p:tgtEl>
                                          <p:spTgt spid="77517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775172"/>
                                        </p:tgtEl>
                                        <p:attrNameLst>
                                          <p:attrName>style.visibility</p:attrName>
                                        </p:attrNameLst>
                                      </p:cBhvr>
                                      <p:to>
                                        <p:strVal val="visible"/>
                                      </p:to>
                                    </p:set>
                                    <p:anim calcmode="lin" valueType="num">
                                      <p:cBhvr additive="base">
                                        <p:cTn id="12" dur="500" fill="hold"/>
                                        <p:tgtEl>
                                          <p:spTgt spid="775172"/>
                                        </p:tgtEl>
                                        <p:attrNameLst>
                                          <p:attrName>ppt_x</p:attrName>
                                        </p:attrNameLst>
                                      </p:cBhvr>
                                      <p:tavLst>
                                        <p:tav tm="0">
                                          <p:val>
                                            <p:strVal val="0-#ppt_w/2"/>
                                          </p:val>
                                        </p:tav>
                                        <p:tav tm="100000">
                                          <p:val>
                                            <p:strVal val="#ppt_x"/>
                                          </p:val>
                                        </p:tav>
                                      </p:tavLst>
                                    </p:anim>
                                    <p:anim calcmode="lin" valueType="num">
                                      <p:cBhvr additive="base">
                                        <p:cTn id="13" dur="500" fill="hold"/>
                                        <p:tgtEl>
                                          <p:spTgt spid="77517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75174"/>
                                        </p:tgtEl>
                                        <p:attrNameLst>
                                          <p:attrName>style.visibility</p:attrName>
                                        </p:attrNameLst>
                                      </p:cBhvr>
                                      <p:to>
                                        <p:strVal val="visible"/>
                                      </p:to>
                                    </p:set>
                                    <p:anim calcmode="lin" valueType="num">
                                      <p:cBhvr additive="base">
                                        <p:cTn id="18" dur="500" fill="hold"/>
                                        <p:tgtEl>
                                          <p:spTgt spid="775174"/>
                                        </p:tgtEl>
                                        <p:attrNameLst>
                                          <p:attrName>ppt_x</p:attrName>
                                        </p:attrNameLst>
                                      </p:cBhvr>
                                      <p:tavLst>
                                        <p:tav tm="0">
                                          <p:val>
                                            <p:strVal val="0-#ppt_w/2"/>
                                          </p:val>
                                        </p:tav>
                                        <p:tav tm="100000">
                                          <p:val>
                                            <p:strVal val="#ppt_x"/>
                                          </p:val>
                                        </p:tav>
                                      </p:tavLst>
                                    </p:anim>
                                    <p:anim calcmode="lin" valueType="num">
                                      <p:cBhvr additive="base">
                                        <p:cTn id="19" dur="500" fill="hold"/>
                                        <p:tgtEl>
                                          <p:spTgt spid="775174"/>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775175"/>
                                        </p:tgtEl>
                                        <p:attrNameLst>
                                          <p:attrName>style.visibility</p:attrName>
                                        </p:attrNameLst>
                                      </p:cBhvr>
                                      <p:to>
                                        <p:strVal val="visible"/>
                                      </p:to>
                                    </p:set>
                                    <p:anim calcmode="lin" valueType="num">
                                      <p:cBhvr additive="base">
                                        <p:cTn id="23" dur="500" fill="hold"/>
                                        <p:tgtEl>
                                          <p:spTgt spid="775175"/>
                                        </p:tgtEl>
                                        <p:attrNameLst>
                                          <p:attrName>ppt_x</p:attrName>
                                        </p:attrNameLst>
                                      </p:cBhvr>
                                      <p:tavLst>
                                        <p:tav tm="0">
                                          <p:val>
                                            <p:strVal val="0-#ppt_w/2"/>
                                          </p:val>
                                        </p:tav>
                                        <p:tav tm="100000">
                                          <p:val>
                                            <p:strVal val="#ppt_x"/>
                                          </p:val>
                                        </p:tav>
                                      </p:tavLst>
                                    </p:anim>
                                    <p:anim calcmode="lin" valueType="num">
                                      <p:cBhvr additive="base">
                                        <p:cTn id="24" dur="500" fill="hold"/>
                                        <p:tgtEl>
                                          <p:spTgt spid="77517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75176"/>
                                        </p:tgtEl>
                                        <p:attrNameLst>
                                          <p:attrName>style.visibility</p:attrName>
                                        </p:attrNameLst>
                                      </p:cBhvr>
                                      <p:to>
                                        <p:strVal val="visible"/>
                                      </p:to>
                                    </p:set>
                                    <p:anim calcmode="lin" valueType="num">
                                      <p:cBhvr additive="base">
                                        <p:cTn id="29" dur="500" fill="hold"/>
                                        <p:tgtEl>
                                          <p:spTgt spid="775176"/>
                                        </p:tgtEl>
                                        <p:attrNameLst>
                                          <p:attrName>ppt_x</p:attrName>
                                        </p:attrNameLst>
                                      </p:cBhvr>
                                      <p:tavLst>
                                        <p:tav tm="0">
                                          <p:val>
                                            <p:strVal val="0-#ppt_w/2"/>
                                          </p:val>
                                        </p:tav>
                                        <p:tav tm="100000">
                                          <p:val>
                                            <p:strVal val="#ppt_x"/>
                                          </p:val>
                                        </p:tav>
                                      </p:tavLst>
                                    </p:anim>
                                    <p:anim calcmode="lin" valueType="num">
                                      <p:cBhvr additive="base">
                                        <p:cTn id="30" dur="500" fill="hold"/>
                                        <p:tgtEl>
                                          <p:spTgt spid="775176"/>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775177"/>
                                        </p:tgtEl>
                                        <p:attrNameLst>
                                          <p:attrName>style.visibility</p:attrName>
                                        </p:attrNameLst>
                                      </p:cBhvr>
                                      <p:to>
                                        <p:strVal val="visible"/>
                                      </p:to>
                                    </p:set>
                                    <p:anim calcmode="lin" valueType="num">
                                      <p:cBhvr additive="base">
                                        <p:cTn id="34" dur="500" fill="hold"/>
                                        <p:tgtEl>
                                          <p:spTgt spid="775177"/>
                                        </p:tgtEl>
                                        <p:attrNameLst>
                                          <p:attrName>ppt_x</p:attrName>
                                        </p:attrNameLst>
                                      </p:cBhvr>
                                      <p:tavLst>
                                        <p:tav tm="0">
                                          <p:val>
                                            <p:strVal val="0-#ppt_w/2"/>
                                          </p:val>
                                        </p:tav>
                                        <p:tav tm="100000">
                                          <p:val>
                                            <p:strVal val="#ppt_x"/>
                                          </p:val>
                                        </p:tav>
                                      </p:tavLst>
                                    </p:anim>
                                    <p:anim calcmode="lin" valueType="num">
                                      <p:cBhvr additive="base">
                                        <p:cTn id="35" dur="500" fill="hold"/>
                                        <p:tgtEl>
                                          <p:spTgt spid="7751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5171" grpId="0" animBg="1"/>
      <p:bldP spid="775172" grpId="0" autoUpdateAnimBg="0"/>
      <p:bldP spid="775174" grpId="0" animBg="1"/>
      <p:bldP spid="775175" grpId="0" autoUpdateAnimBg="0"/>
      <p:bldP spid="775176" grpId="0" animBg="1"/>
      <p:bldP spid="77517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7218" name="Rectangle 2"/>
          <p:cNvSpPr>
            <a:spLocks noGrp="1" noChangeArrowheads="1"/>
          </p:cNvSpPr>
          <p:nvPr>
            <p:ph type="title"/>
          </p:nvPr>
        </p:nvSpPr>
        <p:spPr>
          <a:xfrm>
            <a:off x="228600" y="152400"/>
            <a:ext cx="8458200" cy="1139825"/>
          </a:xfrm>
          <a:ln/>
        </p:spPr>
        <p:txBody>
          <a:bodyPr>
            <a:normAutofit fontScale="90000"/>
          </a:bodyPr>
          <a:lstStyle/>
          <a:p>
            <a:pPr algn="l"/>
            <a:r>
              <a:rPr lang="en-US" b="1" dirty="0" smtClean="0">
                <a:solidFill>
                  <a:schemeClr val="tx1"/>
                </a:solidFill>
              </a:rPr>
              <a:t>Competitive Strategies for e-Business</a:t>
            </a:r>
            <a:endParaRPr lang="en-US" b="1" dirty="0">
              <a:solidFill>
                <a:schemeClr val="tx1"/>
              </a:solidFill>
            </a:endParaRPr>
          </a:p>
        </p:txBody>
      </p:sp>
      <p:sp>
        <p:nvSpPr>
          <p:cNvPr id="777219" name="Rectangle 3"/>
          <p:cNvSpPr>
            <a:spLocks noGrp="1" noChangeArrowheads="1"/>
          </p:cNvSpPr>
          <p:nvPr>
            <p:ph type="body" idx="1"/>
          </p:nvPr>
        </p:nvSpPr>
        <p:spPr>
          <a:xfrm>
            <a:off x="381000" y="1676400"/>
            <a:ext cx="8229600" cy="4419600"/>
          </a:xfrm>
          <a:noFill/>
          <a:ln/>
        </p:spPr>
        <p:txBody>
          <a:bodyPr>
            <a:normAutofit/>
          </a:bodyPr>
          <a:lstStyle/>
          <a:p>
            <a:pPr>
              <a:buFontTx/>
              <a:buNone/>
            </a:pPr>
            <a:r>
              <a:rPr lang="en-US" sz="3600" dirty="0">
                <a:effectLst>
                  <a:outerShdw blurRad="38100" dist="38100" dir="2700000" algn="tl">
                    <a:srgbClr val="000000"/>
                  </a:outerShdw>
                </a:effectLst>
              </a:rPr>
              <a:t>Cost Leadership Strategies  –</a:t>
            </a:r>
          </a:p>
          <a:p>
            <a:pPr>
              <a:buFontTx/>
              <a:buNone/>
            </a:pPr>
            <a:endParaRPr lang="en-US" sz="4000" dirty="0">
              <a:effectLst>
                <a:outerShdw blurRad="38100" dist="38100" dir="2700000" algn="tl">
                  <a:srgbClr val="000000"/>
                </a:outerShdw>
              </a:effectLst>
            </a:endParaRPr>
          </a:p>
          <a:p>
            <a:pPr lvl="1">
              <a:buSzPct val="80000"/>
              <a:buFont typeface="Wingdings" pitchFamily="2" charset="2"/>
              <a:buChar char="§"/>
            </a:pPr>
            <a:r>
              <a:rPr lang="en-US" sz="3200" dirty="0"/>
              <a:t>Pursued in conjunction with differentiation</a:t>
            </a:r>
          </a:p>
          <a:p>
            <a:pPr lvl="1">
              <a:buSzPct val="80000"/>
              <a:buFont typeface="Wingdings" pitchFamily="2" charset="2"/>
              <a:buChar char="§"/>
            </a:pPr>
            <a:r>
              <a:rPr lang="en-US" sz="3200" dirty="0"/>
              <a:t>Economies or diseconomies of scale</a:t>
            </a:r>
          </a:p>
          <a:p>
            <a:pPr lvl="1">
              <a:buSzPct val="80000"/>
              <a:buFont typeface="Wingdings" pitchFamily="2" charset="2"/>
              <a:buChar char="§"/>
            </a:pPr>
            <a:r>
              <a:rPr lang="en-US" sz="3200" dirty="0"/>
              <a:t>Capacity utilization achieved</a:t>
            </a:r>
          </a:p>
          <a:p>
            <a:pPr lvl="1">
              <a:buSzPct val="80000"/>
              <a:buFont typeface="Wingdings" pitchFamily="2" charset="2"/>
              <a:buChar char="§"/>
            </a:pPr>
            <a:r>
              <a:rPr lang="en-US" sz="3200" dirty="0"/>
              <a:t>Linkages with suppliers and distributors</a:t>
            </a:r>
            <a:endParaRPr lang="en-US" sz="3200" i="1"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7219">
                                            <p:txEl>
                                              <p:pRg st="0" end="0"/>
                                            </p:txEl>
                                          </p:spTgt>
                                        </p:tgtEl>
                                        <p:attrNameLst>
                                          <p:attrName>style.visibility</p:attrName>
                                        </p:attrNameLst>
                                      </p:cBhvr>
                                      <p:to>
                                        <p:strVal val="visible"/>
                                      </p:to>
                                    </p:set>
                                    <p:animEffect transition="in" filter="dissolve">
                                      <p:cBhvr>
                                        <p:cTn id="7" dur="500"/>
                                        <p:tgtEl>
                                          <p:spTgt spid="777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1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7218" name="Rectangle 2"/>
          <p:cNvSpPr>
            <a:spLocks noGrp="1" noChangeArrowheads="1"/>
          </p:cNvSpPr>
          <p:nvPr>
            <p:ph type="title"/>
          </p:nvPr>
        </p:nvSpPr>
        <p:spPr>
          <a:xfrm>
            <a:off x="228600" y="152400"/>
            <a:ext cx="8458200" cy="1139825"/>
          </a:xfrm>
          <a:ln/>
        </p:spPr>
        <p:txBody>
          <a:bodyPr>
            <a:normAutofit fontScale="90000"/>
          </a:bodyPr>
          <a:lstStyle/>
          <a:p>
            <a:pPr algn="l"/>
            <a:r>
              <a:rPr lang="en-US" b="1" dirty="0" smtClean="0">
                <a:solidFill>
                  <a:schemeClr val="tx1"/>
                </a:solidFill>
              </a:rPr>
              <a:t>Competitive Strategies for e-Business</a:t>
            </a:r>
            <a:endParaRPr lang="en-US" b="1" dirty="0">
              <a:solidFill>
                <a:schemeClr val="tx1"/>
              </a:solidFill>
            </a:endParaRPr>
          </a:p>
        </p:txBody>
      </p:sp>
      <p:sp>
        <p:nvSpPr>
          <p:cNvPr id="777219" name="Rectangle 3"/>
          <p:cNvSpPr>
            <a:spLocks noGrp="1" noChangeArrowheads="1"/>
          </p:cNvSpPr>
          <p:nvPr>
            <p:ph type="body" idx="1"/>
          </p:nvPr>
        </p:nvSpPr>
        <p:spPr>
          <a:xfrm>
            <a:off x="381000" y="1676400"/>
            <a:ext cx="8534400" cy="4419600"/>
          </a:xfrm>
          <a:noFill/>
          <a:ln/>
        </p:spPr>
        <p:txBody>
          <a:bodyPr>
            <a:noAutofit/>
          </a:bodyPr>
          <a:lstStyle/>
          <a:p>
            <a:pPr>
              <a:buFontTx/>
              <a:buNone/>
            </a:pPr>
            <a:r>
              <a:rPr lang="en-US" sz="3600" dirty="0" smtClean="0">
                <a:effectLst>
                  <a:outerShdw blurRad="38100" dist="38100" dir="2700000" algn="tl">
                    <a:srgbClr val="000000"/>
                  </a:outerShdw>
                </a:effectLst>
              </a:rPr>
              <a:t>Low Cost Producer Advantages  –</a:t>
            </a:r>
          </a:p>
          <a:p>
            <a:pPr>
              <a:buFontTx/>
              <a:buNone/>
            </a:pPr>
            <a:endParaRPr lang="en-US" sz="4000" dirty="0" smtClean="0">
              <a:effectLst>
                <a:outerShdw blurRad="38100" dist="38100" dir="2700000" algn="tl">
                  <a:srgbClr val="000000"/>
                </a:outerShdw>
              </a:effectLst>
            </a:endParaRPr>
          </a:p>
          <a:p>
            <a:pPr lvl="1">
              <a:buSzPct val="80000"/>
              <a:buFont typeface="Wingdings" pitchFamily="2" charset="2"/>
              <a:buChar char="§"/>
            </a:pPr>
            <a:r>
              <a:rPr lang="en-US" sz="3200" dirty="0" smtClean="0"/>
              <a:t>Market of many price-sensitive buyers</a:t>
            </a:r>
          </a:p>
          <a:p>
            <a:pPr lvl="1">
              <a:buSzPct val="80000"/>
              <a:buFont typeface="Wingdings" pitchFamily="2" charset="2"/>
              <a:buChar char="§"/>
            </a:pPr>
            <a:r>
              <a:rPr lang="en-US" sz="3200" dirty="0" smtClean="0"/>
              <a:t>Few ways of achieving product differentiation</a:t>
            </a:r>
          </a:p>
          <a:p>
            <a:pPr lvl="1">
              <a:buSzPct val="80000"/>
              <a:buFont typeface="Wingdings" pitchFamily="2" charset="2"/>
              <a:buChar char="§"/>
            </a:pPr>
            <a:r>
              <a:rPr lang="en-US" sz="3200" dirty="0" smtClean="0"/>
              <a:t>Buyers not sensitive to brand differences</a:t>
            </a:r>
          </a:p>
          <a:p>
            <a:pPr lvl="1">
              <a:buSzPct val="80000"/>
              <a:buFont typeface="Wingdings" pitchFamily="2" charset="2"/>
              <a:buChar char="§"/>
            </a:pPr>
            <a:r>
              <a:rPr lang="en-US" sz="3200" dirty="0" smtClean="0"/>
              <a:t>Large number of buyers with bargaining power</a:t>
            </a:r>
            <a:endParaRPr lang="en-US" sz="3200" i="1"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7219">
                                            <p:txEl>
                                              <p:pRg st="0" end="0"/>
                                            </p:txEl>
                                          </p:spTgt>
                                        </p:tgtEl>
                                        <p:attrNameLst>
                                          <p:attrName>style.visibility</p:attrName>
                                        </p:attrNameLst>
                                      </p:cBhvr>
                                      <p:to>
                                        <p:strVal val="visible"/>
                                      </p:to>
                                    </p:set>
                                    <p:animEffect transition="in" filter="dissolve">
                                      <p:cBhvr>
                                        <p:cTn id="7" dur="500"/>
                                        <p:tgtEl>
                                          <p:spTgt spid="77721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77219">
                                            <p:txEl>
                                              <p:pRg st="2" end="2"/>
                                            </p:txEl>
                                          </p:spTgt>
                                        </p:tgtEl>
                                        <p:attrNameLst>
                                          <p:attrName>style.visibility</p:attrName>
                                        </p:attrNameLst>
                                      </p:cBhvr>
                                      <p:to>
                                        <p:strVal val="visible"/>
                                      </p:to>
                                    </p:set>
                                    <p:animEffect transition="in" filter="dissolve">
                                      <p:cBhvr>
                                        <p:cTn id="10" dur="500"/>
                                        <p:tgtEl>
                                          <p:spTgt spid="777219">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77219">
                                            <p:txEl>
                                              <p:pRg st="3" end="3"/>
                                            </p:txEl>
                                          </p:spTgt>
                                        </p:tgtEl>
                                        <p:attrNameLst>
                                          <p:attrName>style.visibility</p:attrName>
                                        </p:attrNameLst>
                                      </p:cBhvr>
                                      <p:to>
                                        <p:strVal val="visible"/>
                                      </p:to>
                                    </p:set>
                                    <p:animEffect transition="in" filter="dissolve">
                                      <p:cBhvr>
                                        <p:cTn id="13" dur="500"/>
                                        <p:tgtEl>
                                          <p:spTgt spid="777219">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77219">
                                            <p:txEl>
                                              <p:pRg st="4" end="4"/>
                                            </p:txEl>
                                          </p:spTgt>
                                        </p:tgtEl>
                                        <p:attrNameLst>
                                          <p:attrName>style.visibility</p:attrName>
                                        </p:attrNameLst>
                                      </p:cBhvr>
                                      <p:to>
                                        <p:strVal val="visible"/>
                                      </p:to>
                                    </p:set>
                                    <p:animEffect transition="in" filter="dissolve">
                                      <p:cBhvr>
                                        <p:cTn id="16" dur="500"/>
                                        <p:tgtEl>
                                          <p:spTgt spid="777219">
                                            <p:txEl>
                                              <p:pRg st="4" end="4"/>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777219">
                                            <p:txEl>
                                              <p:pRg st="5" end="5"/>
                                            </p:txEl>
                                          </p:spTgt>
                                        </p:tgtEl>
                                        <p:attrNameLst>
                                          <p:attrName>style.visibility</p:attrName>
                                        </p:attrNameLst>
                                      </p:cBhvr>
                                      <p:to>
                                        <p:strVal val="visible"/>
                                      </p:to>
                                    </p:set>
                                    <p:animEffect transition="in" filter="dissolve">
                                      <p:cBhvr>
                                        <p:cTn id="19" dur="500"/>
                                        <p:tgtEl>
                                          <p:spTgt spid="777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1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7218" name="Rectangle 2"/>
          <p:cNvSpPr>
            <a:spLocks noGrp="1" noChangeArrowheads="1"/>
          </p:cNvSpPr>
          <p:nvPr>
            <p:ph type="title"/>
          </p:nvPr>
        </p:nvSpPr>
        <p:spPr>
          <a:xfrm>
            <a:off x="228600" y="152400"/>
            <a:ext cx="8458200" cy="1139825"/>
          </a:xfrm>
          <a:ln/>
        </p:spPr>
        <p:txBody>
          <a:bodyPr>
            <a:normAutofit fontScale="90000"/>
          </a:bodyPr>
          <a:lstStyle/>
          <a:p>
            <a:pPr algn="l"/>
            <a:r>
              <a:rPr lang="en-US" b="1" dirty="0" smtClean="0">
                <a:solidFill>
                  <a:schemeClr val="tx1"/>
                </a:solidFill>
              </a:rPr>
              <a:t>Competitive Strategies for e-Business</a:t>
            </a:r>
            <a:endParaRPr lang="en-US" b="1" dirty="0">
              <a:solidFill>
                <a:schemeClr val="tx1"/>
              </a:solidFill>
            </a:endParaRPr>
          </a:p>
        </p:txBody>
      </p:sp>
      <p:sp>
        <p:nvSpPr>
          <p:cNvPr id="777219" name="Rectangle 3"/>
          <p:cNvSpPr>
            <a:spLocks noGrp="1" noChangeArrowheads="1"/>
          </p:cNvSpPr>
          <p:nvPr>
            <p:ph type="body" idx="1"/>
          </p:nvPr>
        </p:nvSpPr>
        <p:spPr>
          <a:xfrm>
            <a:off x="381000" y="1676400"/>
            <a:ext cx="8534400" cy="4419600"/>
          </a:xfrm>
          <a:noFill/>
          <a:ln/>
        </p:spPr>
        <p:txBody>
          <a:bodyPr>
            <a:noAutofit/>
          </a:bodyPr>
          <a:lstStyle/>
          <a:p>
            <a:pPr>
              <a:buFontTx/>
              <a:buNone/>
            </a:pPr>
            <a:r>
              <a:rPr lang="en-US" sz="3600" dirty="0" smtClean="0">
                <a:effectLst>
                  <a:outerShdw blurRad="38100" dist="38100" dir="2700000" algn="tl">
                    <a:srgbClr val="000000"/>
                  </a:outerShdw>
                </a:effectLst>
              </a:rPr>
              <a:t>Differentiation Strategies –</a:t>
            </a:r>
          </a:p>
          <a:p>
            <a:pPr>
              <a:buFontTx/>
              <a:buNone/>
            </a:pPr>
            <a:endParaRPr lang="en-US" sz="4000" dirty="0" smtClean="0">
              <a:effectLst>
                <a:outerShdw blurRad="38100" dist="38100" dir="2700000" algn="tl">
                  <a:srgbClr val="000000"/>
                </a:outerShdw>
              </a:effectLst>
            </a:endParaRPr>
          </a:p>
          <a:p>
            <a:pPr lvl="1">
              <a:buSzPct val="80000"/>
              <a:buFont typeface="Wingdings" pitchFamily="2" charset="2"/>
              <a:buChar char="§"/>
            </a:pPr>
            <a:r>
              <a:rPr lang="en-US" sz="3200" dirty="0" smtClean="0"/>
              <a:t>Greater product flexibility</a:t>
            </a:r>
          </a:p>
          <a:p>
            <a:pPr lvl="1">
              <a:buSzPct val="80000"/>
              <a:buFont typeface="Wingdings" pitchFamily="2" charset="2"/>
              <a:buChar char="§"/>
            </a:pPr>
            <a:r>
              <a:rPr lang="en-US" sz="3200" dirty="0" smtClean="0"/>
              <a:t>Greater compatibility</a:t>
            </a:r>
          </a:p>
          <a:p>
            <a:pPr lvl="1">
              <a:buSzPct val="80000"/>
              <a:buFont typeface="Wingdings" pitchFamily="2" charset="2"/>
              <a:buChar char="§"/>
            </a:pPr>
            <a:r>
              <a:rPr lang="en-US" sz="3200" dirty="0" smtClean="0"/>
              <a:t>Lower costs</a:t>
            </a:r>
          </a:p>
          <a:p>
            <a:pPr lvl="1">
              <a:buSzPct val="80000"/>
              <a:buFont typeface="Wingdings" pitchFamily="2" charset="2"/>
              <a:buChar char="§"/>
            </a:pPr>
            <a:r>
              <a:rPr lang="en-US" sz="3200" dirty="0" smtClean="0"/>
              <a:t>Improved service</a:t>
            </a:r>
          </a:p>
          <a:p>
            <a:pPr lvl="1">
              <a:buSzPct val="80000"/>
              <a:buFont typeface="Wingdings" pitchFamily="2" charset="2"/>
              <a:buChar char="§"/>
            </a:pPr>
            <a:r>
              <a:rPr lang="en-US" sz="3200" dirty="0" smtClean="0"/>
              <a:t>Greater convenience</a:t>
            </a:r>
          </a:p>
          <a:p>
            <a:pPr lvl="1">
              <a:buSzPct val="80000"/>
              <a:buFont typeface="Wingdings" pitchFamily="2" charset="2"/>
              <a:buChar char="§"/>
            </a:pPr>
            <a:r>
              <a:rPr lang="en-US" sz="3200" dirty="0" smtClean="0"/>
              <a:t>More features</a:t>
            </a:r>
            <a:endParaRPr lang="en-US" sz="3200" i="1"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7219">
                                            <p:txEl>
                                              <p:pRg st="0" end="0"/>
                                            </p:txEl>
                                          </p:spTgt>
                                        </p:tgtEl>
                                        <p:attrNameLst>
                                          <p:attrName>style.visibility</p:attrName>
                                        </p:attrNameLst>
                                      </p:cBhvr>
                                      <p:to>
                                        <p:strVal val="visible"/>
                                      </p:to>
                                    </p:set>
                                    <p:animEffect transition="in" filter="dissolve">
                                      <p:cBhvr>
                                        <p:cTn id="7" dur="500"/>
                                        <p:tgtEl>
                                          <p:spTgt spid="77721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77219">
                                            <p:txEl>
                                              <p:pRg st="2" end="2"/>
                                            </p:txEl>
                                          </p:spTgt>
                                        </p:tgtEl>
                                        <p:attrNameLst>
                                          <p:attrName>style.visibility</p:attrName>
                                        </p:attrNameLst>
                                      </p:cBhvr>
                                      <p:to>
                                        <p:strVal val="visible"/>
                                      </p:to>
                                    </p:set>
                                    <p:animEffect transition="in" filter="dissolve">
                                      <p:cBhvr>
                                        <p:cTn id="10" dur="500"/>
                                        <p:tgtEl>
                                          <p:spTgt spid="777219">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77219">
                                            <p:txEl>
                                              <p:pRg st="3" end="3"/>
                                            </p:txEl>
                                          </p:spTgt>
                                        </p:tgtEl>
                                        <p:attrNameLst>
                                          <p:attrName>style.visibility</p:attrName>
                                        </p:attrNameLst>
                                      </p:cBhvr>
                                      <p:to>
                                        <p:strVal val="visible"/>
                                      </p:to>
                                    </p:set>
                                    <p:animEffect transition="in" filter="dissolve">
                                      <p:cBhvr>
                                        <p:cTn id="13" dur="500"/>
                                        <p:tgtEl>
                                          <p:spTgt spid="777219">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77219">
                                            <p:txEl>
                                              <p:pRg st="4" end="4"/>
                                            </p:txEl>
                                          </p:spTgt>
                                        </p:tgtEl>
                                        <p:attrNameLst>
                                          <p:attrName>style.visibility</p:attrName>
                                        </p:attrNameLst>
                                      </p:cBhvr>
                                      <p:to>
                                        <p:strVal val="visible"/>
                                      </p:to>
                                    </p:set>
                                    <p:animEffect transition="in" filter="dissolve">
                                      <p:cBhvr>
                                        <p:cTn id="16" dur="500"/>
                                        <p:tgtEl>
                                          <p:spTgt spid="777219">
                                            <p:txEl>
                                              <p:pRg st="4" end="4"/>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777219">
                                            <p:txEl>
                                              <p:pRg st="5" end="5"/>
                                            </p:txEl>
                                          </p:spTgt>
                                        </p:tgtEl>
                                        <p:attrNameLst>
                                          <p:attrName>style.visibility</p:attrName>
                                        </p:attrNameLst>
                                      </p:cBhvr>
                                      <p:to>
                                        <p:strVal val="visible"/>
                                      </p:to>
                                    </p:set>
                                    <p:animEffect transition="in" filter="dissolve">
                                      <p:cBhvr>
                                        <p:cTn id="19" dur="500"/>
                                        <p:tgtEl>
                                          <p:spTgt spid="777219">
                                            <p:txEl>
                                              <p:pRg st="5" end="5"/>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77219">
                                            <p:txEl>
                                              <p:pRg st="6" end="6"/>
                                            </p:txEl>
                                          </p:spTgt>
                                        </p:tgtEl>
                                        <p:attrNameLst>
                                          <p:attrName>style.visibility</p:attrName>
                                        </p:attrNameLst>
                                      </p:cBhvr>
                                      <p:to>
                                        <p:strVal val="visible"/>
                                      </p:to>
                                    </p:set>
                                    <p:animEffect transition="in" filter="dissolve">
                                      <p:cBhvr>
                                        <p:cTn id="22" dur="500"/>
                                        <p:tgtEl>
                                          <p:spTgt spid="777219">
                                            <p:txEl>
                                              <p:pRg st="6" end="6"/>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777219">
                                            <p:txEl>
                                              <p:pRg st="7" end="7"/>
                                            </p:txEl>
                                          </p:spTgt>
                                        </p:tgtEl>
                                        <p:attrNameLst>
                                          <p:attrName>style.visibility</p:attrName>
                                        </p:attrNameLst>
                                      </p:cBhvr>
                                      <p:to>
                                        <p:strVal val="visible"/>
                                      </p:to>
                                    </p:set>
                                    <p:animEffect transition="in" filter="dissolve">
                                      <p:cBhvr>
                                        <p:cTn id="25" dur="500"/>
                                        <p:tgtEl>
                                          <p:spTgt spid="7772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19"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7218" name="Rectangle 2"/>
          <p:cNvSpPr>
            <a:spLocks noGrp="1" noChangeArrowheads="1"/>
          </p:cNvSpPr>
          <p:nvPr>
            <p:ph type="title"/>
          </p:nvPr>
        </p:nvSpPr>
        <p:spPr>
          <a:xfrm>
            <a:off x="228600" y="152400"/>
            <a:ext cx="8458200" cy="1139825"/>
          </a:xfrm>
          <a:ln/>
        </p:spPr>
        <p:txBody>
          <a:bodyPr>
            <a:normAutofit fontScale="90000"/>
          </a:bodyPr>
          <a:lstStyle/>
          <a:p>
            <a:pPr algn="l"/>
            <a:r>
              <a:rPr lang="en-US" b="1" dirty="0" smtClean="0">
                <a:solidFill>
                  <a:schemeClr val="tx1"/>
                </a:solidFill>
              </a:rPr>
              <a:t>Competitive Strategies for e-Business</a:t>
            </a:r>
            <a:endParaRPr lang="en-US" b="1" dirty="0">
              <a:solidFill>
                <a:schemeClr val="tx1"/>
              </a:solidFill>
            </a:endParaRPr>
          </a:p>
        </p:txBody>
      </p:sp>
      <p:sp>
        <p:nvSpPr>
          <p:cNvPr id="777219" name="Rectangle 3"/>
          <p:cNvSpPr>
            <a:spLocks noGrp="1" noChangeArrowheads="1"/>
          </p:cNvSpPr>
          <p:nvPr>
            <p:ph type="body" idx="1"/>
          </p:nvPr>
        </p:nvSpPr>
        <p:spPr>
          <a:xfrm>
            <a:off x="381000" y="1676400"/>
            <a:ext cx="8534400" cy="4419600"/>
          </a:xfrm>
          <a:noFill/>
          <a:ln/>
        </p:spPr>
        <p:txBody>
          <a:bodyPr>
            <a:noAutofit/>
          </a:bodyPr>
          <a:lstStyle/>
          <a:p>
            <a:pPr>
              <a:buFontTx/>
              <a:buNone/>
            </a:pPr>
            <a:r>
              <a:rPr lang="en-US" sz="3600" dirty="0" smtClean="0">
                <a:effectLst>
                  <a:outerShdw blurRad="38100" dist="38100" dir="2700000" algn="tl">
                    <a:srgbClr val="000000"/>
                  </a:outerShdw>
                </a:effectLst>
              </a:rPr>
              <a:t>Differentiation Strategies –</a:t>
            </a:r>
          </a:p>
          <a:p>
            <a:pPr>
              <a:buFontTx/>
              <a:buNone/>
            </a:pPr>
            <a:endParaRPr lang="en-US" sz="4000" dirty="0" smtClean="0">
              <a:effectLst>
                <a:outerShdw blurRad="38100" dist="38100" dir="2700000" algn="tl">
                  <a:srgbClr val="000000"/>
                </a:outerShdw>
              </a:effectLst>
            </a:endParaRPr>
          </a:p>
          <a:p>
            <a:pPr lvl="1">
              <a:buSzPct val="80000"/>
              <a:buFont typeface="Wingdings" pitchFamily="2" charset="2"/>
              <a:buChar char="§"/>
            </a:pPr>
            <a:r>
              <a:rPr lang="en-US" sz="3200" dirty="0" smtClean="0"/>
              <a:t>Allow firm to charge higher price</a:t>
            </a:r>
          </a:p>
          <a:p>
            <a:pPr lvl="1">
              <a:buSzPct val="80000"/>
              <a:buFont typeface="Wingdings" pitchFamily="2" charset="2"/>
              <a:buChar char="§"/>
            </a:pPr>
            <a:r>
              <a:rPr lang="en-US" sz="3200" dirty="0" smtClean="0"/>
              <a:t>Gain customer loyalty </a:t>
            </a:r>
            <a:endParaRPr lang="en-US" sz="3200" i="1"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7219">
                                            <p:txEl>
                                              <p:pRg st="0" end="0"/>
                                            </p:txEl>
                                          </p:spTgt>
                                        </p:tgtEl>
                                        <p:attrNameLst>
                                          <p:attrName>style.visibility</p:attrName>
                                        </p:attrNameLst>
                                      </p:cBhvr>
                                      <p:to>
                                        <p:strVal val="visible"/>
                                      </p:to>
                                    </p:set>
                                    <p:animEffect transition="in" filter="dissolve">
                                      <p:cBhvr>
                                        <p:cTn id="7" dur="500"/>
                                        <p:tgtEl>
                                          <p:spTgt spid="77721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77219">
                                            <p:txEl>
                                              <p:pRg st="2" end="2"/>
                                            </p:txEl>
                                          </p:spTgt>
                                        </p:tgtEl>
                                        <p:attrNameLst>
                                          <p:attrName>style.visibility</p:attrName>
                                        </p:attrNameLst>
                                      </p:cBhvr>
                                      <p:to>
                                        <p:strVal val="visible"/>
                                      </p:to>
                                    </p:set>
                                    <p:animEffect transition="in" filter="dissolve">
                                      <p:cBhvr>
                                        <p:cTn id="10" dur="500"/>
                                        <p:tgtEl>
                                          <p:spTgt spid="777219">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77219">
                                            <p:txEl>
                                              <p:pRg st="3" end="3"/>
                                            </p:txEl>
                                          </p:spTgt>
                                        </p:tgtEl>
                                        <p:attrNameLst>
                                          <p:attrName>style.visibility</p:attrName>
                                        </p:attrNameLst>
                                      </p:cBhvr>
                                      <p:to>
                                        <p:strVal val="visible"/>
                                      </p:to>
                                    </p:set>
                                    <p:animEffect transition="in" filter="dissolve">
                                      <p:cBhvr>
                                        <p:cTn id="13" dur="500"/>
                                        <p:tgtEl>
                                          <p:spTgt spid="777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19"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7218" name="Rectangle 2"/>
          <p:cNvSpPr>
            <a:spLocks noGrp="1" noChangeArrowheads="1"/>
          </p:cNvSpPr>
          <p:nvPr>
            <p:ph type="title"/>
          </p:nvPr>
        </p:nvSpPr>
        <p:spPr>
          <a:xfrm>
            <a:off x="228600" y="152400"/>
            <a:ext cx="8458200" cy="1139825"/>
          </a:xfrm>
          <a:ln/>
        </p:spPr>
        <p:txBody>
          <a:bodyPr>
            <a:normAutofit fontScale="90000"/>
          </a:bodyPr>
          <a:lstStyle/>
          <a:p>
            <a:pPr algn="l"/>
            <a:r>
              <a:rPr lang="en-US" b="1" dirty="0" smtClean="0">
                <a:solidFill>
                  <a:schemeClr val="tx1"/>
                </a:solidFill>
              </a:rPr>
              <a:t>Competitive Strategies for e-Business</a:t>
            </a:r>
            <a:endParaRPr lang="en-US" b="1" dirty="0">
              <a:solidFill>
                <a:schemeClr val="tx1"/>
              </a:solidFill>
            </a:endParaRPr>
          </a:p>
        </p:txBody>
      </p:sp>
      <p:sp>
        <p:nvSpPr>
          <p:cNvPr id="777219" name="Rectangle 3"/>
          <p:cNvSpPr>
            <a:spLocks noGrp="1" noChangeArrowheads="1"/>
          </p:cNvSpPr>
          <p:nvPr>
            <p:ph type="body" idx="1"/>
          </p:nvPr>
        </p:nvSpPr>
        <p:spPr>
          <a:xfrm>
            <a:off x="381000" y="1676400"/>
            <a:ext cx="8534400" cy="4419600"/>
          </a:xfrm>
          <a:noFill/>
          <a:ln/>
        </p:spPr>
        <p:txBody>
          <a:bodyPr>
            <a:noAutofit/>
          </a:bodyPr>
          <a:lstStyle/>
          <a:p>
            <a:pPr>
              <a:buFontTx/>
              <a:buNone/>
            </a:pPr>
            <a:r>
              <a:rPr lang="en-US" sz="3600" dirty="0" smtClean="0">
                <a:effectLst>
                  <a:outerShdw blurRad="38100" dist="38100" dir="2700000" algn="tl">
                    <a:srgbClr val="000000"/>
                  </a:outerShdw>
                </a:effectLst>
              </a:rPr>
              <a:t>Focus Strategies –</a:t>
            </a:r>
          </a:p>
          <a:p>
            <a:pPr>
              <a:buFontTx/>
              <a:buNone/>
            </a:pPr>
            <a:endParaRPr lang="en-US" sz="4000" dirty="0" smtClean="0">
              <a:effectLst>
                <a:outerShdw blurRad="38100" dist="38100" dir="2700000" algn="tl">
                  <a:srgbClr val="000000"/>
                </a:outerShdw>
              </a:effectLst>
            </a:endParaRPr>
          </a:p>
          <a:p>
            <a:pPr lvl="1">
              <a:buSzPct val="80000"/>
              <a:buFont typeface="Wingdings" pitchFamily="2" charset="2"/>
              <a:buChar char="§"/>
            </a:pPr>
            <a:r>
              <a:rPr lang="en-US" sz="3200" dirty="0" smtClean="0"/>
              <a:t>Industry segment of sufficient size</a:t>
            </a:r>
          </a:p>
          <a:p>
            <a:pPr lvl="1">
              <a:buSzPct val="80000"/>
              <a:buFont typeface="Wingdings" pitchFamily="2" charset="2"/>
              <a:buChar char="§"/>
            </a:pPr>
            <a:r>
              <a:rPr lang="en-US" sz="3200" dirty="0" smtClean="0"/>
              <a:t>Good growth potential</a:t>
            </a:r>
          </a:p>
          <a:p>
            <a:pPr lvl="1">
              <a:buSzPct val="80000"/>
              <a:buFont typeface="Wingdings" pitchFamily="2" charset="2"/>
              <a:buChar char="§"/>
            </a:pPr>
            <a:r>
              <a:rPr lang="en-US" sz="3200" dirty="0" smtClean="0"/>
              <a:t>Not crucial to success of major competitors </a:t>
            </a:r>
            <a:endParaRPr lang="en-US" sz="3200" i="1"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7219">
                                            <p:txEl>
                                              <p:pRg st="0" end="0"/>
                                            </p:txEl>
                                          </p:spTgt>
                                        </p:tgtEl>
                                        <p:attrNameLst>
                                          <p:attrName>style.visibility</p:attrName>
                                        </p:attrNameLst>
                                      </p:cBhvr>
                                      <p:to>
                                        <p:strVal val="visible"/>
                                      </p:to>
                                    </p:set>
                                    <p:animEffect transition="in" filter="dissolve">
                                      <p:cBhvr>
                                        <p:cTn id="7" dur="500"/>
                                        <p:tgtEl>
                                          <p:spTgt spid="77721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77219">
                                            <p:txEl>
                                              <p:pRg st="2" end="2"/>
                                            </p:txEl>
                                          </p:spTgt>
                                        </p:tgtEl>
                                        <p:attrNameLst>
                                          <p:attrName>style.visibility</p:attrName>
                                        </p:attrNameLst>
                                      </p:cBhvr>
                                      <p:to>
                                        <p:strVal val="visible"/>
                                      </p:to>
                                    </p:set>
                                    <p:animEffect transition="in" filter="dissolve">
                                      <p:cBhvr>
                                        <p:cTn id="10" dur="500"/>
                                        <p:tgtEl>
                                          <p:spTgt spid="777219">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77219">
                                            <p:txEl>
                                              <p:pRg st="3" end="3"/>
                                            </p:txEl>
                                          </p:spTgt>
                                        </p:tgtEl>
                                        <p:attrNameLst>
                                          <p:attrName>style.visibility</p:attrName>
                                        </p:attrNameLst>
                                      </p:cBhvr>
                                      <p:to>
                                        <p:strVal val="visible"/>
                                      </p:to>
                                    </p:set>
                                    <p:animEffect transition="in" filter="dissolve">
                                      <p:cBhvr>
                                        <p:cTn id="13" dur="500"/>
                                        <p:tgtEl>
                                          <p:spTgt spid="777219">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77219">
                                            <p:txEl>
                                              <p:pRg st="4" end="4"/>
                                            </p:txEl>
                                          </p:spTgt>
                                        </p:tgtEl>
                                        <p:attrNameLst>
                                          <p:attrName>style.visibility</p:attrName>
                                        </p:attrNameLst>
                                      </p:cBhvr>
                                      <p:to>
                                        <p:strVal val="visible"/>
                                      </p:to>
                                    </p:set>
                                    <p:animEffect transition="in" filter="dissolve">
                                      <p:cBhvr>
                                        <p:cTn id="16" dur="500"/>
                                        <p:tgtEl>
                                          <p:spTgt spid="777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1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7218" name="Rectangle 2"/>
          <p:cNvSpPr>
            <a:spLocks noGrp="1" noChangeArrowheads="1"/>
          </p:cNvSpPr>
          <p:nvPr>
            <p:ph type="title"/>
          </p:nvPr>
        </p:nvSpPr>
        <p:spPr>
          <a:xfrm>
            <a:off x="228600" y="152400"/>
            <a:ext cx="8458200" cy="1139825"/>
          </a:xfrm>
          <a:ln/>
        </p:spPr>
        <p:txBody>
          <a:bodyPr>
            <a:normAutofit fontScale="90000"/>
          </a:bodyPr>
          <a:lstStyle/>
          <a:p>
            <a:pPr algn="l"/>
            <a:r>
              <a:rPr lang="en-US" b="1" dirty="0" smtClean="0">
                <a:solidFill>
                  <a:schemeClr val="tx1"/>
                </a:solidFill>
              </a:rPr>
              <a:t>Competitive Strategies for e-Business</a:t>
            </a:r>
            <a:endParaRPr lang="en-US" b="1" dirty="0">
              <a:solidFill>
                <a:schemeClr val="tx1"/>
              </a:solidFill>
            </a:endParaRPr>
          </a:p>
        </p:txBody>
      </p:sp>
      <p:sp>
        <p:nvSpPr>
          <p:cNvPr id="777219" name="Rectangle 3"/>
          <p:cNvSpPr>
            <a:spLocks noGrp="1" noChangeArrowheads="1"/>
          </p:cNvSpPr>
          <p:nvPr>
            <p:ph type="body" idx="1"/>
          </p:nvPr>
        </p:nvSpPr>
        <p:spPr>
          <a:xfrm>
            <a:off x="381000" y="1676400"/>
            <a:ext cx="8534400" cy="4419600"/>
          </a:xfrm>
          <a:noFill/>
          <a:ln/>
        </p:spPr>
        <p:txBody>
          <a:bodyPr>
            <a:noAutofit/>
          </a:bodyPr>
          <a:lstStyle/>
          <a:p>
            <a:pPr>
              <a:buFontTx/>
              <a:buNone/>
            </a:pPr>
            <a:r>
              <a:rPr lang="en-US" sz="3600" dirty="0" smtClean="0">
                <a:effectLst>
                  <a:outerShdw blurRad="38100" dist="38100" dir="2700000" algn="tl">
                    <a:srgbClr val="000000"/>
                  </a:outerShdw>
                </a:effectLst>
              </a:rPr>
              <a:t>Focus Strategies –</a:t>
            </a:r>
          </a:p>
          <a:p>
            <a:pPr>
              <a:buFontTx/>
              <a:buNone/>
            </a:pPr>
            <a:endParaRPr lang="en-US" sz="4000" dirty="0" smtClean="0">
              <a:effectLst>
                <a:outerShdw blurRad="38100" dist="38100" dir="2700000" algn="tl">
                  <a:srgbClr val="000000"/>
                </a:outerShdw>
              </a:effectLst>
            </a:endParaRPr>
          </a:p>
          <a:p>
            <a:pPr lvl="1">
              <a:buSzPct val="80000"/>
              <a:buFont typeface="Wingdings" pitchFamily="2" charset="2"/>
              <a:buChar char="§"/>
            </a:pPr>
            <a:r>
              <a:rPr lang="en-US" sz="3200" dirty="0" smtClean="0"/>
              <a:t>Consumers have distinctive preferences</a:t>
            </a:r>
          </a:p>
          <a:p>
            <a:pPr lvl="1">
              <a:buSzPct val="80000"/>
              <a:buFont typeface="Wingdings" pitchFamily="2" charset="2"/>
              <a:buChar char="§"/>
            </a:pPr>
            <a:r>
              <a:rPr lang="en-US" sz="3200" dirty="0" smtClean="0"/>
              <a:t>Rival firms not attempting to specialize in the same target segment </a:t>
            </a:r>
            <a:endParaRPr lang="en-US" sz="3200" i="1"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77219">
                                            <p:txEl>
                                              <p:pRg st="0" end="0"/>
                                            </p:txEl>
                                          </p:spTgt>
                                        </p:tgtEl>
                                        <p:attrNameLst>
                                          <p:attrName>style.visibility</p:attrName>
                                        </p:attrNameLst>
                                      </p:cBhvr>
                                      <p:to>
                                        <p:strVal val="visible"/>
                                      </p:to>
                                    </p:set>
                                    <p:animEffect transition="in" filter="dissolve">
                                      <p:cBhvr>
                                        <p:cTn id="7" dur="500"/>
                                        <p:tgtEl>
                                          <p:spTgt spid="77721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77219">
                                            <p:txEl>
                                              <p:pRg st="2" end="2"/>
                                            </p:txEl>
                                          </p:spTgt>
                                        </p:tgtEl>
                                        <p:attrNameLst>
                                          <p:attrName>style.visibility</p:attrName>
                                        </p:attrNameLst>
                                      </p:cBhvr>
                                      <p:to>
                                        <p:strVal val="visible"/>
                                      </p:to>
                                    </p:set>
                                    <p:animEffect transition="in" filter="dissolve">
                                      <p:cBhvr>
                                        <p:cTn id="10" dur="500"/>
                                        <p:tgtEl>
                                          <p:spTgt spid="777219">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77219">
                                            <p:txEl>
                                              <p:pRg st="3" end="3"/>
                                            </p:txEl>
                                          </p:spTgt>
                                        </p:tgtEl>
                                        <p:attrNameLst>
                                          <p:attrName>style.visibility</p:attrName>
                                        </p:attrNameLst>
                                      </p:cBhvr>
                                      <p:to>
                                        <p:strVal val="visible"/>
                                      </p:to>
                                    </p:set>
                                    <p:animEffect transition="in" filter="dissolve">
                                      <p:cBhvr>
                                        <p:cTn id="13" dur="500"/>
                                        <p:tgtEl>
                                          <p:spTgt spid="777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1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Strategy: Implementation </a:t>
            </a:r>
            <a:endParaRPr lang="en-US" b="1" dirty="0"/>
          </a:p>
        </p:txBody>
      </p:sp>
      <p:sp>
        <p:nvSpPr>
          <p:cNvPr id="3" name="Content Placeholder 2"/>
          <p:cNvSpPr>
            <a:spLocks noGrp="1"/>
          </p:cNvSpPr>
          <p:nvPr>
            <p:ph idx="1"/>
          </p:nvPr>
        </p:nvSpPr>
        <p:spPr/>
        <p:txBody>
          <a:bodyPr>
            <a:normAutofit/>
          </a:bodyPr>
          <a:lstStyle/>
          <a:p>
            <a:endParaRPr lang="en-US" dirty="0" smtClean="0"/>
          </a:p>
          <a:p>
            <a:r>
              <a:rPr lang="en-US" dirty="0" smtClean="0"/>
              <a:t>Once a strategy has been formulated, the next stage is implementation.</a:t>
            </a:r>
          </a:p>
          <a:p>
            <a:endParaRPr lang="en-US" dirty="0" smtClean="0"/>
          </a:p>
          <a:p>
            <a:r>
              <a:rPr lang="en-US" dirty="0" smtClean="0"/>
              <a:t>Strategic implementation is the practical measures taken to execute a strategic choice.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Strategic Control </a:t>
            </a:r>
            <a:endParaRPr lang="en-US" b="1" dirty="0"/>
          </a:p>
        </p:txBody>
      </p:sp>
      <p:sp>
        <p:nvSpPr>
          <p:cNvPr id="3" name="Content Placeholder 2"/>
          <p:cNvSpPr>
            <a:spLocks noGrp="1"/>
          </p:cNvSpPr>
          <p:nvPr>
            <p:ph idx="1"/>
          </p:nvPr>
        </p:nvSpPr>
        <p:spPr>
          <a:xfrm>
            <a:off x="304800" y="1752601"/>
            <a:ext cx="8686800" cy="4419599"/>
          </a:xfrm>
        </p:spPr>
        <p:txBody>
          <a:bodyPr>
            <a:normAutofit/>
          </a:bodyPr>
          <a:lstStyle/>
          <a:p>
            <a:r>
              <a:rPr lang="en-US" dirty="0" smtClean="0"/>
              <a:t>Traditionally, firms undertook the strategic control function after the strategy had been formulated and implemented. </a:t>
            </a:r>
          </a:p>
          <a:p>
            <a:r>
              <a:rPr lang="en-US" dirty="0" smtClean="0"/>
              <a:t>The strategic control constituted the evaluation of performance against pre-determined targets. </a:t>
            </a:r>
          </a:p>
          <a:p>
            <a:r>
              <a:rPr lang="en-US" dirty="0" smtClean="0"/>
              <a:t>Contemporary thinking in management emphasizes the integrated approach to strategic controls.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Strategic Control: An Integrated Approach </a:t>
            </a:r>
            <a:endParaRPr lang="en-US" b="1" dirty="0"/>
          </a:p>
        </p:txBody>
      </p:sp>
      <p:pic>
        <p:nvPicPr>
          <p:cNvPr id="5" name="Picture 2"/>
          <p:cNvPicPr>
            <a:picLocks noGrp="1" noChangeAspect="1" noChangeArrowheads="1"/>
          </p:cNvPicPr>
          <p:nvPr>
            <p:ph idx="1"/>
          </p:nvPr>
        </p:nvPicPr>
        <p:blipFill>
          <a:blip r:embed="rId3" cstate="print"/>
          <a:srcRect/>
          <a:stretch>
            <a:fillRect/>
          </a:stretch>
        </p:blipFill>
        <p:spPr bwMode="auto">
          <a:xfrm>
            <a:off x="994096" y="2028825"/>
            <a:ext cx="7464104" cy="4067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Strategic Control: </a:t>
            </a:r>
            <a:br>
              <a:rPr lang="en-US" b="1" dirty="0" smtClean="0"/>
            </a:br>
            <a:r>
              <a:rPr lang="en-US" sz="3600" b="1" dirty="0" smtClean="0"/>
              <a:t>Informational and Behavioral Control </a:t>
            </a:r>
            <a:endParaRPr lang="en-US" sz="3600" b="1" dirty="0"/>
          </a:p>
        </p:txBody>
      </p:sp>
      <p:sp>
        <p:nvSpPr>
          <p:cNvPr id="3" name="Content Placeholder 2"/>
          <p:cNvSpPr>
            <a:spLocks noGrp="1"/>
          </p:cNvSpPr>
          <p:nvPr>
            <p:ph idx="1"/>
          </p:nvPr>
        </p:nvSpPr>
        <p:spPr>
          <a:xfrm>
            <a:off x="457200" y="2179637"/>
            <a:ext cx="8229600" cy="3459163"/>
          </a:xfrm>
        </p:spPr>
        <p:txBody>
          <a:bodyPr>
            <a:normAutofit/>
          </a:bodyPr>
          <a:lstStyle/>
          <a:p>
            <a:r>
              <a:rPr lang="en-US" dirty="0" smtClean="0"/>
              <a:t>Two key elements form the strategic control process: </a:t>
            </a:r>
          </a:p>
          <a:p>
            <a:pPr lvl="1"/>
            <a:r>
              <a:rPr lang="en-US" dirty="0" smtClean="0"/>
              <a:t>Informational control and </a:t>
            </a:r>
          </a:p>
          <a:p>
            <a:pPr lvl="1"/>
            <a:r>
              <a:rPr lang="en-US" dirty="0" smtClean="0"/>
              <a:t>Behavioral control.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Strategic Control: </a:t>
            </a:r>
            <a:br>
              <a:rPr lang="en-US" b="1" dirty="0" smtClean="0"/>
            </a:br>
            <a:r>
              <a:rPr lang="en-US" sz="3600" b="1" dirty="0" smtClean="0"/>
              <a:t>Informational Control </a:t>
            </a:r>
            <a:endParaRPr lang="en-US" sz="3600" b="1" dirty="0"/>
          </a:p>
        </p:txBody>
      </p:sp>
      <p:sp>
        <p:nvSpPr>
          <p:cNvPr id="3" name="Content Placeholder 2"/>
          <p:cNvSpPr>
            <a:spLocks noGrp="1"/>
          </p:cNvSpPr>
          <p:nvPr>
            <p:ph idx="1"/>
          </p:nvPr>
        </p:nvSpPr>
        <p:spPr>
          <a:xfrm>
            <a:off x="457200" y="1676400"/>
            <a:ext cx="8229600" cy="4571999"/>
          </a:xfrm>
        </p:spPr>
        <p:txBody>
          <a:bodyPr>
            <a:normAutofit fontScale="92500" lnSpcReduction="10000"/>
          </a:bodyPr>
          <a:lstStyle/>
          <a:p>
            <a:r>
              <a:rPr lang="en-US" dirty="0" smtClean="0"/>
              <a:t>Informational control focuses on monitoring the effectiveness of linking what actions have been decided upon with those that are actually carried out. </a:t>
            </a:r>
          </a:p>
          <a:p>
            <a:r>
              <a:rPr lang="en-US" dirty="0" smtClean="0"/>
              <a:t>Information control helps managers determine the strategic fit between the firm’s objectives and the chosen strategies. </a:t>
            </a:r>
          </a:p>
          <a:p>
            <a:r>
              <a:rPr lang="en-US" dirty="0" smtClean="0"/>
              <a:t>Consequently, it is an on-going process of information gathering and analysis to improve organizational learning.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Strategic Control: </a:t>
            </a:r>
            <a:br>
              <a:rPr lang="en-US" b="1" dirty="0" smtClean="0"/>
            </a:br>
            <a:r>
              <a:rPr lang="en-US" sz="3600" b="1" dirty="0" smtClean="0"/>
              <a:t>Informational Control </a:t>
            </a:r>
            <a:endParaRPr lang="en-US" sz="3600" b="1" dirty="0"/>
          </a:p>
        </p:txBody>
      </p:sp>
      <p:sp>
        <p:nvSpPr>
          <p:cNvPr id="3" name="Content Placeholder 2"/>
          <p:cNvSpPr>
            <a:spLocks noGrp="1"/>
          </p:cNvSpPr>
          <p:nvPr>
            <p:ph idx="1"/>
          </p:nvPr>
        </p:nvSpPr>
        <p:spPr>
          <a:xfrm>
            <a:off x="457200" y="1676400"/>
            <a:ext cx="8458200" cy="4876800"/>
          </a:xfrm>
        </p:spPr>
        <p:txBody>
          <a:bodyPr>
            <a:normAutofit fontScale="92500" lnSpcReduction="20000"/>
          </a:bodyPr>
          <a:lstStyle/>
          <a:p>
            <a:r>
              <a:rPr lang="en-US" dirty="0" smtClean="0"/>
              <a:t>Key characteristics that determine effective information control as part of a strategic control system include:</a:t>
            </a:r>
          </a:p>
          <a:p>
            <a:pPr lvl="1"/>
            <a:r>
              <a:rPr lang="en-US" dirty="0" smtClean="0"/>
              <a:t>A focus on constantly changing information that has potential strategic importance;</a:t>
            </a:r>
          </a:p>
          <a:p>
            <a:pPr lvl="1"/>
            <a:r>
              <a:rPr lang="en-US" dirty="0" smtClean="0"/>
              <a:t>The information is important enough to warrant frequent and regular attention of managers at all levels of the organization;</a:t>
            </a:r>
          </a:p>
          <a:p>
            <a:pPr lvl="1"/>
            <a:r>
              <a:rPr lang="en-US" dirty="0" smtClean="0"/>
              <a:t>The information generated is best interpreted and discussed by face-to-face meetings of superiors, subordinates and peers;</a:t>
            </a:r>
          </a:p>
          <a:p>
            <a:pPr lvl="1"/>
            <a:r>
              <a:rPr lang="en-US" dirty="0" smtClean="0"/>
              <a:t>The control system is a catalyst for on-going debate about underlying data, assumptions and action plans.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Strategic Control: </a:t>
            </a:r>
            <a:br>
              <a:rPr lang="en-US" b="1" dirty="0" smtClean="0"/>
            </a:br>
            <a:r>
              <a:rPr lang="en-US" sz="3600" b="1" dirty="0" smtClean="0"/>
              <a:t>Behavioral Control </a:t>
            </a:r>
            <a:endParaRPr lang="en-US" sz="3600" b="1" dirty="0"/>
          </a:p>
        </p:txBody>
      </p:sp>
      <p:sp>
        <p:nvSpPr>
          <p:cNvPr id="3" name="Content Placeholder 2"/>
          <p:cNvSpPr>
            <a:spLocks noGrp="1"/>
          </p:cNvSpPr>
          <p:nvPr>
            <p:ph idx="1"/>
          </p:nvPr>
        </p:nvSpPr>
        <p:spPr>
          <a:xfrm>
            <a:off x="304800" y="1447800"/>
            <a:ext cx="8686800" cy="5410200"/>
          </a:xfrm>
        </p:spPr>
        <p:txBody>
          <a:bodyPr>
            <a:normAutofit fontScale="85000" lnSpcReduction="10000"/>
          </a:bodyPr>
          <a:lstStyle/>
          <a:p>
            <a:r>
              <a:rPr lang="en-US" dirty="0" smtClean="0"/>
              <a:t>Behavioral control focuses on the extent to which the actions undertaken are correct and meet set performance standards. </a:t>
            </a:r>
          </a:p>
          <a:p>
            <a:r>
              <a:rPr lang="en-US" dirty="0" smtClean="0"/>
              <a:t>Traditionally, firms placed an emphasis on rules, regulations and procedures to control behavior and achieve aims and objectives. </a:t>
            </a:r>
          </a:p>
          <a:p>
            <a:r>
              <a:rPr lang="en-US" dirty="0" smtClean="0"/>
              <a:t>While contemporary management thinking has a focus on culture and reward systems as a basis of achieving these. </a:t>
            </a:r>
          </a:p>
          <a:p>
            <a:r>
              <a:rPr lang="en-US" dirty="0" smtClean="0"/>
              <a:t>The catalysts for this have been the rapidly changing business environment and the development of technology that speeds up business processes. </a:t>
            </a:r>
          </a:p>
          <a:p>
            <a:r>
              <a:rPr lang="en-US" dirty="0" smtClean="0"/>
              <a:t>There is a need for firms to be more agile, flexible and responsive to change (or proactive in influencing change).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l" eaLnBrk="1" hangingPunct="1"/>
            <a:r>
              <a:rPr lang="en-US" b="1" dirty="0" smtClean="0"/>
              <a:t>Organizational Learning (OL)</a:t>
            </a:r>
          </a:p>
        </p:txBody>
      </p:sp>
      <p:sp>
        <p:nvSpPr>
          <p:cNvPr id="4099" name="Rectangle 3"/>
          <p:cNvSpPr>
            <a:spLocks noGrp="1" noChangeArrowheads="1"/>
          </p:cNvSpPr>
          <p:nvPr>
            <p:ph type="body" idx="1"/>
          </p:nvPr>
        </p:nvSpPr>
        <p:spPr/>
        <p:txBody>
          <a:bodyPr/>
          <a:lstStyle/>
          <a:p>
            <a:pPr eaLnBrk="1" hangingPunct="1">
              <a:buNone/>
            </a:pPr>
            <a:r>
              <a:rPr lang="en-US" b="1" dirty="0" smtClean="0"/>
              <a:t>Definition:</a:t>
            </a:r>
          </a:p>
          <a:p>
            <a:pPr eaLnBrk="1" hangingPunct="1">
              <a:buFont typeface="Wingdings" pitchFamily="2" charset="2"/>
              <a:buNone/>
            </a:pPr>
            <a:r>
              <a:rPr lang="en-US" dirty="0" smtClean="0"/>
              <a:t>It involves the ways firms build, supplement and organize knowledge and routines around their activities and within their culture and adapt develop organizational efficiency by improving the use of the broad skills of their workforce.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l" eaLnBrk="1" hangingPunct="1"/>
            <a:r>
              <a:rPr lang="en-US" b="1" dirty="0" smtClean="0"/>
              <a:t>Organizational Learning (OL)</a:t>
            </a:r>
          </a:p>
        </p:txBody>
      </p:sp>
      <p:sp>
        <p:nvSpPr>
          <p:cNvPr id="14339" name="Rectangle 3"/>
          <p:cNvSpPr>
            <a:spLocks noGrp="1" noChangeArrowheads="1"/>
          </p:cNvSpPr>
          <p:nvPr>
            <p:ph type="body" idx="1"/>
          </p:nvPr>
        </p:nvSpPr>
        <p:spPr/>
        <p:txBody>
          <a:bodyPr/>
          <a:lstStyle/>
          <a:p>
            <a:pPr eaLnBrk="1" hangingPunct="1"/>
            <a:r>
              <a:rPr lang="en-US" b="1" dirty="0" smtClean="0"/>
              <a:t>What OL includes?</a:t>
            </a:r>
          </a:p>
          <a:p>
            <a:pPr lvl="1">
              <a:buFont typeface="Wingdings" pitchFamily="2" charset="2"/>
              <a:buNone/>
            </a:pPr>
            <a:r>
              <a:rPr lang="en-US" dirty="0" smtClean="0"/>
              <a:t>1- R&amp;D activities.</a:t>
            </a:r>
          </a:p>
          <a:p>
            <a:pPr lvl="1">
              <a:buFont typeface="Wingdings" pitchFamily="2" charset="2"/>
              <a:buNone/>
            </a:pPr>
            <a:r>
              <a:rPr lang="en-US" dirty="0" smtClean="0"/>
              <a:t>2- Formal &amp; informal education of employees.</a:t>
            </a:r>
          </a:p>
          <a:p>
            <a:pPr lvl="1">
              <a:buFont typeface="Wingdings" pitchFamily="2" charset="2"/>
              <a:buNone/>
            </a:pPr>
            <a:r>
              <a:rPr lang="en-US" dirty="0" smtClean="0"/>
              <a:t>3- Involves the means that org. uses to disseminate information throughout its ranks and the way that this information is processed &amp; stored.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l" eaLnBrk="1" hangingPunct="1"/>
            <a:r>
              <a:rPr lang="en-US" b="1" dirty="0" smtClean="0"/>
              <a:t>Organizational Learning (OL)</a:t>
            </a:r>
          </a:p>
        </p:txBody>
      </p:sp>
      <p:sp>
        <p:nvSpPr>
          <p:cNvPr id="15363" name="Rectangle 3"/>
          <p:cNvSpPr>
            <a:spLocks noGrp="1" noChangeArrowheads="1"/>
          </p:cNvSpPr>
          <p:nvPr>
            <p:ph type="body" idx="1"/>
          </p:nvPr>
        </p:nvSpPr>
        <p:spPr/>
        <p:txBody>
          <a:bodyPr>
            <a:normAutofit/>
          </a:bodyPr>
          <a:lstStyle/>
          <a:p>
            <a:pPr eaLnBrk="1" hangingPunct="1"/>
            <a:r>
              <a:rPr lang="en-US" b="1" dirty="0" smtClean="0"/>
              <a:t>What it should result?</a:t>
            </a:r>
          </a:p>
          <a:p>
            <a:pPr lvl="1">
              <a:buFont typeface="Wingdings" pitchFamily="2" charset="2"/>
              <a:buNone/>
            </a:pPr>
            <a:r>
              <a:rPr lang="en-US" dirty="0" smtClean="0"/>
              <a:t>1- Technological innovation.</a:t>
            </a:r>
          </a:p>
          <a:p>
            <a:pPr lvl="1">
              <a:buFont typeface="Wingdings" pitchFamily="2" charset="2"/>
              <a:buNone/>
            </a:pPr>
            <a:r>
              <a:rPr lang="en-US" dirty="0" smtClean="0"/>
              <a:t>2- Efficiency improvement.</a:t>
            </a:r>
          </a:p>
          <a:p>
            <a:pPr lvl="1">
              <a:buFont typeface="Wingdings" pitchFamily="2" charset="2"/>
              <a:buNone/>
            </a:pPr>
            <a:r>
              <a:rPr lang="en-US" dirty="0" smtClean="0"/>
              <a:t>3- Increase reliability &amp; corp. adaptability.</a:t>
            </a:r>
          </a:p>
          <a:p>
            <a:pPr eaLnBrk="1" hangingPunct="1">
              <a:buFont typeface="Wingdings" pitchFamily="2" charset="2"/>
              <a:buNone/>
            </a:pPr>
            <a:endParaRPr lang="en-US" dirty="0" smtClean="0"/>
          </a:p>
          <a:p>
            <a:r>
              <a:rPr lang="en-US" b="1" dirty="0" smtClean="0"/>
              <a:t>The conclusion:</a:t>
            </a:r>
          </a:p>
          <a:p>
            <a:pPr lvl="1">
              <a:buFont typeface="Wingdings" pitchFamily="2" charset="2"/>
              <a:buNone/>
            </a:pPr>
            <a:r>
              <a:rPr lang="en-US" dirty="0" smtClean="0"/>
              <a:t>1- Higher level of competitiveness.</a:t>
            </a:r>
          </a:p>
          <a:p>
            <a:pPr lvl="1">
              <a:buFont typeface="Wingdings" pitchFamily="2" charset="2"/>
              <a:buNone/>
            </a:pPr>
            <a:r>
              <a:rPr lang="en-US" dirty="0" smtClean="0"/>
              <a:t>2- OL is a required element for long-term success.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l" eaLnBrk="1" hangingPunct="1"/>
            <a:r>
              <a:rPr lang="en-US" b="1" dirty="0" smtClean="0"/>
              <a:t>Organizational Learning (OL)</a:t>
            </a:r>
          </a:p>
        </p:txBody>
      </p:sp>
      <p:sp>
        <p:nvSpPr>
          <p:cNvPr id="16387" name="Rectangle 3"/>
          <p:cNvSpPr>
            <a:spLocks noGrp="1" noChangeArrowheads="1"/>
          </p:cNvSpPr>
          <p:nvPr>
            <p:ph type="body" idx="1"/>
          </p:nvPr>
        </p:nvSpPr>
        <p:spPr>
          <a:xfrm>
            <a:off x="457200" y="2133600"/>
            <a:ext cx="8229600" cy="3992563"/>
          </a:xfrm>
        </p:spPr>
        <p:txBody>
          <a:bodyPr/>
          <a:lstStyle/>
          <a:p>
            <a:pPr eaLnBrk="1" hangingPunct="1"/>
            <a:r>
              <a:rPr lang="en-US" b="1" dirty="0" smtClean="0"/>
              <a:t>In case of low level of OL, it leads to:</a:t>
            </a:r>
          </a:p>
          <a:p>
            <a:pPr lvl="1">
              <a:buFont typeface="Wingdings" pitchFamily="2" charset="2"/>
              <a:buNone/>
            </a:pPr>
            <a:r>
              <a:rPr lang="en-US" dirty="0" smtClean="0"/>
              <a:t>1- Stagnant organization that cannot adjust to environment changes or competitive challenges.</a:t>
            </a:r>
          </a:p>
          <a:p>
            <a:pPr lvl="1">
              <a:buFont typeface="Wingdings" pitchFamily="2" charset="2"/>
              <a:buNone/>
            </a:pPr>
            <a:r>
              <a:rPr lang="en-US" dirty="0" smtClean="0"/>
              <a:t>2- Limits the firm ability to reduce costs.</a:t>
            </a:r>
          </a:p>
          <a:p>
            <a:pPr lvl="1">
              <a:buFont typeface="Wingdings" pitchFamily="2" charset="2"/>
              <a:buNone/>
            </a:pPr>
            <a:r>
              <a:rPr lang="en-US" dirty="0" smtClean="0"/>
              <a:t>3- Limits the firm ability to change markets or product lines.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E-Business Strategy: Formulation</a:t>
            </a:r>
          </a:p>
          <a:p>
            <a:pPr lvl="1"/>
            <a:r>
              <a:rPr lang="en-US" dirty="0" smtClean="0"/>
              <a:t>External Assessment</a:t>
            </a:r>
          </a:p>
          <a:p>
            <a:pPr lvl="2"/>
            <a:r>
              <a:rPr lang="en-US" dirty="0" smtClean="0"/>
              <a:t>Competitive Strategies for e-business (Michael Porter’s Generic Strategies)</a:t>
            </a:r>
          </a:p>
          <a:p>
            <a:r>
              <a:rPr lang="en-US" dirty="0" smtClean="0"/>
              <a:t>E-Business Strategy: Implementation</a:t>
            </a:r>
          </a:p>
          <a:p>
            <a:pPr lvl="1"/>
            <a:r>
              <a:rPr lang="en-US" dirty="0" smtClean="0"/>
              <a:t>Strategic Control</a:t>
            </a:r>
          </a:p>
          <a:p>
            <a:pPr lvl="1"/>
            <a:r>
              <a:rPr lang="en-US" dirty="0" smtClean="0"/>
              <a:t>Organizational Learning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1709</TotalTime>
  <Words>784</Words>
  <Application>Microsoft Office PowerPoint</Application>
  <PresentationFormat>On-screen Show (4:3)</PresentationFormat>
  <Paragraphs>125</Paragraphs>
  <Slides>22</Slides>
  <Notes>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24</vt:lpstr>
      <vt:lpstr>Recap – Lecture 23</vt:lpstr>
      <vt:lpstr>Contents to Cover Today</vt:lpstr>
      <vt:lpstr>Competitive Strategies for e-business  (Michael Porter’s Generic Strategies)</vt:lpstr>
      <vt:lpstr>Competitive Strategies for e-Business</vt:lpstr>
      <vt:lpstr>Competitive Strategies for e-Business</vt:lpstr>
      <vt:lpstr>Competitive Strategies for e-Business</vt:lpstr>
      <vt:lpstr>Competitive Strategies for e-Business</vt:lpstr>
      <vt:lpstr>Competitive Strategies for e-Business</vt:lpstr>
      <vt:lpstr>Competitive Strategies for e-Business</vt:lpstr>
      <vt:lpstr>E-Business Strategy: Implementation </vt:lpstr>
      <vt:lpstr>Strategic Control </vt:lpstr>
      <vt:lpstr>Strategic Control: An Integrated Approach </vt:lpstr>
      <vt:lpstr>Strategic Control:  Informational and Behavioral Control </vt:lpstr>
      <vt:lpstr>Strategic Control:  Informational Control </vt:lpstr>
      <vt:lpstr>Strategic Control:  Informational Control </vt:lpstr>
      <vt:lpstr>Strategic Control:  Behavioral Control </vt:lpstr>
      <vt:lpstr>Organizational Learning (OL)</vt:lpstr>
      <vt:lpstr>Organizational Learning (OL)</vt:lpstr>
      <vt:lpstr>Organizational Learning (OL)</vt:lpstr>
      <vt:lpstr>Organizational Learning (OL)</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20</dc:title>
  <dc:creator>Fahad</dc:creator>
  <cp:lastModifiedBy>NTS</cp:lastModifiedBy>
  <cp:revision>32</cp:revision>
  <dcterms:created xsi:type="dcterms:W3CDTF">2013-07-27T06:05:59Z</dcterms:created>
  <dcterms:modified xsi:type="dcterms:W3CDTF">2013-07-28T10:56:30Z</dcterms:modified>
</cp:coreProperties>
</file>