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7" r:id="rId2"/>
    <p:sldId id="278" r:id="rId3"/>
    <p:sldId id="279" r:id="rId4"/>
    <p:sldId id="281" r:id="rId5"/>
    <p:sldId id="298" r:id="rId6"/>
    <p:sldId id="283" r:id="rId7"/>
    <p:sldId id="284" r:id="rId8"/>
    <p:sldId id="285" r:id="rId9"/>
    <p:sldId id="286" r:id="rId10"/>
    <p:sldId id="299" r:id="rId11"/>
    <p:sldId id="300" r:id="rId12"/>
    <p:sldId id="301" r:id="rId13"/>
    <p:sldId id="290" r:id="rId14"/>
    <p:sldId id="308" r:id="rId15"/>
    <p:sldId id="309" r:id="rId16"/>
    <p:sldId id="310" r:id="rId17"/>
    <p:sldId id="311" r:id="rId18"/>
    <p:sldId id="312" r:id="rId19"/>
    <p:sldId id="313" r:id="rId20"/>
    <p:sldId id="28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10" autoAdjust="0"/>
  </p:normalViewPr>
  <p:slideViewPr>
    <p:cSldViewPr>
      <p:cViewPr varScale="1">
        <p:scale>
          <a:sx n="41" d="100"/>
          <a:sy n="41" d="100"/>
        </p:scale>
        <p:origin x="-153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77073-5A38-4CC6-B2DA-FE7B10F907BA}" type="datetimeFigureOut">
              <a:rPr lang="en-US" smtClean="0"/>
              <a:pPr/>
              <a:t>7/28/2013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A0971-6090-4DFB-A8DC-DD31D44C79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73ED22-7246-43DC-B261-79C9DADE30EE}" type="slidenum">
              <a:rPr lang="en-US"/>
              <a:pPr/>
              <a:t>4</a:t>
            </a:fld>
            <a:endParaRPr 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73ED22-7246-43DC-B261-79C9DADE30EE}" type="slidenum">
              <a:rPr lang="en-US"/>
              <a:pPr/>
              <a:t>5</a:t>
            </a:fld>
            <a:endParaRPr 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F65048-02B6-4C8A-AD7E-1A005AE056A2}" type="slidenum">
              <a:rPr lang="en-US"/>
              <a:pPr/>
              <a:t>6</a:t>
            </a:fld>
            <a:endParaRPr lang="en-US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9C68E7-9EB6-4ED6-8B76-FD6DF2CD98BE}" type="slidenum">
              <a:rPr lang="en-US"/>
              <a:pPr/>
              <a:t>7</a:t>
            </a:fld>
            <a:endParaRPr lang="en-US"/>
          </a:p>
        </p:txBody>
      </p:sp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45ED3B-2486-4223-A645-40C5691766B0}" type="slidenum">
              <a:rPr lang="en-US"/>
              <a:pPr/>
              <a:t>8</a:t>
            </a:fld>
            <a:endParaRPr lang="en-US"/>
          </a:p>
        </p:txBody>
      </p:sp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41D2FA-E6B0-4824-ADCB-88A38D513152}" type="slidenum">
              <a:rPr lang="en-US"/>
              <a:pPr/>
              <a:t>9</a:t>
            </a:fld>
            <a:endParaRPr lang="en-US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41D2FA-E6B0-4824-ADCB-88A38D513152}" type="slidenum">
              <a:rPr lang="en-US"/>
              <a:pPr/>
              <a:t>10</a:t>
            </a:fld>
            <a:endParaRPr lang="en-US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41D2FA-E6B0-4824-ADCB-88A38D513152}" type="slidenum">
              <a:rPr lang="en-US"/>
              <a:pPr/>
              <a:t>11</a:t>
            </a:fld>
            <a:endParaRPr lang="en-US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41D2FA-E6B0-4824-ADCB-88A38D513152}" type="slidenum">
              <a:rPr lang="en-US"/>
              <a:pPr/>
              <a:t>12</a:t>
            </a:fld>
            <a:endParaRPr lang="en-US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B86DF2-1218-4E6E-A71E-F5961742CFC2}" type="slidenum">
              <a:rPr lang="en-US"/>
              <a:pPr/>
              <a:t>13</a:t>
            </a:fld>
            <a:endParaRPr lang="en-US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E596B2-B31E-46D6-871A-6737EA8F1023}" type="slidenum">
              <a:rPr lang="en-US"/>
              <a:pPr/>
              <a:t>14</a:t>
            </a:fld>
            <a:endParaRPr lang="en-US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E596B2-B31E-46D6-871A-6737EA8F1023}" type="slidenum">
              <a:rPr lang="en-US"/>
              <a:pPr/>
              <a:t>15</a:t>
            </a:fld>
            <a:endParaRPr lang="en-US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E596B2-B31E-46D6-871A-6737EA8F1023}" type="slidenum">
              <a:rPr lang="en-US"/>
              <a:pPr/>
              <a:t>16</a:t>
            </a:fld>
            <a:endParaRPr lang="en-US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E596B2-B31E-46D6-871A-6737EA8F1023}" type="slidenum">
              <a:rPr lang="en-US"/>
              <a:pPr/>
              <a:t>17</a:t>
            </a:fld>
            <a:endParaRPr lang="en-US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E596B2-B31E-46D6-871A-6737EA8F1023}" type="slidenum">
              <a:rPr lang="en-US"/>
              <a:pPr/>
              <a:t>18</a:t>
            </a:fld>
            <a:endParaRPr lang="en-US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E596B2-B31E-46D6-871A-6737EA8F1023}" type="slidenum">
              <a:rPr lang="en-US"/>
              <a:pPr/>
              <a:t>19</a:t>
            </a:fld>
            <a:endParaRPr lang="en-US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220C0-E5A7-4D31-944E-E703105BC50B}" type="datetime1">
              <a:rPr lang="en-US" smtClean="0"/>
              <a:pPr/>
              <a:t>7/28/2013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96767-F76B-43DC-8120-CF118A87917F}" type="datetime1">
              <a:rPr lang="en-US" smtClean="0"/>
              <a:pPr/>
              <a:t>7/28/2013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7963-E20E-4DA6-BF92-EBE709C96286}" type="datetime1">
              <a:rPr lang="en-US" smtClean="0"/>
              <a:pPr/>
              <a:t>7/28/2013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BB8AA-EBD7-403C-82AA-674EF1E771BF}" type="datetime1">
              <a:rPr lang="en-US" smtClean="0"/>
              <a:pPr/>
              <a:t>7/28/2013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4CBCF-8AB4-412D-83BC-63277A0B57D0}" type="datetime1">
              <a:rPr lang="en-US" smtClean="0"/>
              <a:pPr/>
              <a:t>7/28/2013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8323-FC49-4D76-95C8-49DEAB6CA077}" type="datetime1">
              <a:rPr lang="en-US" smtClean="0"/>
              <a:pPr/>
              <a:t>7/28/2013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150B1-A1CB-4665-A50B-A6A5915187B0}" type="datetime1">
              <a:rPr lang="en-US" smtClean="0"/>
              <a:pPr/>
              <a:t>7/28/2013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9BC83-59CF-41A0-B1D9-ADB0278F8476}" type="datetime1">
              <a:rPr lang="en-US" smtClean="0"/>
              <a:pPr/>
              <a:t>7/28/2013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95A8-B28F-4936-BF94-1DEDF07E29DB}" type="datetime1">
              <a:rPr lang="en-US" smtClean="0"/>
              <a:pPr/>
              <a:t>7/28/2013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C18B4-A3A5-4710-90A5-D10D35D7CE9B}" type="datetime1">
              <a:rPr lang="en-US" smtClean="0"/>
              <a:pPr/>
              <a:t>7/28/2013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D3CFD-77CE-4012-9BA4-34FC8226BBEA}" type="datetime1">
              <a:rPr lang="en-US" smtClean="0"/>
              <a:pPr/>
              <a:t>7/28/2013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9BF78-BE60-43E7-BE3A-7D6DE2CE5D44}" type="datetime1">
              <a:rPr lang="en-US" smtClean="0"/>
              <a:pPr/>
              <a:t>7/28/2013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.wmf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23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 – Lecture 22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E-Business Strategy: Formulation</a:t>
            </a:r>
          </a:p>
          <a:p>
            <a:pPr lvl="1"/>
            <a:r>
              <a:rPr lang="en-US" sz="3200" dirty="0" smtClean="0"/>
              <a:t>Internal Assessment</a:t>
            </a:r>
          </a:p>
          <a:p>
            <a:pPr lvl="2"/>
            <a:r>
              <a:rPr lang="en-US" sz="2800" dirty="0" smtClean="0"/>
              <a:t>Value Chain Analysis</a:t>
            </a:r>
          </a:p>
          <a:p>
            <a:pPr lvl="2"/>
            <a:r>
              <a:rPr lang="en-US" altLang="zh-CN" sz="2800" dirty="0" smtClean="0"/>
              <a:t>Linkages within the Value Chain</a:t>
            </a:r>
          </a:p>
          <a:p>
            <a:pPr lvl="2"/>
            <a:r>
              <a:rPr lang="en-US" altLang="zh-CN" sz="2800" dirty="0" smtClean="0"/>
              <a:t>Value Chain Linkages in the Supply Chain</a:t>
            </a:r>
          </a:p>
          <a:p>
            <a:pPr lvl="2"/>
            <a:r>
              <a:rPr lang="en-US" altLang="zh-CN" sz="2800" dirty="0" smtClean="0"/>
              <a:t>Linkages with Supplier Value Chain</a:t>
            </a:r>
            <a:endParaRPr lang="en-US" sz="2800" dirty="0" smtClean="0"/>
          </a:p>
          <a:p>
            <a:pPr lvl="2"/>
            <a:r>
              <a:rPr lang="en-US" sz="2800" dirty="0" smtClean="0"/>
              <a:t>The Buyer’s Value Chain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E-Business Strategy: Formulation</a:t>
            </a:r>
          </a:p>
          <a:p>
            <a:pPr lvl="1"/>
            <a:r>
              <a:rPr lang="en-US" dirty="0" smtClean="0"/>
              <a:t>External Assessment</a:t>
            </a:r>
          </a:p>
          <a:p>
            <a:pPr lvl="2"/>
            <a:r>
              <a:rPr lang="en-US" dirty="0" smtClean="0"/>
              <a:t>Key External Factors</a:t>
            </a:r>
          </a:p>
          <a:p>
            <a:pPr lvl="2"/>
            <a:r>
              <a:rPr lang="en-US" dirty="0" smtClean="0"/>
              <a:t>Relationships between key external factors and an organization</a:t>
            </a:r>
          </a:p>
          <a:p>
            <a:pPr lvl="2"/>
            <a:r>
              <a:rPr lang="en-US" dirty="0" smtClean="0"/>
              <a:t>Performing an External Audit</a:t>
            </a:r>
          </a:p>
          <a:p>
            <a:pPr lvl="2"/>
            <a:r>
              <a:rPr lang="en-US" dirty="0" smtClean="0"/>
              <a:t>Michael Porter’s Five </a:t>
            </a:r>
            <a:r>
              <a:rPr lang="en-US" smtClean="0"/>
              <a:t>Forces Model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769225" cy="1139825"/>
          </a:xfrm>
          <a:ln/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External </a:t>
            </a:r>
            <a:r>
              <a:rPr lang="en-US" b="1" dirty="0" smtClean="0">
                <a:solidFill>
                  <a:schemeClr val="tx1"/>
                </a:solidFill>
              </a:rPr>
              <a:t>Assessment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7997825" cy="3275013"/>
          </a:xfrm>
          <a:noFill/>
          <a:ln/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Also called:</a:t>
            </a:r>
          </a:p>
          <a:p>
            <a:pPr lvl="1"/>
            <a:r>
              <a:rPr lang="en-US" dirty="0" smtClean="0"/>
              <a:t>External Audit</a:t>
            </a:r>
          </a:p>
          <a:p>
            <a:pPr lvl="1"/>
            <a:r>
              <a:rPr lang="en-US" dirty="0" smtClean="0"/>
              <a:t>External Strategic Management Audit</a:t>
            </a:r>
          </a:p>
          <a:p>
            <a:pPr lvl="1"/>
            <a:r>
              <a:rPr lang="en-US" dirty="0" smtClean="0"/>
              <a:t>Environmental </a:t>
            </a:r>
            <a:r>
              <a:rPr lang="en-US" dirty="0"/>
              <a:t>scanning</a:t>
            </a:r>
          </a:p>
          <a:p>
            <a:pPr lvl="1"/>
            <a:r>
              <a:rPr lang="en-US" dirty="0"/>
              <a:t>Industry analysis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769225" cy="1139825"/>
          </a:xfrm>
          <a:ln/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External </a:t>
            </a:r>
            <a:r>
              <a:rPr lang="en-US" b="1" dirty="0" smtClean="0">
                <a:solidFill>
                  <a:schemeClr val="tx1"/>
                </a:solidFill>
              </a:rPr>
              <a:t>Assessment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229600" cy="4267200"/>
          </a:xfrm>
          <a:noFill/>
          <a:ln/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External Audit:</a:t>
            </a:r>
          </a:p>
          <a:p>
            <a:pPr lvl="1"/>
            <a:r>
              <a:rPr lang="en-US" sz="3200" dirty="0" smtClean="0"/>
              <a:t>Identification and evaluation of trends and events beyond control of single firm</a:t>
            </a:r>
          </a:p>
          <a:p>
            <a:pPr lvl="2"/>
            <a:r>
              <a:rPr lang="en-US" sz="2800" dirty="0" smtClean="0"/>
              <a:t>Increased foreign competition</a:t>
            </a:r>
          </a:p>
          <a:p>
            <a:pPr lvl="2"/>
            <a:r>
              <a:rPr lang="en-US" sz="2800" dirty="0" smtClean="0"/>
              <a:t>Populations shifts</a:t>
            </a:r>
          </a:p>
          <a:p>
            <a:pPr lvl="2"/>
            <a:r>
              <a:rPr lang="en-US" sz="2800" dirty="0" smtClean="0"/>
              <a:t>Aging society</a:t>
            </a:r>
          </a:p>
          <a:p>
            <a:pPr lvl="2"/>
            <a:r>
              <a:rPr lang="en-US" sz="2800" dirty="0" smtClean="0"/>
              <a:t>Information technology</a:t>
            </a:r>
          </a:p>
          <a:p>
            <a:pPr lvl="2"/>
            <a:r>
              <a:rPr lang="en-US" sz="2800" dirty="0" smtClean="0"/>
              <a:t>Computer revolution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2287588"/>
            <a:ext cx="7921625" cy="3425825"/>
          </a:xfrm>
          <a:noFill/>
          <a:ln/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3600" dirty="0"/>
              <a:t>Purpose:</a:t>
            </a:r>
          </a:p>
          <a:p>
            <a:pPr>
              <a:buFontTx/>
              <a:buNone/>
            </a:pPr>
            <a:endParaRPr lang="en-US" sz="3600" dirty="0"/>
          </a:p>
          <a:p>
            <a:pPr lvl="1"/>
            <a:r>
              <a:rPr lang="en-US" sz="3200" dirty="0"/>
              <a:t>	Development of Finite List:</a:t>
            </a:r>
          </a:p>
          <a:p>
            <a:pPr lvl="2"/>
            <a:r>
              <a:rPr lang="en-US" sz="2800" dirty="0"/>
              <a:t>Opportunities</a:t>
            </a:r>
          </a:p>
          <a:p>
            <a:pPr lvl="2"/>
            <a:r>
              <a:rPr lang="en-US" sz="2800" dirty="0"/>
              <a:t>Threats to be avoided</a:t>
            </a: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algn="l"/>
            <a:r>
              <a:rPr lang="en-US" b="1" dirty="0"/>
              <a:t>Nature of External </a:t>
            </a:r>
            <a:r>
              <a:rPr lang="en-US" b="1" dirty="0" smtClean="0"/>
              <a:t>Assessment</a:t>
            </a:r>
            <a:endParaRPr lang="en-US" b="1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51813" cy="4419600"/>
          </a:xfrm>
          <a:noFill/>
          <a:ln/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dirty="0"/>
              <a:t>Five (5) broad categories: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dirty="0"/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/>
              <a:t>Economic forces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/>
              <a:t>Social, cultural, demographic, &amp; environmental forces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/>
              <a:t>Political, governmental, and legal forces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/>
              <a:t>Technological factors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/>
              <a:t>Competitive forces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algn="l"/>
            <a:r>
              <a:rPr lang="en-US" b="1" dirty="0"/>
              <a:t>Key External Forces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9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9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9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9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99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Relationships Between Key External Forces and an Organization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1668" name="Picture 4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5113" y="2525713"/>
            <a:ext cx="23018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1669" name="Rectangle 5"/>
          <p:cNvSpPr>
            <a:spLocks noChangeArrowheads="1"/>
          </p:cNvSpPr>
          <p:nvPr/>
        </p:nvSpPr>
        <p:spPr bwMode="auto">
          <a:xfrm>
            <a:off x="396875" y="2636838"/>
            <a:ext cx="19494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ctr">
              <a:spcBef>
                <a:spcPct val="0"/>
              </a:spcBef>
              <a:buSzTx/>
              <a:buFontTx/>
              <a:buNone/>
            </a:pPr>
            <a:r>
              <a:rPr lang="en-US" sz="2400" b="1" dirty="0">
                <a:solidFill>
                  <a:srgbClr val="003366"/>
                </a:solidFill>
              </a:rPr>
              <a:t>Key</a:t>
            </a:r>
          </a:p>
          <a:p>
            <a:pPr marL="342900" indent="-342900" algn="ctr">
              <a:spcBef>
                <a:spcPct val="0"/>
              </a:spcBef>
              <a:buSzTx/>
              <a:buFontTx/>
              <a:buNone/>
            </a:pPr>
            <a:r>
              <a:rPr lang="en-US" sz="2400" b="1" dirty="0">
                <a:solidFill>
                  <a:srgbClr val="003366"/>
                </a:solidFill>
              </a:rPr>
              <a:t> External</a:t>
            </a:r>
          </a:p>
          <a:p>
            <a:pPr marL="342900" indent="-342900" algn="ctr">
              <a:spcBef>
                <a:spcPct val="0"/>
              </a:spcBef>
              <a:buSzTx/>
              <a:buFontTx/>
              <a:buNone/>
            </a:pPr>
            <a:r>
              <a:rPr lang="en-US" sz="2400" b="1" dirty="0">
                <a:solidFill>
                  <a:srgbClr val="003366"/>
                </a:solidFill>
              </a:rPr>
              <a:t> Forces</a:t>
            </a:r>
          </a:p>
        </p:txBody>
      </p:sp>
      <p:sp>
        <p:nvSpPr>
          <p:cNvPr id="241670" name="Rectangle 6"/>
          <p:cNvSpPr>
            <a:spLocks noChangeArrowheads="1"/>
          </p:cNvSpPr>
          <p:nvPr/>
        </p:nvSpPr>
        <p:spPr bwMode="auto">
          <a:xfrm>
            <a:off x="2971800" y="1516063"/>
            <a:ext cx="3124200" cy="4351337"/>
          </a:xfrm>
          <a:prstGeom prst="rect">
            <a:avLst/>
          </a:prstGeom>
          <a:gradFill rotWithShape="0">
            <a:gsLst>
              <a:gs pos="0">
                <a:srgbClr val="E6D19E"/>
              </a:gs>
              <a:gs pos="100000">
                <a:srgbClr val="E6D19E">
                  <a:gamma/>
                  <a:tint val="70196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1671" name="Rectangle 7"/>
          <p:cNvSpPr>
            <a:spLocks noChangeArrowheads="1"/>
          </p:cNvSpPr>
          <p:nvPr/>
        </p:nvSpPr>
        <p:spPr bwMode="auto">
          <a:xfrm>
            <a:off x="2994025" y="1562100"/>
            <a:ext cx="3101975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rgbClr val="003366"/>
                </a:solidFill>
              </a:rPr>
              <a:t>Competitors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rgbClr val="003366"/>
                </a:solidFill>
              </a:rPr>
              <a:t>Suppliers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rgbClr val="003366"/>
                </a:solidFill>
              </a:rPr>
              <a:t>Distributors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rgbClr val="003366"/>
                </a:solidFill>
              </a:rPr>
              <a:t>Creditors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rgbClr val="003366"/>
                </a:solidFill>
              </a:rPr>
              <a:t>Customers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rgbClr val="003366"/>
                </a:solidFill>
              </a:rPr>
              <a:t>Employees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rgbClr val="003366"/>
                </a:solidFill>
              </a:rPr>
              <a:t>Communities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rgbClr val="003366"/>
                </a:solidFill>
              </a:rPr>
              <a:t>Managers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rgbClr val="003366"/>
                </a:solidFill>
              </a:rPr>
              <a:t>Stockholders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rgbClr val="003366"/>
                </a:solidFill>
              </a:rPr>
              <a:t>Labor Unions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rgbClr val="003366"/>
                </a:solidFill>
              </a:rPr>
              <a:t>Special Interest Groups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rgbClr val="003366"/>
                </a:solidFill>
              </a:rPr>
              <a:t>Products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rgbClr val="003366"/>
                </a:solidFill>
              </a:rPr>
              <a:t>Services</a:t>
            </a:r>
          </a:p>
        </p:txBody>
      </p:sp>
      <p:sp>
        <p:nvSpPr>
          <p:cNvPr id="241672" name="Line 8"/>
          <p:cNvSpPr>
            <a:spLocks noChangeShapeType="1"/>
          </p:cNvSpPr>
          <p:nvPr/>
        </p:nvSpPr>
        <p:spPr bwMode="auto">
          <a:xfrm>
            <a:off x="2439988" y="3276600"/>
            <a:ext cx="455612" cy="0"/>
          </a:xfrm>
          <a:prstGeom prst="line">
            <a:avLst/>
          </a:prstGeom>
          <a:noFill/>
          <a:ln w="57150" cmpd="tri">
            <a:solidFill>
              <a:schemeClr val="tx1"/>
            </a:solidFill>
            <a:prstDash val="dash"/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1673" name="Line 9"/>
          <p:cNvSpPr>
            <a:spLocks noChangeShapeType="1"/>
          </p:cNvSpPr>
          <p:nvPr/>
        </p:nvSpPr>
        <p:spPr bwMode="auto">
          <a:xfrm>
            <a:off x="6096000" y="3352800"/>
            <a:ext cx="455613" cy="0"/>
          </a:xfrm>
          <a:prstGeom prst="line">
            <a:avLst/>
          </a:prstGeom>
          <a:noFill/>
          <a:ln w="57150" cmpd="tri">
            <a:solidFill>
              <a:schemeClr val="tx1"/>
            </a:solidFill>
            <a:prstDash val="dash"/>
            <a:round/>
            <a:headEnd type="none" w="sm" len="sm"/>
            <a:tailEnd type="stealth" w="med" len="med"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241674" name="Picture 10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9713" y="2601913"/>
            <a:ext cx="2630487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1675" name="Rectangle 11"/>
          <p:cNvSpPr>
            <a:spLocks noChangeArrowheads="1"/>
          </p:cNvSpPr>
          <p:nvPr/>
        </p:nvSpPr>
        <p:spPr bwMode="auto">
          <a:xfrm>
            <a:off x="6721475" y="2713038"/>
            <a:ext cx="2422525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ctr">
              <a:spcBef>
                <a:spcPct val="0"/>
              </a:spcBef>
              <a:buSzTx/>
              <a:buFontTx/>
              <a:buNone/>
            </a:pPr>
            <a:r>
              <a:rPr lang="en-US" sz="2400" b="1">
                <a:solidFill>
                  <a:srgbClr val="003366"/>
                </a:solidFill>
              </a:rPr>
              <a:t>Opportunities</a:t>
            </a:r>
          </a:p>
          <a:p>
            <a:pPr marL="342900" indent="-342900" algn="ctr">
              <a:spcBef>
                <a:spcPct val="0"/>
              </a:spcBef>
              <a:buSzTx/>
              <a:buFontTx/>
              <a:buNone/>
            </a:pPr>
            <a:r>
              <a:rPr lang="en-US" sz="2400" b="1">
                <a:solidFill>
                  <a:srgbClr val="003366"/>
                </a:solidFill>
              </a:rPr>
              <a:t>&amp;</a:t>
            </a:r>
          </a:p>
          <a:p>
            <a:pPr marL="342900" indent="-342900" algn="ctr">
              <a:spcBef>
                <a:spcPct val="0"/>
              </a:spcBef>
              <a:buSzTx/>
              <a:buFontTx/>
              <a:buNone/>
            </a:pPr>
            <a:r>
              <a:rPr lang="en-US" sz="2400" b="1">
                <a:solidFill>
                  <a:srgbClr val="003366"/>
                </a:solidFill>
              </a:rPr>
              <a:t>Threats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1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16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16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16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16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16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1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1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1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1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9" grpId="0" build="p" autoUpdateAnimBg="0" advAuto="0"/>
      <p:bldP spid="241670" grpId="0" animBg="1"/>
      <p:bldP spid="241671" grpId="0" autoUpdateAnimBg="0"/>
      <p:bldP spid="24167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769225" cy="11398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Performing an External Audit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7769225" cy="38862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Gather competitive intelligence on factors: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Social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Cultural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Demographic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Environmental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Economic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Political, legal, governmental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technological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769225" cy="11398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Performing an External Audit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7769225" cy="38862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dirty="0" smtClean="0"/>
              <a:t>Sources of information include:</a:t>
            </a:r>
          </a:p>
          <a:p>
            <a:pPr lvl="1"/>
            <a:r>
              <a:rPr lang="en-US" dirty="0" smtClean="0"/>
              <a:t>Internet</a:t>
            </a:r>
          </a:p>
          <a:p>
            <a:pPr lvl="1"/>
            <a:r>
              <a:rPr lang="en-US" dirty="0" smtClean="0"/>
              <a:t>Libraries (corporate, university, public)</a:t>
            </a:r>
          </a:p>
          <a:p>
            <a:pPr lvl="1"/>
            <a:r>
              <a:rPr lang="en-US" dirty="0" smtClean="0"/>
              <a:t>Suppliers</a:t>
            </a:r>
          </a:p>
          <a:p>
            <a:pPr lvl="1"/>
            <a:r>
              <a:rPr lang="en-US" dirty="0" smtClean="0"/>
              <a:t>Distributors</a:t>
            </a:r>
          </a:p>
          <a:p>
            <a:pPr lvl="1"/>
            <a:r>
              <a:rPr lang="en-US" dirty="0" smtClean="0"/>
              <a:t>Customers</a:t>
            </a:r>
          </a:p>
          <a:p>
            <a:pPr lvl="1"/>
            <a:r>
              <a:rPr lang="en-US" dirty="0" smtClean="0"/>
              <a:t>Competition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769225" cy="11398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Performing an External Audit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7769225" cy="3886200"/>
          </a:xfrm>
          <a:noFill/>
          <a:ln/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3600" dirty="0" smtClean="0"/>
              <a:t>Key factors:</a:t>
            </a:r>
          </a:p>
          <a:p>
            <a:pPr lvl="1"/>
            <a:r>
              <a:rPr lang="en-US" sz="3200" dirty="0" smtClean="0"/>
              <a:t>Vary over time</a:t>
            </a:r>
          </a:p>
          <a:p>
            <a:pPr lvl="1"/>
            <a:r>
              <a:rPr lang="en-US" sz="3200" dirty="0" smtClean="0"/>
              <a:t>Vary by industry</a:t>
            </a:r>
          </a:p>
          <a:p>
            <a:pPr lvl="1"/>
            <a:endParaRPr lang="en-US" sz="3200" dirty="0" smtClean="0"/>
          </a:p>
          <a:p>
            <a:pPr>
              <a:buFontTx/>
              <a:buNone/>
            </a:pPr>
            <a:endParaRPr lang="en-US" sz="3600" dirty="0" smtClean="0"/>
          </a:p>
          <a:p>
            <a:pPr>
              <a:buFontTx/>
              <a:buNone/>
            </a:pPr>
            <a:endParaRPr lang="en-US" sz="3600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769225" cy="11398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Performing an External Audit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074025" cy="4953000"/>
          </a:xfrm>
          <a:noFill/>
          <a:ln/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Variables include: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Market share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Breadth of competing products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World economies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Foreign affiliates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Proprietary account advantages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Price competitiveness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Technological advancements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Interest rates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Pollution abatement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69225" cy="11398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Key External Factors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7772400" cy="4495800"/>
          </a:xfrm>
          <a:noFill/>
          <a:ln/>
        </p:spPr>
        <p:txBody>
          <a:bodyPr/>
          <a:lstStyle/>
          <a:p>
            <a:pPr marL="609600" indent="-609600">
              <a:buFontTx/>
              <a:buNone/>
            </a:pPr>
            <a:r>
              <a:rPr lang="en-US" sz="2800" dirty="0"/>
              <a:t>Key External Factors:</a:t>
            </a:r>
          </a:p>
          <a:p>
            <a:pPr marL="609600" indent="-609600">
              <a:buFontTx/>
              <a:buNone/>
            </a:pPr>
            <a:endParaRPr lang="en-US" sz="2800" dirty="0"/>
          </a:p>
          <a:p>
            <a:pPr marL="609600" indent="-609600">
              <a:buFontTx/>
              <a:buAutoNum type="arabicPeriod"/>
            </a:pPr>
            <a:r>
              <a:rPr lang="en-US" sz="2800" dirty="0"/>
              <a:t>Oriented to long-term &amp; annual objectives</a:t>
            </a:r>
          </a:p>
          <a:p>
            <a:pPr marL="609600" indent="-609600">
              <a:buFontTx/>
              <a:buAutoNum type="arabicPeriod"/>
            </a:pPr>
            <a:r>
              <a:rPr lang="en-US" sz="2800" dirty="0"/>
              <a:t>Measurable</a:t>
            </a:r>
          </a:p>
          <a:p>
            <a:pPr marL="609600" indent="-609600">
              <a:buFontTx/>
              <a:buAutoNum type="arabicPeriod"/>
            </a:pPr>
            <a:r>
              <a:rPr lang="en-US" sz="2800" dirty="0"/>
              <a:t>Applicable to all competing firms</a:t>
            </a:r>
          </a:p>
          <a:p>
            <a:pPr marL="609600" indent="-609600">
              <a:buFontTx/>
              <a:buAutoNum type="arabicPeriod"/>
            </a:pPr>
            <a:r>
              <a:rPr lang="en-US" sz="2800" dirty="0"/>
              <a:t>Hierarchical</a:t>
            </a:r>
          </a:p>
          <a:p>
            <a:pPr marL="990600" lvl="1" indent="-533400">
              <a:buFontTx/>
              <a:buChar char="•"/>
            </a:pPr>
            <a:r>
              <a:rPr lang="en-US" sz="2400" dirty="0"/>
              <a:t>Overall company</a:t>
            </a:r>
          </a:p>
          <a:p>
            <a:pPr marL="990600" lvl="1" indent="-533400">
              <a:buFontTx/>
              <a:buChar char="•"/>
            </a:pPr>
            <a:r>
              <a:rPr lang="en-US" sz="2400" dirty="0"/>
              <a:t>Divisional or functional areas</a:t>
            </a:r>
          </a:p>
          <a:p>
            <a:pPr marL="990600" lvl="1" indent="-533400"/>
            <a:endParaRPr lang="en-US" sz="2400" dirty="0"/>
          </a:p>
          <a:p>
            <a:pPr marL="609600" indent="-609600">
              <a:buFontTx/>
              <a:buNone/>
            </a:pPr>
            <a:endParaRPr lang="en-US" sz="2800" dirty="0"/>
          </a:p>
          <a:p>
            <a:pPr marL="609600" indent="-609600">
              <a:buFontTx/>
              <a:buNone/>
            </a:pPr>
            <a:endParaRPr lang="en-US" sz="2800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0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50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50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50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50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0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3988"/>
            <a:ext cx="8686800" cy="1141412"/>
          </a:xfrm>
          <a:ln/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solidFill>
                  <a:schemeClr val="tx1"/>
                </a:solidFill>
              </a:rPr>
              <a:t>Michael Porter’s </a:t>
            </a:r>
            <a:r>
              <a:rPr lang="en-US" sz="4000" b="1" dirty="0">
                <a:solidFill>
                  <a:schemeClr val="tx1"/>
                </a:solidFill>
              </a:rPr>
              <a:t>Five-Forces </a:t>
            </a:r>
            <a:r>
              <a:rPr lang="en-US" sz="4000" b="1" dirty="0" smtClean="0">
                <a:solidFill>
                  <a:schemeClr val="tx1"/>
                </a:solidFill>
              </a:rPr>
              <a:t>Model </a:t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>(</a:t>
            </a:r>
            <a:r>
              <a:rPr lang="en-US" sz="4000" b="1" dirty="0" smtClean="0"/>
              <a:t>Competitive Analysis)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309251" name="Freeform 3"/>
          <p:cNvSpPr>
            <a:spLocks/>
          </p:cNvSpPr>
          <p:nvPr/>
        </p:nvSpPr>
        <p:spPr bwMode="auto">
          <a:xfrm>
            <a:off x="2209800" y="1828800"/>
            <a:ext cx="4725988" cy="763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480"/>
              </a:cxn>
              <a:cxn ang="0">
                <a:pos x="2976" y="480"/>
              </a:cxn>
              <a:cxn ang="0">
                <a:pos x="2976" y="0"/>
              </a:cxn>
              <a:cxn ang="0">
                <a:pos x="0" y="0"/>
              </a:cxn>
            </a:cxnLst>
            <a:rect l="0" t="0" r="r" b="b"/>
            <a:pathLst>
              <a:path w="2977" h="481">
                <a:moveTo>
                  <a:pt x="0" y="0"/>
                </a:moveTo>
                <a:lnTo>
                  <a:pt x="0" y="480"/>
                </a:lnTo>
                <a:lnTo>
                  <a:pt x="2976" y="480"/>
                </a:lnTo>
                <a:lnTo>
                  <a:pt x="2976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9999FF"/>
              </a:gs>
              <a:gs pos="100000">
                <a:srgbClr val="9999FF">
                  <a:gamma/>
                  <a:tint val="60000"/>
                  <a:invGamma/>
                </a:srgbClr>
              </a:gs>
            </a:gsLst>
            <a:path path="rect">
              <a:fillToRect l="100000" b="100000"/>
            </a:path>
          </a:gra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252" name="Rectangle 4"/>
          <p:cNvSpPr>
            <a:spLocks noChangeArrowheads="1"/>
          </p:cNvSpPr>
          <p:nvPr/>
        </p:nvSpPr>
        <p:spPr bwMode="auto">
          <a:xfrm>
            <a:off x="2306638" y="1879600"/>
            <a:ext cx="4530725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 anchorCtr="1"/>
          <a:lstStyle/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Tahoma" pitchFamily="34" charset="0"/>
              </a:rPr>
              <a:t>Potential development 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Tahoma" pitchFamily="34" charset="0"/>
              </a:rPr>
              <a:t>of substitute products</a:t>
            </a:r>
          </a:p>
        </p:txBody>
      </p:sp>
      <p:sp>
        <p:nvSpPr>
          <p:cNvPr id="309253" name="Freeform 5"/>
          <p:cNvSpPr>
            <a:spLocks/>
          </p:cNvSpPr>
          <p:nvPr/>
        </p:nvSpPr>
        <p:spPr bwMode="auto">
          <a:xfrm>
            <a:off x="3352800" y="3581400"/>
            <a:ext cx="2287588" cy="1068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72"/>
              </a:cxn>
              <a:cxn ang="0">
                <a:pos x="1440" y="672"/>
              </a:cxn>
              <a:cxn ang="0">
                <a:pos x="1440" y="0"/>
              </a:cxn>
              <a:cxn ang="0">
                <a:pos x="0" y="0"/>
              </a:cxn>
            </a:cxnLst>
            <a:rect l="0" t="0" r="r" b="b"/>
            <a:pathLst>
              <a:path w="1441" h="673">
                <a:moveTo>
                  <a:pt x="0" y="0"/>
                </a:moveTo>
                <a:lnTo>
                  <a:pt x="0" y="672"/>
                </a:lnTo>
                <a:lnTo>
                  <a:pt x="1440" y="672"/>
                </a:lnTo>
                <a:lnTo>
                  <a:pt x="1440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FFCC99"/>
              </a:gs>
              <a:gs pos="100000">
                <a:srgbClr val="FFCC99">
                  <a:gamma/>
                  <a:tint val="60000"/>
                  <a:invGamma/>
                </a:srgbClr>
              </a:gs>
            </a:gsLst>
            <a:path path="rect">
              <a:fillToRect l="100000" b="100000"/>
            </a:path>
          </a:gra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254" name="Rectangle 6"/>
          <p:cNvSpPr>
            <a:spLocks noChangeArrowheads="1"/>
          </p:cNvSpPr>
          <p:nvPr/>
        </p:nvSpPr>
        <p:spPr bwMode="auto">
          <a:xfrm>
            <a:off x="3449638" y="3632200"/>
            <a:ext cx="2092325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Tahoma" pitchFamily="34" charset="0"/>
              </a:rPr>
              <a:t>Rivalry among 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Tahoma" pitchFamily="34" charset="0"/>
              </a:rPr>
              <a:t>competing firms</a:t>
            </a:r>
          </a:p>
        </p:txBody>
      </p:sp>
      <p:sp>
        <p:nvSpPr>
          <p:cNvPr id="309255" name="Freeform 7"/>
          <p:cNvSpPr>
            <a:spLocks/>
          </p:cNvSpPr>
          <p:nvPr/>
        </p:nvSpPr>
        <p:spPr bwMode="auto">
          <a:xfrm>
            <a:off x="152400" y="3810000"/>
            <a:ext cx="2439988" cy="763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480"/>
              </a:cxn>
              <a:cxn ang="0">
                <a:pos x="1536" y="480"/>
              </a:cxn>
              <a:cxn ang="0">
                <a:pos x="1536" y="0"/>
              </a:cxn>
              <a:cxn ang="0">
                <a:pos x="0" y="0"/>
              </a:cxn>
            </a:cxnLst>
            <a:rect l="0" t="0" r="r" b="b"/>
            <a:pathLst>
              <a:path w="1537" h="481">
                <a:moveTo>
                  <a:pt x="0" y="0"/>
                </a:moveTo>
                <a:lnTo>
                  <a:pt x="0" y="480"/>
                </a:lnTo>
                <a:lnTo>
                  <a:pt x="1536" y="480"/>
                </a:lnTo>
                <a:lnTo>
                  <a:pt x="1536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FFCC00"/>
              </a:gs>
              <a:gs pos="100000">
                <a:srgbClr val="FFCC00">
                  <a:gamma/>
                  <a:tint val="60000"/>
                  <a:invGamma/>
                </a:srgbClr>
              </a:gs>
            </a:gsLst>
            <a:path path="rect">
              <a:fillToRect l="100000" b="100000"/>
            </a:path>
          </a:gra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256" name="Rectangle 8"/>
          <p:cNvSpPr>
            <a:spLocks noChangeArrowheads="1"/>
          </p:cNvSpPr>
          <p:nvPr/>
        </p:nvSpPr>
        <p:spPr bwMode="auto">
          <a:xfrm>
            <a:off x="249238" y="3860800"/>
            <a:ext cx="2244725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Tahoma" pitchFamily="34" charset="0"/>
              </a:rPr>
              <a:t>Bargaining power 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Tahoma" pitchFamily="34" charset="0"/>
              </a:rPr>
              <a:t>of suppliers</a:t>
            </a:r>
          </a:p>
        </p:txBody>
      </p:sp>
      <p:sp>
        <p:nvSpPr>
          <p:cNvPr id="309257" name="Line 9"/>
          <p:cNvSpPr>
            <a:spLocks noChangeShapeType="1"/>
          </p:cNvSpPr>
          <p:nvPr/>
        </p:nvSpPr>
        <p:spPr bwMode="auto">
          <a:xfrm flipH="1">
            <a:off x="458788" y="6858000"/>
            <a:ext cx="1508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258" name="Freeform 10"/>
          <p:cNvSpPr>
            <a:spLocks/>
          </p:cNvSpPr>
          <p:nvPr/>
        </p:nvSpPr>
        <p:spPr bwMode="auto">
          <a:xfrm>
            <a:off x="2209800" y="5715000"/>
            <a:ext cx="4725988" cy="763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480"/>
              </a:cxn>
              <a:cxn ang="0">
                <a:pos x="2976" y="480"/>
              </a:cxn>
              <a:cxn ang="0">
                <a:pos x="2976" y="0"/>
              </a:cxn>
              <a:cxn ang="0">
                <a:pos x="0" y="0"/>
              </a:cxn>
            </a:cxnLst>
            <a:rect l="0" t="0" r="r" b="b"/>
            <a:pathLst>
              <a:path w="2977" h="481">
                <a:moveTo>
                  <a:pt x="0" y="0"/>
                </a:moveTo>
                <a:lnTo>
                  <a:pt x="0" y="480"/>
                </a:lnTo>
                <a:lnTo>
                  <a:pt x="2976" y="480"/>
                </a:lnTo>
                <a:lnTo>
                  <a:pt x="2976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CCECFF"/>
              </a:gs>
              <a:gs pos="100000">
                <a:srgbClr val="CCECFF">
                  <a:gamma/>
                  <a:tint val="60000"/>
                  <a:invGamma/>
                </a:srgbClr>
              </a:gs>
            </a:gsLst>
            <a:path path="rect">
              <a:fillToRect l="100000" b="100000"/>
            </a:path>
          </a:gra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259" name="Rectangle 11"/>
          <p:cNvSpPr>
            <a:spLocks noChangeArrowheads="1"/>
          </p:cNvSpPr>
          <p:nvPr/>
        </p:nvSpPr>
        <p:spPr bwMode="auto">
          <a:xfrm>
            <a:off x="2306638" y="5765800"/>
            <a:ext cx="4530725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 anchorCtr="1"/>
          <a:lstStyle/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Tahoma" pitchFamily="34" charset="0"/>
              </a:rPr>
              <a:t>Potential entry of new competitors</a:t>
            </a:r>
          </a:p>
        </p:txBody>
      </p:sp>
      <p:sp>
        <p:nvSpPr>
          <p:cNvPr id="309260" name="Freeform 12"/>
          <p:cNvSpPr>
            <a:spLocks/>
          </p:cNvSpPr>
          <p:nvPr/>
        </p:nvSpPr>
        <p:spPr bwMode="auto">
          <a:xfrm>
            <a:off x="6400800" y="3810000"/>
            <a:ext cx="2439988" cy="763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480"/>
              </a:cxn>
              <a:cxn ang="0">
                <a:pos x="1536" y="480"/>
              </a:cxn>
              <a:cxn ang="0">
                <a:pos x="1536" y="0"/>
              </a:cxn>
              <a:cxn ang="0">
                <a:pos x="0" y="0"/>
              </a:cxn>
            </a:cxnLst>
            <a:rect l="0" t="0" r="r" b="b"/>
            <a:pathLst>
              <a:path w="1537" h="481">
                <a:moveTo>
                  <a:pt x="0" y="0"/>
                </a:moveTo>
                <a:lnTo>
                  <a:pt x="0" y="480"/>
                </a:lnTo>
                <a:lnTo>
                  <a:pt x="1536" y="480"/>
                </a:lnTo>
                <a:lnTo>
                  <a:pt x="1536" y="0"/>
                </a:lnTo>
                <a:lnTo>
                  <a:pt x="0" y="0"/>
                </a:lnTo>
              </a:path>
            </a:pathLst>
          </a:custGeom>
          <a:gradFill rotWithShape="0">
            <a:gsLst>
              <a:gs pos="0">
                <a:srgbClr val="CCFFCC"/>
              </a:gs>
              <a:gs pos="100000">
                <a:srgbClr val="CCFFCC">
                  <a:gamma/>
                  <a:tint val="60000"/>
                  <a:invGamma/>
                </a:srgbClr>
              </a:gs>
            </a:gsLst>
            <a:path path="rect">
              <a:fillToRect l="100000" b="100000"/>
            </a:path>
          </a:gra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261" name="Rectangle 13"/>
          <p:cNvSpPr>
            <a:spLocks noChangeArrowheads="1"/>
          </p:cNvSpPr>
          <p:nvPr/>
        </p:nvSpPr>
        <p:spPr bwMode="auto">
          <a:xfrm>
            <a:off x="6497638" y="3860800"/>
            <a:ext cx="2244725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Tahoma" pitchFamily="34" charset="0"/>
              </a:rPr>
              <a:t>Bargaining power </a:t>
            </a:r>
          </a:p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sz="2000" b="1">
                <a:solidFill>
                  <a:schemeClr val="tx1"/>
                </a:solidFill>
                <a:latin typeface="Tahoma" pitchFamily="34" charset="0"/>
              </a:rPr>
              <a:t>of consumers</a:t>
            </a:r>
          </a:p>
        </p:txBody>
      </p:sp>
      <p:sp>
        <p:nvSpPr>
          <p:cNvPr id="309262" name="Freeform 14"/>
          <p:cNvSpPr>
            <a:spLocks/>
          </p:cNvSpPr>
          <p:nvPr/>
        </p:nvSpPr>
        <p:spPr bwMode="auto">
          <a:xfrm>
            <a:off x="4419600" y="2590800"/>
            <a:ext cx="306388" cy="992188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192" y="125"/>
              </a:cxn>
              <a:cxn ang="0">
                <a:pos x="144" y="125"/>
              </a:cxn>
              <a:cxn ang="0">
                <a:pos x="144" y="499"/>
              </a:cxn>
              <a:cxn ang="0">
                <a:pos x="192" y="499"/>
              </a:cxn>
              <a:cxn ang="0">
                <a:pos x="96" y="624"/>
              </a:cxn>
              <a:cxn ang="0">
                <a:pos x="0" y="499"/>
              </a:cxn>
              <a:cxn ang="0">
                <a:pos x="48" y="499"/>
              </a:cxn>
              <a:cxn ang="0">
                <a:pos x="48" y="125"/>
              </a:cxn>
              <a:cxn ang="0">
                <a:pos x="0" y="125"/>
              </a:cxn>
              <a:cxn ang="0">
                <a:pos x="96" y="0"/>
              </a:cxn>
            </a:cxnLst>
            <a:rect l="0" t="0" r="r" b="b"/>
            <a:pathLst>
              <a:path w="193" h="625">
                <a:moveTo>
                  <a:pt x="96" y="0"/>
                </a:moveTo>
                <a:lnTo>
                  <a:pt x="192" y="125"/>
                </a:lnTo>
                <a:lnTo>
                  <a:pt x="144" y="125"/>
                </a:lnTo>
                <a:lnTo>
                  <a:pt x="144" y="499"/>
                </a:lnTo>
                <a:lnTo>
                  <a:pt x="192" y="499"/>
                </a:lnTo>
                <a:lnTo>
                  <a:pt x="96" y="624"/>
                </a:lnTo>
                <a:lnTo>
                  <a:pt x="0" y="499"/>
                </a:lnTo>
                <a:lnTo>
                  <a:pt x="48" y="499"/>
                </a:lnTo>
                <a:lnTo>
                  <a:pt x="48" y="125"/>
                </a:lnTo>
                <a:lnTo>
                  <a:pt x="0" y="125"/>
                </a:lnTo>
                <a:lnTo>
                  <a:pt x="96" y="0"/>
                </a:lnTo>
              </a:path>
            </a:pathLst>
          </a:custGeom>
          <a:solidFill>
            <a:srgbClr val="800000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263" name="Freeform 15"/>
          <p:cNvSpPr>
            <a:spLocks/>
          </p:cNvSpPr>
          <p:nvPr/>
        </p:nvSpPr>
        <p:spPr bwMode="auto">
          <a:xfrm>
            <a:off x="4419600" y="4648200"/>
            <a:ext cx="306388" cy="1068388"/>
          </a:xfrm>
          <a:custGeom>
            <a:avLst/>
            <a:gdLst/>
            <a:ahLst/>
            <a:cxnLst>
              <a:cxn ang="0">
                <a:pos x="96" y="0"/>
              </a:cxn>
              <a:cxn ang="0">
                <a:pos x="192" y="134"/>
              </a:cxn>
              <a:cxn ang="0">
                <a:pos x="144" y="134"/>
              </a:cxn>
              <a:cxn ang="0">
                <a:pos x="144" y="538"/>
              </a:cxn>
              <a:cxn ang="0">
                <a:pos x="192" y="538"/>
              </a:cxn>
              <a:cxn ang="0">
                <a:pos x="96" y="672"/>
              </a:cxn>
              <a:cxn ang="0">
                <a:pos x="0" y="538"/>
              </a:cxn>
              <a:cxn ang="0">
                <a:pos x="48" y="538"/>
              </a:cxn>
              <a:cxn ang="0">
                <a:pos x="48" y="134"/>
              </a:cxn>
              <a:cxn ang="0">
                <a:pos x="0" y="134"/>
              </a:cxn>
              <a:cxn ang="0">
                <a:pos x="96" y="0"/>
              </a:cxn>
            </a:cxnLst>
            <a:rect l="0" t="0" r="r" b="b"/>
            <a:pathLst>
              <a:path w="193" h="673">
                <a:moveTo>
                  <a:pt x="96" y="0"/>
                </a:moveTo>
                <a:lnTo>
                  <a:pt x="192" y="134"/>
                </a:lnTo>
                <a:lnTo>
                  <a:pt x="144" y="134"/>
                </a:lnTo>
                <a:lnTo>
                  <a:pt x="144" y="538"/>
                </a:lnTo>
                <a:lnTo>
                  <a:pt x="192" y="538"/>
                </a:lnTo>
                <a:lnTo>
                  <a:pt x="96" y="672"/>
                </a:lnTo>
                <a:lnTo>
                  <a:pt x="0" y="538"/>
                </a:lnTo>
                <a:lnTo>
                  <a:pt x="48" y="538"/>
                </a:lnTo>
                <a:lnTo>
                  <a:pt x="48" y="134"/>
                </a:lnTo>
                <a:lnTo>
                  <a:pt x="0" y="134"/>
                </a:lnTo>
                <a:lnTo>
                  <a:pt x="96" y="0"/>
                </a:lnTo>
              </a:path>
            </a:pathLst>
          </a:custGeom>
          <a:solidFill>
            <a:srgbClr val="800000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264" name="Freeform 16"/>
          <p:cNvSpPr>
            <a:spLocks/>
          </p:cNvSpPr>
          <p:nvPr/>
        </p:nvSpPr>
        <p:spPr bwMode="auto">
          <a:xfrm>
            <a:off x="2590800" y="4113212"/>
            <a:ext cx="763588" cy="153988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96" y="96"/>
              </a:cxn>
              <a:cxn ang="0">
                <a:pos x="96" y="72"/>
              </a:cxn>
              <a:cxn ang="0">
                <a:pos x="384" y="72"/>
              </a:cxn>
              <a:cxn ang="0">
                <a:pos x="384" y="96"/>
              </a:cxn>
              <a:cxn ang="0">
                <a:pos x="480" y="48"/>
              </a:cxn>
              <a:cxn ang="0">
                <a:pos x="384" y="0"/>
              </a:cxn>
              <a:cxn ang="0">
                <a:pos x="384" y="24"/>
              </a:cxn>
              <a:cxn ang="0">
                <a:pos x="96" y="24"/>
              </a:cxn>
              <a:cxn ang="0">
                <a:pos x="96" y="0"/>
              </a:cxn>
              <a:cxn ang="0">
                <a:pos x="0" y="48"/>
              </a:cxn>
            </a:cxnLst>
            <a:rect l="0" t="0" r="r" b="b"/>
            <a:pathLst>
              <a:path w="481" h="97">
                <a:moveTo>
                  <a:pt x="0" y="48"/>
                </a:moveTo>
                <a:lnTo>
                  <a:pt x="96" y="96"/>
                </a:lnTo>
                <a:lnTo>
                  <a:pt x="96" y="72"/>
                </a:lnTo>
                <a:lnTo>
                  <a:pt x="384" y="72"/>
                </a:lnTo>
                <a:lnTo>
                  <a:pt x="384" y="96"/>
                </a:lnTo>
                <a:lnTo>
                  <a:pt x="480" y="48"/>
                </a:lnTo>
                <a:lnTo>
                  <a:pt x="384" y="0"/>
                </a:lnTo>
                <a:lnTo>
                  <a:pt x="384" y="24"/>
                </a:lnTo>
                <a:lnTo>
                  <a:pt x="96" y="24"/>
                </a:lnTo>
                <a:lnTo>
                  <a:pt x="96" y="0"/>
                </a:lnTo>
                <a:lnTo>
                  <a:pt x="0" y="48"/>
                </a:lnTo>
              </a:path>
            </a:pathLst>
          </a:custGeom>
          <a:solidFill>
            <a:srgbClr val="800000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265" name="Freeform 17"/>
          <p:cNvSpPr>
            <a:spLocks/>
          </p:cNvSpPr>
          <p:nvPr/>
        </p:nvSpPr>
        <p:spPr bwMode="auto">
          <a:xfrm>
            <a:off x="5638800" y="4114800"/>
            <a:ext cx="763588" cy="153988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96" y="96"/>
              </a:cxn>
              <a:cxn ang="0">
                <a:pos x="96" y="72"/>
              </a:cxn>
              <a:cxn ang="0">
                <a:pos x="384" y="72"/>
              </a:cxn>
              <a:cxn ang="0">
                <a:pos x="384" y="96"/>
              </a:cxn>
              <a:cxn ang="0">
                <a:pos x="480" y="48"/>
              </a:cxn>
              <a:cxn ang="0">
                <a:pos x="384" y="0"/>
              </a:cxn>
              <a:cxn ang="0">
                <a:pos x="384" y="24"/>
              </a:cxn>
              <a:cxn ang="0">
                <a:pos x="96" y="24"/>
              </a:cxn>
              <a:cxn ang="0">
                <a:pos x="96" y="0"/>
              </a:cxn>
              <a:cxn ang="0">
                <a:pos x="0" y="48"/>
              </a:cxn>
            </a:cxnLst>
            <a:rect l="0" t="0" r="r" b="b"/>
            <a:pathLst>
              <a:path w="481" h="97">
                <a:moveTo>
                  <a:pt x="0" y="48"/>
                </a:moveTo>
                <a:lnTo>
                  <a:pt x="96" y="96"/>
                </a:lnTo>
                <a:lnTo>
                  <a:pt x="96" y="72"/>
                </a:lnTo>
                <a:lnTo>
                  <a:pt x="384" y="72"/>
                </a:lnTo>
                <a:lnTo>
                  <a:pt x="384" y="96"/>
                </a:lnTo>
                <a:lnTo>
                  <a:pt x="480" y="48"/>
                </a:lnTo>
                <a:lnTo>
                  <a:pt x="384" y="0"/>
                </a:lnTo>
                <a:lnTo>
                  <a:pt x="384" y="24"/>
                </a:lnTo>
                <a:lnTo>
                  <a:pt x="96" y="24"/>
                </a:lnTo>
                <a:lnTo>
                  <a:pt x="96" y="0"/>
                </a:lnTo>
                <a:lnTo>
                  <a:pt x="0" y="48"/>
                </a:lnTo>
              </a:path>
            </a:pathLst>
          </a:custGeom>
          <a:solidFill>
            <a:srgbClr val="800000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9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9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9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9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1" grpId="0" animBg="1"/>
      <p:bldP spid="309252" grpId="0" autoUpdateAnimBg="0"/>
      <p:bldP spid="309253" grpId="0" animBg="1"/>
      <p:bldP spid="309254" grpId="0" autoUpdateAnimBg="0"/>
      <p:bldP spid="309255" grpId="0" animBg="1"/>
      <p:bldP spid="309256" grpId="0" autoUpdateAnimBg="0"/>
      <p:bldP spid="309258" grpId="0" animBg="1"/>
      <p:bldP spid="309259" grpId="0" autoUpdateAnimBg="0"/>
      <p:bldP spid="309260" grpId="0" animBg="1"/>
      <p:bldP spid="30926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solidFill>
                  <a:schemeClr val="tx1"/>
                </a:solidFill>
              </a:rPr>
              <a:t>Michael Porter’s </a:t>
            </a:r>
            <a:r>
              <a:rPr lang="en-US" sz="4000" b="1" dirty="0">
                <a:solidFill>
                  <a:schemeClr val="tx1"/>
                </a:solidFill>
              </a:rPr>
              <a:t>Five-Forces </a:t>
            </a:r>
            <a:r>
              <a:rPr lang="en-US" sz="4000" b="1" dirty="0" smtClean="0">
                <a:solidFill>
                  <a:schemeClr val="tx1"/>
                </a:solidFill>
              </a:rPr>
              <a:t>Model </a:t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>(</a:t>
            </a:r>
            <a:r>
              <a:rPr lang="en-US" sz="4000" b="1" dirty="0" smtClean="0"/>
              <a:t>Competitive Analysis)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04800" y="1676400"/>
            <a:ext cx="84582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Competitive Rivalry</a:t>
            </a:r>
            <a:endParaRPr lang="en-US" dirty="0" smtClean="0"/>
          </a:p>
          <a:p>
            <a:pPr lvl="1"/>
            <a:r>
              <a:rPr lang="en-US" dirty="0" smtClean="0"/>
              <a:t>Competitive rivalry is a good starting point to when analyzing a particular industry. </a:t>
            </a:r>
          </a:p>
          <a:p>
            <a:pPr lvl="1"/>
            <a:r>
              <a:rPr lang="en-US" dirty="0" smtClean="0"/>
              <a:t>If entry to an industry is easy then competitive rivalry is likely to be high. </a:t>
            </a:r>
          </a:p>
          <a:p>
            <a:pPr lvl="1"/>
            <a:r>
              <a:rPr lang="en-US" dirty="0" smtClean="0"/>
              <a:t>If it is easy for customers to move to substitute products for example from coke to water then again rivalry will be high.</a:t>
            </a:r>
          </a:p>
          <a:p>
            <a:pPr lvl="1"/>
            <a:r>
              <a:rPr lang="en-US" dirty="0" smtClean="0"/>
              <a:t>Generally competitive rivalry will be high if:</a:t>
            </a:r>
          </a:p>
          <a:p>
            <a:pPr lvl="2"/>
            <a:r>
              <a:rPr lang="en-US" dirty="0" smtClean="0"/>
              <a:t>There is little differentiation between the products sold by competitors.</a:t>
            </a:r>
          </a:p>
          <a:p>
            <a:pPr lvl="2"/>
            <a:r>
              <a:rPr lang="en-US" dirty="0" smtClean="0"/>
              <a:t>Competitors are approximately the same size of each other.</a:t>
            </a:r>
          </a:p>
          <a:p>
            <a:pPr lvl="2"/>
            <a:r>
              <a:rPr lang="en-US" dirty="0" smtClean="0"/>
              <a:t>If competitors have similar strategies.</a:t>
            </a:r>
          </a:p>
          <a:p>
            <a:pPr lvl="2"/>
            <a:r>
              <a:rPr lang="en-US" dirty="0" smtClean="0"/>
              <a:t>It is costly to leave the industry (exit barriers)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09257" name="Line 9"/>
          <p:cNvSpPr>
            <a:spLocks noChangeShapeType="1"/>
          </p:cNvSpPr>
          <p:nvPr/>
        </p:nvSpPr>
        <p:spPr bwMode="auto">
          <a:xfrm flipH="1">
            <a:off x="458788" y="6858000"/>
            <a:ext cx="1508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solidFill>
                  <a:schemeClr val="tx1"/>
                </a:solidFill>
              </a:rPr>
              <a:t>Michael Porter’s </a:t>
            </a:r>
            <a:r>
              <a:rPr lang="en-US" sz="4000" b="1" dirty="0">
                <a:solidFill>
                  <a:schemeClr val="tx1"/>
                </a:solidFill>
              </a:rPr>
              <a:t>Five-Forces </a:t>
            </a:r>
            <a:r>
              <a:rPr lang="en-US" sz="4000" b="1" dirty="0" smtClean="0">
                <a:solidFill>
                  <a:schemeClr val="tx1"/>
                </a:solidFill>
              </a:rPr>
              <a:t>Model </a:t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>(</a:t>
            </a:r>
            <a:r>
              <a:rPr lang="en-US" sz="4000" b="1" dirty="0" smtClean="0"/>
              <a:t>Competitive Analysis)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04800" y="1676400"/>
            <a:ext cx="8458200" cy="50292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Power of Suppliers</a:t>
            </a:r>
            <a:endParaRPr lang="en-US" dirty="0" smtClean="0"/>
          </a:p>
          <a:p>
            <a:pPr lvl="1"/>
            <a:r>
              <a:rPr lang="en-US" dirty="0" smtClean="0"/>
              <a:t>Suppliers are also essential for the success of an organization as they provide businesses with the resources they need to produce their products and services. </a:t>
            </a:r>
          </a:p>
          <a:p>
            <a:pPr lvl="1"/>
            <a:r>
              <a:rPr lang="en-US" dirty="0" smtClean="0"/>
              <a:t>Supplier power can come from:</a:t>
            </a:r>
          </a:p>
          <a:p>
            <a:pPr lvl="2"/>
            <a:r>
              <a:rPr lang="en-US" dirty="0" smtClean="0"/>
              <a:t>If there is one or just a few suppliers that can provide the resources a business needs.</a:t>
            </a:r>
          </a:p>
          <a:p>
            <a:pPr lvl="2"/>
            <a:r>
              <a:rPr lang="en-US" dirty="0" smtClean="0"/>
              <a:t>If it is expensive to move from one supplier to another (known also as switching cost)</a:t>
            </a:r>
          </a:p>
          <a:p>
            <a:pPr lvl="2"/>
            <a:r>
              <a:rPr lang="en-US" dirty="0" smtClean="0"/>
              <a:t>If there is no other substitute for the product provided by the supplier.</a:t>
            </a:r>
          </a:p>
        </p:txBody>
      </p:sp>
      <p:sp>
        <p:nvSpPr>
          <p:cNvPr id="309257" name="Line 9"/>
          <p:cNvSpPr>
            <a:spLocks noChangeShapeType="1"/>
          </p:cNvSpPr>
          <p:nvPr/>
        </p:nvSpPr>
        <p:spPr bwMode="auto">
          <a:xfrm flipH="1">
            <a:off x="458788" y="6858000"/>
            <a:ext cx="1508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solidFill>
                  <a:schemeClr val="tx1"/>
                </a:solidFill>
              </a:rPr>
              <a:t>Michael Porter’s </a:t>
            </a:r>
            <a:r>
              <a:rPr lang="en-US" sz="4000" b="1" dirty="0">
                <a:solidFill>
                  <a:schemeClr val="tx1"/>
                </a:solidFill>
              </a:rPr>
              <a:t>Five-Forces </a:t>
            </a:r>
            <a:r>
              <a:rPr lang="en-US" sz="4000" b="1" dirty="0" smtClean="0">
                <a:solidFill>
                  <a:schemeClr val="tx1"/>
                </a:solidFill>
              </a:rPr>
              <a:t>Model </a:t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>(</a:t>
            </a:r>
            <a:r>
              <a:rPr lang="en-US" sz="4000" b="1" dirty="0" smtClean="0"/>
              <a:t>Competitive Analysis)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04800" y="1676400"/>
            <a:ext cx="8458200" cy="5029200"/>
          </a:xfrm>
        </p:spPr>
        <p:txBody>
          <a:bodyPr>
            <a:normAutofit/>
          </a:bodyPr>
          <a:lstStyle/>
          <a:p>
            <a:r>
              <a:rPr lang="en-US" b="1" dirty="0" smtClean="0"/>
              <a:t>Power of Buyers</a:t>
            </a:r>
            <a:endParaRPr lang="en-US" dirty="0" smtClean="0"/>
          </a:p>
          <a:p>
            <a:pPr lvl="1"/>
            <a:r>
              <a:rPr lang="en-US" dirty="0" smtClean="0"/>
              <a:t>Buyers or customers can exert influence and control over an industry in certain circumstances. </a:t>
            </a:r>
          </a:p>
          <a:p>
            <a:pPr lvl="1"/>
            <a:r>
              <a:rPr lang="en-US" dirty="0" smtClean="0"/>
              <a:t>This happens when:</a:t>
            </a:r>
          </a:p>
          <a:p>
            <a:pPr lvl="2"/>
            <a:r>
              <a:rPr lang="en-US" dirty="0" smtClean="0"/>
              <a:t>There is little differentiation over the product and substitutes can be found easily by customers/buyers. </a:t>
            </a:r>
          </a:p>
          <a:p>
            <a:pPr lvl="2"/>
            <a:r>
              <a:rPr lang="en-US" dirty="0" smtClean="0"/>
              <a:t>Buyers/customers are sensitive to price fluctuations.</a:t>
            </a:r>
          </a:p>
          <a:p>
            <a:pPr lvl="2"/>
            <a:r>
              <a:rPr lang="en-US" dirty="0" smtClean="0"/>
              <a:t>Switching to another product is not costly for customers/buyers.</a:t>
            </a:r>
          </a:p>
        </p:txBody>
      </p:sp>
      <p:sp>
        <p:nvSpPr>
          <p:cNvPr id="309257" name="Line 9"/>
          <p:cNvSpPr>
            <a:spLocks noChangeShapeType="1"/>
          </p:cNvSpPr>
          <p:nvPr/>
        </p:nvSpPr>
        <p:spPr bwMode="auto">
          <a:xfrm flipH="1">
            <a:off x="458788" y="6858000"/>
            <a:ext cx="1508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solidFill>
                  <a:schemeClr val="tx1"/>
                </a:solidFill>
              </a:rPr>
              <a:t>Michael Porter’s </a:t>
            </a:r>
            <a:r>
              <a:rPr lang="en-US" sz="4000" b="1" dirty="0">
                <a:solidFill>
                  <a:schemeClr val="tx1"/>
                </a:solidFill>
              </a:rPr>
              <a:t>Five-Forces </a:t>
            </a:r>
            <a:r>
              <a:rPr lang="en-US" sz="4000" b="1" dirty="0" smtClean="0">
                <a:solidFill>
                  <a:schemeClr val="tx1"/>
                </a:solidFill>
              </a:rPr>
              <a:t>Model </a:t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>(</a:t>
            </a:r>
            <a:r>
              <a:rPr lang="en-US" sz="4000" b="1" dirty="0" smtClean="0"/>
              <a:t>Competitive Analysis)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04800" y="1676400"/>
            <a:ext cx="8458200" cy="50292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Threat of Substitutes</a:t>
            </a:r>
            <a:endParaRPr lang="en-US" dirty="0" smtClean="0"/>
          </a:p>
          <a:p>
            <a:pPr lvl="1"/>
            <a:r>
              <a:rPr lang="en-US" dirty="0" smtClean="0"/>
              <a:t>Are there alternative products that customers can purchase instead of yours? </a:t>
            </a:r>
          </a:p>
          <a:p>
            <a:pPr lvl="1"/>
            <a:r>
              <a:rPr lang="en-US" dirty="0" smtClean="0"/>
              <a:t>Alternative products that offer the same benefit as your products? </a:t>
            </a:r>
          </a:p>
          <a:p>
            <a:pPr lvl="1"/>
            <a:r>
              <a:rPr lang="en-US" dirty="0" smtClean="0"/>
              <a:t>The threat from substitute (competitor) products is high when:</a:t>
            </a:r>
          </a:p>
          <a:p>
            <a:pPr lvl="2"/>
            <a:r>
              <a:rPr lang="en-US" dirty="0" smtClean="0"/>
              <a:t>The price of the substitute (competitor) product falls.</a:t>
            </a:r>
          </a:p>
          <a:p>
            <a:pPr lvl="2"/>
            <a:r>
              <a:rPr lang="en-US" dirty="0" smtClean="0"/>
              <a:t>It is easy for consumers to switch from one substitute product to another.</a:t>
            </a:r>
          </a:p>
          <a:p>
            <a:pPr lvl="2"/>
            <a:r>
              <a:rPr lang="en-US" dirty="0" smtClean="0"/>
              <a:t>Buyers are willing to substitute products from different competitors.</a:t>
            </a:r>
          </a:p>
        </p:txBody>
      </p:sp>
      <p:sp>
        <p:nvSpPr>
          <p:cNvPr id="309257" name="Line 9"/>
          <p:cNvSpPr>
            <a:spLocks noChangeShapeType="1"/>
          </p:cNvSpPr>
          <p:nvPr/>
        </p:nvSpPr>
        <p:spPr bwMode="auto">
          <a:xfrm flipH="1">
            <a:off x="458788" y="6858000"/>
            <a:ext cx="1508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Autofit/>
          </a:bodyPr>
          <a:lstStyle/>
          <a:p>
            <a:pPr algn="l"/>
            <a:r>
              <a:rPr lang="en-US" sz="4000" b="1" dirty="0" smtClean="0">
                <a:solidFill>
                  <a:schemeClr val="tx1"/>
                </a:solidFill>
              </a:rPr>
              <a:t>Michael Porter’s </a:t>
            </a:r>
            <a:r>
              <a:rPr lang="en-US" sz="4000" b="1" dirty="0">
                <a:solidFill>
                  <a:schemeClr val="tx1"/>
                </a:solidFill>
              </a:rPr>
              <a:t>Five-Forces </a:t>
            </a:r>
            <a:r>
              <a:rPr lang="en-US" sz="4000" b="1" dirty="0" smtClean="0">
                <a:solidFill>
                  <a:schemeClr val="tx1"/>
                </a:solidFill>
              </a:rPr>
              <a:t>Model </a:t>
            </a:r>
            <a:br>
              <a:rPr lang="en-US" sz="4000" b="1" dirty="0" smtClean="0">
                <a:solidFill>
                  <a:schemeClr val="tx1"/>
                </a:solidFill>
              </a:rPr>
            </a:br>
            <a:r>
              <a:rPr lang="en-US" sz="4000" b="1" dirty="0" smtClean="0">
                <a:solidFill>
                  <a:schemeClr val="tx1"/>
                </a:solidFill>
              </a:rPr>
              <a:t>(</a:t>
            </a:r>
            <a:r>
              <a:rPr lang="en-US" sz="4000" b="1" dirty="0" smtClean="0"/>
              <a:t>Competitive Analysis)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304800" y="1676400"/>
            <a:ext cx="8534400" cy="5029200"/>
          </a:xfrm>
        </p:spPr>
        <p:txBody>
          <a:bodyPr>
            <a:normAutofit/>
          </a:bodyPr>
          <a:lstStyle/>
          <a:p>
            <a:r>
              <a:rPr lang="en-US" b="1" dirty="0" smtClean="0"/>
              <a:t>Threat of New Entrant</a:t>
            </a:r>
            <a:endParaRPr lang="en-US" dirty="0" smtClean="0"/>
          </a:p>
          <a:p>
            <a:pPr lvl="1"/>
            <a:r>
              <a:rPr lang="en-US" dirty="0" smtClean="0"/>
              <a:t>The threat of new organizations entering the industry is high when it is easy for an organization to enter the industry i.e. entry barriers are low. </a:t>
            </a:r>
          </a:p>
          <a:p>
            <a:pPr lvl="1"/>
            <a:r>
              <a:rPr lang="en-US" dirty="0" smtClean="0"/>
              <a:t>When a new business is deciding whether to enter an industry it will look at:</a:t>
            </a:r>
          </a:p>
          <a:p>
            <a:pPr lvl="2"/>
            <a:r>
              <a:rPr lang="en-US" dirty="0" smtClean="0"/>
              <a:t>How loyal customers are to existing products,</a:t>
            </a:r>
          </a:p>
          <a:p>
            <a:pPr lvl="2"/>
            <a:r>
              <a:rPr lang="en-US" dirty="0" smtClean="0"/>
              <a:t>How quickly it can achieve economy of scales</a:t>
            </a:r>
          </a:p>
          <a:p>
            <a:pPr lvl="2"/>
            <a:r>
              <a:rPr lang="en-US" dirty="0" smtClean="0"/>
              <a:t>Would it have access to suppliers and</a:t>
            </a:r>
          </a:p>
          <a:p>
            <a:pPr lvl="2"/>
            <a:r>
              <a:rPr lang="en-US" dirty="0" smtClean="0"/>
              <a:t>Would government legislation prevent them or encourage them to enter the industry.</a:t>
            </a:r>
          </a:p>
          <a:p>
            <a:endParaRPr lang="en-US" dirty="0" smtClean="0"/>
          </a:p>
        </p:txBody>
      </p:sp>
      <p:sp>
        <p:nvSpPr>
          <p:cNvPr id="309257" name="Line 9"/>
          <p:cNvSpPr>
            <a:spLocks noChangeShapeType="1"/>
          </p:cNvSpPr>
          <p:nvPr/>
        </p:nvSpPr>
        <p:spPr bwMode="auto">
          <a:xfrm flipH="1">
            <a:off x="458788" y="6858000"/>
            <a:ext cx="1508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E-Business Strategy: Formulation</a:t>
            </a:r>
          </a:p>
          <a:p>
            <a:pPr lvl="1"/>
            <a:r>
              <a:rPr lang="en-US" dirty="0" smtClean="0"/>
              <a:t>External Assessment</a:t>
            </a:r>
          </a:p>
          <a:p>
            <a:pPr lvl="2"/>
            <a:r>
              <a:rPr lang="en-US" dirty="0" smtClean="0"/>
              <a:t>Key External Factors</a:t>
            </a:r>
          </a:p>
          <a:p>
            <a:pPr lvl="2"/>
            <a:r>
              <a:rPr lang="en-US" dirty="0" smtClean="0"/>
              <a:t>Relationships between key external factors and an organization</a:t>
            </a:r>
          </a:p>
          <a:p>
            <a:pPr lvl="2"/>
            <a:r>
              <a:rPr lang="en-US" dirty="0" smtClean="0"/>
              <a:t>Performing an External Audit</a:t>
            </a:r>
          </a:p>
          <a:p>
            <a:pPr lvl="2"/>
            <a:r>
              <a:rPr lang="en-US" dirty="0" smtClean="0"/>
              <a:t>Michael Porter’s Five Forces Model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765</Words>
  <Application>Microsoft Office PowerPoint</Application>
  <PresentationFormat>On-screen Show (4:3)</PresentationFormat>
  <Paragraphs>184</Paragraphs>
  <Slides>20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Lecture 23</vt:lpstr>
      <vt:lpstr>Recap – Lecture 22</vt:lpstr>
      <vt:lpstr>Contents to Cover Today</vt:lpstr>
      <vt:lpstr>External Assessment </vt:lpstr>
      <vt:lpstr>External Assessment </vt:lpstr>
      <vt:lpstr>Nature of External Assessment</vt:lpstr>
      <vt:lpstr>Key External Forces</vt:lpstr>
      <vt:lpstr>Relationships Between Key External Forces and an Organization</vt:lpstr>
      <vt:lpstr>Performing an External Audit</vt:lpstr>
      <vt:lpstr>Performing an External Audit</vt:lpstr>
      <vt:lpstr>Performing an External Audit</vt:lpstr>
      <vt:lpstr>Performing an External Audit</vt:lpstr>
      <vt:lpstr>Key External Factors</vt:lpstr>
      <vt:lpstr>Michael Porter’s Five-Forces Model  (Competitive Analysis)</vt:lpstr>
      <vt:lpstr>Michael Porter’s Five-Forces Model  (Competitive Analysis)</vt:lpstr>
      <vt:lpstr>Michael Porter’s Five-Forces Model  (Competitive Analysis)</vt:lpstr>
      <vt:lpstr>Michael Porter’s Five-Forces Model  (Competitive Analysis)</vt:lpstr>
      <vt:lpstr>Michael Porter’s Five-Forces Model  (Competitive Analysis)</vt:lpstr>
      <vt:lpstr>Michael Porter’s Five-Forces Model  (Competitive Analysis)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20</dc:title>
  <dc:creator>Fahad</dc:creator>
  <cp:lastModifiedBy>NTS</cp:lastModifiedBy>
  <cp:revision>34</cp:revision>
  <dcterms:created xsi:type="dcterms:W3CDTF">2013-07-27T06:05:59Z</dcterms:created>
  <dcterms:modified xsi:type="dcterms:W3CDTF">2013-07-28T09:49:36Z</dcterms:modified>
</cp:coreProperties>
</file>