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Override7.xml" ContentType="application/vnd.openxmlformats-officedocument.themeOverride+xml"/>
  <Override PartName="/ppt/theme/themeOverride12.xml" ContentType="application/vnd.openxmlformats-officedocument.themeOverr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Override5.xml" ContentType="application/vnd.openxmlformats-officedocument.themeOverride+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9.xml" ContentType="application/vnd.openxmlformats-officedocument.themeOverr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heme/themeOverride4.xml" ContentType="application/vnd.openxmlformats-officedocument.themeOverr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7" r:id="rId2"/>
    <p:sldId id="278" r:id="rId3"/>
    <p:sldId id="279" r:id="rId4"/>
    <p:sldId id="310" r:id="rId5"/>
    <p:sldId id="299" r:id="rId6"/>
    <p:sldId id="311" r:id="rId7"/>
    <p:sldId id="314" r:id="rId8"/>
    <p:sldId id="312" r:id="rId9"/>
    <p:sldId id="315" r:id="rId10"/>
    <p:sldId id="313" r:id="rId11"/>
    <p:sldId id="300" r:id="rId12"/>
    <p:sldId id="316" r:id="rId13"/>
    <p:sldId id="317" r:id="rId14"/>
    <p:sldId id="302" r:id="rId15"/>
    <p:sldId id="318" r:id="rId16"/>
    <p:sldId id="304" r:id="rId17"/>
    <p:sldId id="305" r:id="rId18"/>
    <p:sldId id="306" r:id="rId19"/>
    <p:sldId id="307" r:id="rId20"/>
    <p:sldId id="308" r:id="rId21"/>
    <p:sldId id="309" r:id="rId22"/>
    <p:sldId id="32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0" autoAdjust="0"/>
  </p:normalViewPr>
  <p:slideViewPr>
    <p:cSldViewPr>
      <p:cViewPr varScale="1">
        <p:scale>
          <a:sx n="41" d="100"/>
          <a:sy n="41" d="100"/>
        </p:scale>
        <p:origin x="-1531"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77073-5A38-4CC6-B2DA-FE7B10F907BA}" type="datetimeFigureOut">
              <a:rPr lang="en-US" smtClean="0"/>
              <a:pPr/>
              <a:t>7/28/2013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8A0971-6090-4DFB-A8DC-DD31D44C79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1413" y="684213"/>
            <a:ext cx="4572000" cy="3429000"/>
          </a:xfrm>
        </p:spPr>
      </p:sp>
      <p:sp>
        <p:nvSpPr>
          <p:cNvPr id="83971" name="Rectangle 3"/>
          <p:cNvSpPr>
            <a:spLocks noGrp="1" noRot="1" noChangeArrowheads="1"/>
          </p:cNvSpPr>
          <p:nvPr>
            <p:ph type="body" idx="1"/>
          </p:nvPr>
        </p:nvSpPr>
        <p:spPr>
          <a:xfrm>
            <a:off x="684213" y="4341813"/>
            <a:ext cx="5486400" cy="4114800"/>
          </a:xfrm>
          <a:noFill/>
          <a:ln w="9525"/>
        </p:spPr>
        <p:txBody>
          <a:bodyPr/>
          <a:lstStyle/>
          <a:p>
            <a:pPr eaLnBrk="1" hangingPunct="1">
              <a:lnSpc>
                <a:spcPct val="80000"/>
              </a:lnSpc>
            </a:pPr>
            <a:endParaRPr lang="en-US" altLang="zh-CN" sz="900" dirty="0" smtClean="0"/>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9350" y="690563"/>
            <a:ext cx="4556125" cy="3416300"/>
          </a:xfrm>
        </p:spPr>
      </p:sp>
      <p:sp>
        <p:nvSpPr>
          <p:cNvPr id="84995"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i="1" smtClean="0"/>
              <a:t>Inbound Logistics</a:t>
            </a:r>
            <a:endParaRPr lang="en-US" altLang="zh-CN" smtClean="0"/>
          </a:p>
          <a:p>
            <a:pPr eaLnBrk="1" hangingPunct="1"/>
            <a:r>
              <a:rPr lang="en-US" altLang="zh-CN" smtClean="0"/>
              <a:t>Here goods are received from a company's suppliers. They are stored until they are needed in the production. Goods are moved around the organization. </a:t>
            </a:r>
            <a:endParaRPr lang="en-US" altLang="zh-CN" i="1" smtClean="0"/>
          </a:p>
          <a:p>
            <a:pPr eaLnBrk="1" hangingPunct="1"/>
            <a:r>
              <a:rPr lang="en-US" altLang="zh-CN" i="1" smtClean="0"/>
              <a:t>Operations</a:t>
            </a:r>
            <a:endParaRPr lang="en-US" altLang="zh-CN" smtClean="0"/>
          </a:p>
          <a:p>
            <a:pPr eaLnBrk="1" hangingPunct="1"/>
            <a:r>
              <a:rPr lang="en-US" altLang="zh-CN" smtClean="0"/>
              <a:t>This is where goods are grown or produced. Individual operations could include room service in an hotel, packing of books/videos/games by an online retailer, or the final tune for a new car's engine.</a:t>
            </a:r>
            <a:endParaRPr lang="en-US" altLang="zh-CN" i="1" smtClean="0"/>
          </a:p>
          <a:p>
            <a:pPr eaLnBrk="1" hangingPunct="1"/>
            <a:r>
              <a:rPr lang="en-US" altLang="zh-CN" i="1" smtClean="0"/>
              <a:t>Outbound Logistics</a:t>
            </a:r>
            <a:endParaRPr lang="en-US" altLang="zh-CN" smtClean="0"/>
          </a:p>
          <a:p>
            <a:pPr eaLnBrk="1" hangingPunct="1"/>
            <a:r>
              <a:rPr lang="en-US" altLang="zh-CN" smtClean="0"/>
              <a:t>The products are now finished, and they need to be sent along the supply chain to wholesalers, retailers or the final consumer – whatever the next step in the industry chain.</a:t>
            </a:r>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9350" y="690563"/>
            <a:ext cx="4556125" cy="3416300"/>
          </a:xfrm>
        </p:spPr>
      </p:sp>
      <p:sp>
        <p:nvSpPr>
          <p:cNvPr id="84995"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i="1" smtClean="0"/>
              <a:t>Inbound Logistics</a:t>
            </a:r>
            <a:endParaRPr lang="en-US" altLang="zh-CN" smtClean="0"/>
          </a:p>
          <a:p>
            <a:pPr eaLnBrk="1" hangingPunct="1"/>
            <a:r>
              <a:rPr lang="en-US" altLang="zh-CN" smtClean="0"/>
              <a:t>Here goods are received from a company's suppliers. They are stored until they are needed in the production. Goods are moved around the organization. </a:t>
            </a:r>
            <a:endParaRPr lang="en-US" altLang="zh-CN" i="1" smtClean="0"/>
          </a:p>
          <a:p>
            <a:pPr eaLnBrk="1" hangingPunct="1"/>
            <a:r>
              <a:rPr lang="en-US" altLang="zh-CN" i="1" smtClean="0"/>
              <a:t>Operations</a:t>
            </a:r>
            <a:endParaRPr lang="en-US" altLang="zh-CN" smtClean="0"/>
          </a:p>
          <a:p>
            <a:pPr eaLnBrk="1" hangingPunct="1"/>
            <a:r>
              <a:rPr lang="en-US" altLang="zh-CN" smtClean="0"/>
              <a:t>This is where goods are grown or produced. Individual operations could include room service in an hotel, packing of books/videos/games by an online retailer, or the final tune for a new car's engine.</a:t>
            </a:r>
            <a:endParaRPr lang="en-US" altLang="zh-CN" i="1" smtClean="0"/>
          </a:p>
          <a:p>
            <a:pPr eaLnBrk="1" hangingPunct="1"/>
            <a:r>
              <a:rPr lang="en-US" altLang="zh-CN" i="1" smtClean="0"/>
              <a:t>Outbound Logistics</a:t>
            </a:r>
            <a:endParaRPr lang="en-US" altLang="zh-CN" smtClean="0"/>
          </a:p>
          <a:p>
            <a:pPr eaLnBrk="1" hangingPunct="1"/>
            <a:r>
              <a:rPr lang="en-US" altLang="zh-CN" smtClean="0"/>
              <a:t>The products are now finished, and they need to be sent along the supply chain to wholesalers, retailers or the final consumer – whatever the next step in the industry chain.</a:t>
            </a:r>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9350" y="690563"/>
            <a:ext cx="4556125" cy="3416300"/>
          </a:xfrm>
        </p:spPr>
      </p:sp>
      <p:sp>
        <p:nvSpPr>
          <p:cNvPr id="84995"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i="1" smtClean="0"/>
              <a:t>Inbound Logistics</a:t>
            </a:r>
            <a:endParaRPr lang="en-US" altLang="zh-CN" smtClean="0"/>
          </a:p>
          <a:p>
            <a:pPr eaLnBrk="1" hangingPunct="1"/>
            <a:r>
              <a:rPr lang="en-US" altLang="zh-CN" smtClean="0"/>
              <a:t>Here goods are received from a company's suppliers. They are stored until they are needed in the production. Goods are moved around the organization. </a:t>
            </a:r>
            <a:endParaRPr lang="en-US" altLang="zh-CN" i="1" smtClean="0"/>
          </a:p>
          <a:p>
            <a:pPr eaLnBrk="1" hangingPunct="1"/>
            <a:r>
              <a:rPr lang="en-US" altLang="zh-CN" i="1" smtClean="0"/>
              <a:t>Operations</a:t>
            </a:r>
            <a:endParaRPr lang="en-US" altLang="zh-CN" smtClean="0"/>
          </a:p>
          <a:p>
            <a:pPr eaLnBrk="1" hangingPunct="1"/>
            <a:r>
              <a:rPr lang="en-US" altLang="zh-CN" smtClean="0"/>
              <a:t>This is where goods are grown or produced. Individual operations could include room service in an hotel, packing of books/videos/games by an online retailer, or the final tune for a new car's engine.</a:t>
            </a:r>
            <a:endParaRPr lang="en-US" altLang="zh-CN" i="1" smtClean="0"/>
          </a:p>
          <a:p>
            <a:pPr eaLnBrk="1" hangingPunct="1"/>
            <a:r>
              <a:rPr lang="en-US" altLang="zh-CN" i="1" smtClean="0"/>
              <a:t>Outbound Logistics</a:t>
            </a:r>
            <a:endParaRPr lang="en-US" altLang="zh-CN" smtClean="0"/>
          </a:p>
          <a:p>
            <a:pPr eaLnBrk="1" hangingPunct="1"/>
            <a:r>
              <a:rPr lang="en-US" altLang="zh-CN" smtClean="0"/>
              <a:t>The products are now finished, and they need to be sent along the supply chain to wholesalers, retailers or the final consumer – whatever the next step in the industry chain.</a:t>
            </a:r>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9350" y="690563"/>
            <a:ext cx="4556125" cy="3416300"/>
          </a:xfrm>
        </p:spPr>
      </p:sp>
      <p:sp>
        <p:nvSpPr>
          <p:cNvPr id="87043"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i="1" smtClean="0"/>
              <a:t>Procurement</a:t>
            </a:r>
            <a:endParaRPr lang="en-US" altLang="zh-CN" smtClean="0"/>
          </a:p>
          <a:p>
            <a:pPr eaLnBrk="1" hangingPunct="1"/>
            <a:r>
              <a:rPr lang="en-US" altLang="zh-CN" smtClean="0"/>
              <a:t>This function is responsible for all purchasing of goods, services and materials. The aim is to secure the lowest possible price for purchases of the highest possible quality. They will be responsible for outsourcing (components or operations that would normally be done in-house are done by other organizations).</a:t>
            </a:r>
            <a:endParaRPr lang="en-US" altLang="zh-CN" i="1" smtClean="0"/>
          </a:p>
          <a:p>
            <a:pPr eaLnBrk="1" hangingPunct="1"/>
            <a:r>
              <a:rPr lang="en-US" altLang="zh-CN" i="1" smtClean="0"/>
              <a:t>Technology Development</a:t>
            </a:r>
            <a:endParaRPr lang="en-US" altLang="zh-CN" smtClean="0"/>
          </a:p>
          <a:p>
            <a:pPr eaLnBrk="1" hangingPunct="1"/>
            <a:r>
              <a:rPr lang="en-US" altLang="zh-CN" smtClean="0"/>
              <a:t>Technology is an important source of competitive advantage. Farms need to innovate to reduce costs and to protect and sustain competitive advantage. This could include production technology, Internet marketing activities, lean manufacturing, and many other technological developments. </a:t>
            </a:r>
            <a:endParaRPr lang="en-US" altLang="zh-CN" i="1" smtClean="0"/>
          </a:p>
          <a:p>
            <a:pPr eaLnBrk="1" hangingPunct="1"/>
            <a:r>
              <a:rPr lang="en-US" altLang="zh-CN" i="1" smtClean="0"/>
              <a:t>Human Resource Management (HR)</a:t>
            </a:r>
            <a:endParaRPr lang="en-US" altLang="zh-CN" smtClean="0"/>
          </a:p>
          <a:p>
            <a:pPr eaLnBrk="1" hangingPunct="1"/>
            <a:r>
              <a:rPr lang="en-US" altLang="zh-CN" smtClean="0"/>
              <a:t>Employees are an expensive and vital resource. An organization would manage recruitment and selection, training and development, and rewards and compensation. The mission and objectives of the organization would be driving force behind the HR strategy.</a:t>
            </a: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9350" y="690563"/>
            <a:ext cx="4556125" cy="3416300"/>
          </a:xfrm>
        </p:spPr>
      </p:sp>
      <p:sp>
        <p:nvSpPr>
          <p:cNvPr id="87043"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i="1" smtClean="0"/>
              <a:t>Procurement</a:t>
            </a:r>
            <a:endParaRPr lang="en-US" altLang="zh-CN" smtClean="0"/>
          </a:p>
          <a:p>
            <a:pPr eaLnBrk="1" hangingPunct="1"/>
            <a:r>
              <a:rPr lang="en-US" altLang="zh-CN" smtClean="0"/>
              <a:t>This function is responsible for all purchasing of goods, services and materials. The aim is to secure the lowest possible price for purchases of the highest possible quality. They will be responsible for outsourcing (components or operations that would normally be done in-house are done by other organizations).</a:t>
            </a:r>
            <a:endParaRPr lang="en-US" altLang="zh-CN" i="1" smtClean="0"/>
          </a:p>
          <a:p>
            <a:pPr eaLnBrk="1" hangingPunct="1"/>
            <a:r>
              <a:rPr lang="en-US" altLang="zh-CN" i="1" smtClean="0"/>
              <a:t>Technology Development</a:t>
            </a:r>
            <a:endParaRPr lang="en-US" altLang="zh-CN" smtClean="0"/>
          </a:p>
          <a:p>
            <a:pPr eaLnBrk="1" hangingPunct="1"/>
            <a:r>
              <a:rPr lang="en-US" altLang="zh-CN" smtClean="0"/>
              <a:t>Technology is an important source of competitive advantage. Farms need to innovate to reduce costs and to protect and sustain competitive advantage. This could include production technology, Internet marketing activities, lean manufacturing, and many other technological developments. </a:t>
            </a:r>
            <a:endParaRPr lang="en-US" altLang="zh-CN" i="1" smtClean="0"/>
          </a:p>
          <a:p>
            <a:pPr eaLnBrk="1" hangingPunct="1"/>
            <a:r>
              <a:rPr lang="en-US" altLang="zh-CN" i="1" smtClean="0"/>
              <a:t>Human Resource Management (HR)</a:t>
            </a:r>
            <a:endParaRPr lang="en-US" altLang="zh-CN" smtClean="0"/>
          </a:p>
          <a:p>
            <a:pPr eaLnBrk="1" hangingPunct="1"/>
            <a:r>
              <a:rPr lang="en-US" altLang="zh-CN" smtClean="0"/>
              <a:t>Employees are an expensive and vital resource. An organization would manage recruitment and selection, training and development, and rewards and compensation. The mission and objectives of the organization would be driving force behind the HR strategy.</a:t>
            </a: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49350" y="690563"/>
            <a:ext cx="4556125" cy="3416300"/>
          </a:xfrm>
        </p:spPr>
      </p:sp>
      <p:sp>
        <p:nvSpPr>
          <p:cNvPr id="89091"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smtClean="0"/>
              <a:t>The customer has to be willing to write a check for what you do.</a:t>
            </a:r>
          </a:p>
        </p:txBody>
      </p:sp>
    </p:spTree>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49350" y="690563"/>
            <a:ext cx="4556125" cy="3416300"/>
          </a:xfrm>
        </p:spPr>
      </p:sp>
      <p:sp>
        <p:nvSpPr>
          <p:cNvPr id="90115"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smtClean="0"/>
              <a:t>The analysis is helpful to you as you think about what you do well and what you can improve on. Benchmarking your performance to what your competitors do well is an important part of knowing if you are performing on par.</a:t>
            </a:r>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49350" y="690563"/>
            <a:ext cx="4556125" cy="3416300"/>
          </a:xfrm>
        </p:spPr>
      </p:sp>
      <p:sp>
        <p:nvSpPr>
          <p:cNvPr id="91139"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smtClean="0"/>
              <a:t>some farm examples brought into the discussion?? Eric Akins?</a:t>
            </a:r>
          </a:p>
          <a:p>
            <a:pPr eaLnBrk="1" hangingPunct="1"/>
            <a:endParaRPr lang="en-US" altLang="zh-CN" smtClean="0"/>
          </a:p>
          <a:p>
            <a:pPr eaLnBrk="1" hangingPunct="1"/>
            <a:r>
              <a:rPr lang="en-US" altLang="zh-CN" smtClean="0"/>
              <a:t>Same functions can be performed in different ways.  </a:t>
            </a:r>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49350" y="690563"/>
            <a:ext cx="4556125" cy="3416300"/>
          </a:xfrm>
        </p:spPr>
      </p:sp>
      <p:sp>
        <p:nvSpPr>
          <p:cNvPr id="92163" name="Rectangle 3"/>
          <p:cNvSpPr>
            <a:spLocks noGrp="1" noRot="1" noChangeArrowheads="1"/>
          </p:cNvSpPr>
          <p:nvPr>
            <p:ph type="body" idx="1"/>
          </p:nvPr>
        </p:nvSpPr>
        <p:spPr>
          <a:xfrm>
            <a:off x="912813" y="4341813"/>
            <a:ext cx="5029200" cy="4114800"/>
          </a:xfrm>
          <a:noFill/>
          <a:ln w="9525"/>
        </p:spPr>
        <p:txBody>
          <a:bodyPr/>
          <a:lstStyle/>
          <a:p>
            <a:pPr eaLnBrk="1" hangingPunct="1"/>
            <a:endParaRPr lang="en-US" altLang="zh-CN" dirty="0" smtClean="0"/>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49350" y="690563"/>
            <a:ext cx="4556125" cy="3416300"/>
          </a:xfrm>
        </p:spPr>
      </p:sp>
      <p:sp>
        <p:nvSpPr>
          <p:cNvPr id="93187" name="Rectangle 3"/>
          <p:cNvSpPr>
            <a:spLocks noGrp="1" noRot="1" noChangeArrowheads="1"/>
          </p:cNvSpPr>
          <p:nvPr>
            <p:ph type="body" idx="1"/>
          </p:nvPr>
        </p:nvSpPr>
        <p:spPr>
          <a:xfrm>
            <a:off x="912813" y="4341813"/>
            <a:ext cx="5029200" cy="4114800"/>
          </a:xfrm>
          <a:noFill/>
          <a:ln w="9525"/>
        </p:spPr>
        <p:txBody>
          <a:bodyPr/>
          <a:lstStyle/>
          <a:p>
            <a:pPr eaLnBrk="1" hangingPunct="1"/>
            <a:r>
              <a:rPr lang="en-US" altLang="zh-CN" smtClean="0"/>
              <a:t>Who gets the value? It depends on the bargaining power.</a:t>
            </a:r>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41413" y="684213"/>
            <a:ext cx="4572000" cy="3429000"/>
          </a:xfrm>
        </p:spPr>
      </p:sp>
      <p:sp>
        <p:nvSpPr>
          <p:cNvPr id="94211" name="Rectangle 3"/>
          <p:cNvSpPr>
            <a:spLocks noGrp="1" noRot="1" noChangeArrowheads="1"/>
          </p:cNvSpPr>
          <p:nvPr>
            <p:ph type="body" idx="1"/>
          </p:nvPr>
        </p:nvSpPr>
        <p:spPr>
          <a:xfrm>
            <a:off x="684213" y="4341813"/>
            <a:ext cx="5486400" cy="4114800"/>
          </a:xfrm>
          <a:noFill/>
          <a:ln w="9525"/>
        </p:spPr>
        <p:txBody>
          <a:bodyPr/>
          <a:lstStyle/>
          <a:p>
            <a:pPr eaLnBrk="1" hangingPunct="1"/>
            <a:r>
              <a:rPr lang="en-US" altLang="zh-CN" smtClean="0"/>
              <a:t>For instance, the supplier’s Marketing Support Function relates directly to the buyer’s Procurement Function.</a:t>
            </a: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F91380-4523-4ED9-BA34-3213A3663040}" type="datetimeFigureOut">
              <a:rPr lang="en-US" smtClean="0"/>
              <a:pPr/>
              <a:t>7/28/2013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F91380-4523-4ED9-BA34-3213A3663040}" type="datetimeFigureOut">
              <a:rPr lang="en-US" smtClean="0"/>
              <a:pPr/>
              <a:t>7/28/2013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F91380-4523-4ED9-BA34-3213A3663040}" type="datetimeFigureOut">
              <a:rPr lang="en-US" smtClean="0"/>
              <a:pPr/>
              <a:t>7/28/2013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F91380-4523-4ED9-BA34-3213A3663040}" type="datetimeFigureOut">
              <a:rPr lang="en-US" smtClean="0"/>
              <a:pPr/>
              <a:t>7/28/2013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F91380-4523-4ED9-BA34-3213A3663040}" type="datetimeFigureOut">
              <a:rPr lang="en-US" smtClean="0"/>
              <a:pPr/>
              <a:t>7/28/2013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F91380-4523-4ED9-BA34-3213A3663040}" type="datetimeFigureOut">
              <a:rPr lang="en-US" smtClean="0"/>
              <a:pPr/>
              <a:t>7/28/2013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F91380-4523-4ED9-BA34-3213A3663040}" type="datetimeFigureOut">
              <a:rPr lang="en-US" smtClean="0"/>
              <a:pPr/>
              <a:t>7/28/2013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91380-4523-4ED9-BA34-3213A3663040}" type="datetimeFigureOut">
              <a:rPr lang="en-US" smtClean="0"/>
              <a:pPr/>
              <a:t>7/28/2013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22</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21</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Formulation</a:t>
            </a:r>
          </a:p>
          <a:p>
            <a:pPr lvl="1"/>
            <a:r>
              <a:rPr lang="en-US" dirty="0" smtClean="0"/>
              <a:t>Internal Assessment </a:t>
            </a:r>
          </a:p>
          <a:p>
            <a:pPr lvl="2"/>
            <a:r>
              <a:rPr lang="en-US" dirty="0" smtClean="0"/>
              <a:t>Nature of Internal Audit </a:t>
            </a:r>
          </a:p>
          <a:p>
            <a:pPr lvl="2"/>
            <a:r>
              <a:rPr lang="en-US" dirty="0" smtClean="0"/>
              <a:t>Key Internal Forces </a:t>
            </a:r>
          </a:p>
          <a:p>
            <a:pPr lvl="2"/>
            <a:r>
              <a:rPr lang="en-US" dirty="0" smtClean="0"/>
              <a:t>Internal Audit</a:t>
            </a:r>
          </a:p>
          <a:p>
            <a:pPr lvl="2"/>
            <a:r>
              <a:rPr lang="en-US" dirty="0" smtClean="0"/>
              <a:t>Integrating Strategy and Culture </a:t>
            </a:r>
          </a:p>
          <a:p>
            <a:pPr lvl="2"/>
            <a:r>
              <a:rPr lang="en-US" dirty="0" smtClean="0"/>
              <a:t>Technology Audit</a:t>
            </a:r>
          </a:p>
          <a:p>
            <a:pPr lvl="2"/>
            <a:r>
              <a:rPr lang="en-US" dirty="0" smtClean="0"/>
              <a:t>Internal Analysis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dirty="0"/>
          </a:p>
        </p:txBody>
      </p:sp>
      <p:sp>
        <p:nvSpPr>
          <p:cNvPr id="3" name="Content Placeholder 2"/>
          <p:cNvSpPr>
            <a:spLocks noGrp="1"/>
          </p:cNvSpPr>
          <p:nvPr>
            <p:ph idx="1"/>
          </p:nvPr>
        </p:nvSpPr>
        <p:spPr/>
        <p:txBody>
          <a:bodyPr>
            <a:normAutofit/>
          </a:bodyPr>
          <a:lstStyle/>
          <a:p>
            <a:r>
              <a:rPr lang="en-US" sz="3600" dirty="0" smtClean="0"/>
              <a:t>E-Business Strategy: Formulation</a:t>
            </a:r>
          </a:p>
          <a:p>
            <a:pPr lvl="1"/>
            <a:r>
              <a:rPr lang="en-US" sz="3200" dirty="0" smtClean="0"/>
              <a:t>Internal Assessment</a:t>
            </a:r>
          </a:p>
          <a:p>
            <a:pPr lvl="2"/>
            <a:r>
              <a:rPr lang="en-US" sz="2800" dirty="0" smtClean="0"/>
              <a:t>Value Chain Analysis</a:t>
            </a:r>
          </a:p>
          <a:p>
            <a:pPr lvl="2"/>
            <a:r>
              <a:rPr lang="en-US" altLang="zh-CN" sz="2800" dirty="0" smtClean="0"/>
              <a:t>Linkages within the Value Chain</a:t>
            </a:r>
          </a:p>
          <a:p>
            <a:pPr lvl="2"/>
            <a:r>
              <a:rPr lang="en-US" altLang="zh-CN" sz="2800" dirty="0" smtClean="0"/>
              <a:t>Value Chain Linkages in the Supply Chain</a:t>
            </a:r>
          </a:p>
          <a:p>
            <a:pPr lvl="2"/>
            <a:r>
              <a:rPr lang="en-US" altLang="zh-CN" sz="2800" dirty="0" smtClean="0"/>
              <a:t>Linkages with Supplier Value Chain</a:t>
            </a:r>
            <a:endParaRPr lang="en-US" sz="2800" dirty="0" smtClean="0"/>
          </a:p>
          <a:p>
            <a:pPr lvl="2"/>
            <a:r>
              <a:rPr lang="en-US" sz="2800" dirty="0" smtClean="0"/>
              <a:t>The Buyer’s Value Chain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zh-CN" b="1" dirty="0" smtClean="0"/>
              <a:t>The Value Chain</a:t>
            </a:r>
            <a:endParaRPr lang="en-US" b="1" dirty="0"/>
          </a:p>
        </p:txBody>
      </p:sp>
      <p:sp>
        <p:nvSpPr>
          <p:cNvPr id="3" name="Content Placeholder 2"/>
          <p:cNvSpPr>
            <a:spLocks noGrp="1"/>
          </p:cNvSpPr>
          <p:nvPr>
            <p:ph idx="1"/>
          </p:nvPr>
        </p:nvSpPr>
        <p:spPr/>
        <p:txBody>
          <a:bodyPr/>
          <a:lstStyle/>
          <a:p>
            <a:pPr>
              <a:lnSpc>
                <a:spcPct val="90000"/>
              </a:lnSpc>
            </a:pPr>
            <a:r>
              <a:rPr lang="en-US" altLang="zh-CN" sz="3300" b="1" dirty="0" smtClean="0"/>
              <a:t>A framework for identifying core competencies</a:t>
            </a:r>
          </a:p>
          <a:p>
            <a:pPr lvl="1">
              <a:lnSpc>
                <a:spcPct val="90000"/>
              </a:lnSpc>
            </a:pPr>
            <a:r>
              <a:rPr lang="en-US" altLang="zh-CN" dirty="0"/>
              <a:t>Inside the firm</a:t>
            </a:r>
          </a:p>
          <a:p>
            <a:pPr lvl="1">
              <a:lnSpc>
                <a:spcPct val="90000"/>
              </a:lnSpc>
            </a:pPr>
            <a:r>
              <a:rPr lang="en-US" altLang="zh-CN" dirty="0"/>
              <a:t>In the supply chain</a:t>
            </a:r>
          </a:p>
          <a:p>
            <a:pPr>
              <a:lnSpc>
                <a:spcPct val="90000"/>
              </a:lnSpc>
            </a:pPr>
            <a:r>
              <a:rPr lang="en-US" altLang="zh-CN" sz="3300" b="1" dirty="0" smtClean="0"/>
              <a:t>Can be used to</a:t>
            </a:r>
          </a:p>
          <a:p>
            <a:pPr lvl="1">
              <a:lnSpc>
                <a:spcPct val="90000"/>
              </a:lnSpc>
            </a:pPr>
            <a:r>
              <a:rPr lang="en-US" altLang="zh-CN" dirty="0"/>
              <a:t>Identify strengths and weaknesses</a:t>
            </a:r>
          </a:p>
          <a:p>
            <a:pPr lvl="1">
              <a:lnSpc>
                <a:spcPct val="90000"/>
              </a:lnSpc>
            </a:pPr>
            <a:r>
              <a:rPr lang="en-US" altLang="zh-CN" dirty="0"/>
              <a:t>Identify sources of competitive advantage</a:t>
            </a:r>
          </a:p>
          <a:p>
            <a:pPr lvl="1">
              <a:lnSpc>
                <a:spcPct val="90000"/>
              </a:lnSpc>
            </a:pPr>
            <a:r>
              <a:rPr lang="en-US" altLang="zh-CN" dirty="0"/>
              <a:t>Identify market </a:t>
            </a:r>
            <a:r>
              <a:rPr lang="en-US" altLang="zh-CN" dirty="0" smtClean="0"/>
              <a:t>opportunities</a:t>
            </a:r>
            <a:endParaRPr lang="en-US" altLang="zh-C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1000" y="228600"/>
            <a:ext cx="7772400" cy="838200"/>
          </a:xfrm>
          <a:prstGeom prst="rect">
            <a:avLst/>
          </a:prstGeom>
          <a:noFill/>
          <a:ln w="9525">
            <a:noFill/>
            <a:miter lim="800000"/>
            <a:headEnd/>
            <a:tailEnd/>
          </a:ln>
        </p:spPr>
        <p:txBody>
          <a:bodyPr lIns="107287" tIns="53643" rIns="107287" bIns="53643" anchor="b"/>
          <a:lstStyle/>
          <a:p>
            <a:pPr eaLnBrk="0" hangingPunct="0"/>
            <a:r>
              <a:rPr lang="en-US" altLang="zh-CN" sz="4400" b="1" dirty="0">
                <a:latin typeface="+mj-lt"/>
                <a:cs typeface="Estrangelo Edessa" pitchFamily="66" charset="0"/>
              </a:rPr>
              <a:t>The</a:t>
            </a:r>
            <a:r>
              <a:rPr lang="en-US" altLang="zh-CN" sz="4400" dirty="0">
                <a:latin typeface="+mj-lt"/>
                <a:cs typeface="Estrangelo Edessa" pitchFamily="66" charset="0"/>
              </a:rPr>
              <a:t> </a:t>
            </a:r>
            <a:r>
              <a:rPr lang="en-US" altLang="zh-CN" sz="4400" b="1" dirty="0">
                <a:latin typeface="+mj-lt"/>
                <a:cs typeface="Estrangelo Edessa" pitchFamily="66" charset="0"/>
              </a:rPr>
              <a:t>Value Chain</a:t>
            </a:r>
          </a:p>
        </p:txBody>
      </p:sp>
      <p:sp>
        <p:nvSpPr>
          <p:cNvPr id="37891" name="AutoShape 3"/>
          <p:cNvSpPr>
            <a:spLocks noChangeArrowheads="1"/>
          </p:cNvSpPr>
          <p:nvPr/>
        </p:nvSpPr>
        <p:spPr bwMode="auto">
          <a:xfrm>
            <a:off x="1676400" y="1371600"/>
            <a:ext cx="6786197" cy="4800600"/>
          </a:xfrm>
          <a:prstGeom prst="homePlate">
            <a:avLst>
              <a:gd name="adj" fmla="val 47119"/>
            </a:avLst>
          </a:prstGeom>
          <a:solidFill>
            <a:srgbClr val="FFFFCC"/>
          </a:solidFill>
          <a:ln w="12700">
            <a:solidFill>
              <a:schemeClr val="tx1"/>
            </a:solidFill>
            <a:miter lim="800000"/>
            <a:headEnd/>
            <a:tailEnd/>
          </a:ln>
        </p:spPr>
        <p:txBody>
          <a:bodyPr wrap="none" lIns="107287" tIns="53643" rIns="107287" bIns="53643" anchor="ctr"/>
          <a:lstStyle/>
          <a:p>
            <a:pPr algn="ctr" eaLnBrk="0" hangingPunct="0"/>
            <a:endParaRPr lang="zh-CN" altLang="en-US" b="1"/>
          </a:p>
        </p:txBody>
      </p:sp>
      <p:sp>
        <p:nvSpPr>
          <p:cNvPr id="37892" name="Line 4"/>
          <p:cNvSpPr>
            <a:spLocks noChangeShapeType="1"/>
          </p:cNvSpPr>
          <p:nvPr/>
        </p:nvSpPr>
        <p:spPr bwMode="auto">
          <a:xfrm flipH="1">
            <a:off x="1900605" y="3771900"/>
            <a:ext cx="5882054" cy="0"/>
          </a:xfrm>
          <a:prstGeom prst="line">
            <a:avLst/>
          </a:prstGeom>
          <a:noFill/>
          <a:ln w="12700">
            <a:solidFill>
              <a:schemeClr val="tx1"/>
            </a:solidFill>
            <a:round/>
            <a:headEnd/>
            <a:tailEnd/>
          </a:ln>
        </p:spPr>
        <p:txBody>
          <a:bodyPr lIns="107287" tIns="53643" rIns="107287" bIns="53643"/>
          <a:lstStyle/>
          <a:p>
            <a:endParaRPr lang="en-US"/>
          </a:p>
        </p:txBody>
      </p:sp>
      <p:sp>
        <p:nvSpPr>
          <p:cNvPr id="37893" name="Line 5"/>
          <p:cNvSpPr>
            <a:spLocks noChangeShapeType="1"/>
          </p:cNvSpPr>
          <p:nvPr/>
        </p:nvSpPr>
        <p:spPr bwMode="auto">
          <a:xfrm>
            <a:off x="1900605" y="3094038"/>
            <a:ext cx="5429250" cy="0"/>
          </a:xfrm>
          <a:prstGeom prst="line">
            <a:avLst/>
          </a:prstGeom>
          <a:noFill/>
          <a:ln w="12700">
            <a:solidFill>
              <a:schemeClr val="tx1"/>
            </a:solidFill>
            <a:round/>
            <a:headEnd/>
            <a:tailEnd/>
          </a:ln>
        </p:spPr>
        <p:txBody>
          <a:bodyPr lIns="107287" tIns="53643" rIns="107287" bIns="53643"/>
          <a:lstStyle/>
          <a:p>
            <a:endParaRPr lang="en-US"/>
          </a:p>
        </p:txBody>
      </p:sp>
      <p:sp>
        <p:nvSpPr>
          <p:cNvPr id="37894" name="Line 6"/>
          <p:cNvSpPr>
            <a:spLocks noChangeShapeType="1"/>
          </p:cNvSpPr>
          <p:nvPr/>
        </p:nvSpPr>
        <p:spPr bwMode="auto">
          <a:xfrm flipH="1">
            <a:off x="1900604" y="2495550"/>
            <a:ext cx="4974980" cy="0"/>
          </a:xfrm>
          <a:prstGeom prst="line">
            <a:avLst/>
          </a:prstGeom>
          <a:noFill/>
          <a:ln w="12700">
            <a:solidFill>
              <a:schemeClr val="tx1"/>
            </a:solidFill>
            <a:round/>
            <a:headEnd/>
            <a:tailEnd/>
          </a:ln>
        </p:spPr>
        <p:txBody>
          <a:bodyPr lIns="107287" tIns="53643" rIns="107287" bIns="53643"/>
          <a:lstStyle/>
          <a:p>
            <a:endParaRPr lang="en-US"/>
          </a:p>
        </p:txBody>
      </p:sp>
      <p:sp>
        <p:nvSpPr>
          <p:cNvPr id="37895" name="Line 7"/>
          <p:cNvSpPr>
            <a:spLocks noChangeShapeType="1"/>
          </p:cNvSpPr>
          <p:nvPr/>
        </p:nvSpPr>
        <p:spPr bwMode="auto">
          <a:xfrm flipH="1">
            <a:off x="1900604" y="1897063"/>
            <a:ext cx="4523642" cy="0"/>
          </a:xfrm>
          <a:prstGeom prst="line">
            <a:avLst/>
          </a:prstGeom>
          <a:noFill/>
          <a:ln w="12700">
            <a:solidFill>
              <a:schemeClr val="tx1"/>
            </a:solidFill>
            <a:round/>
            <a:headEnd/>
            <a:tailEnd/>
          </a:ln>
        </p:spPr>
        <p:txBody>
          <a:bodyPr lIns="107287" tIns="53643" rIns="107287" bIns="53643"/>
          <a:lstStyle/>
          <a:p>
            <a:endParaRPr lang="en-US"/>
          </a:p>
        </p:txBody>
      </p:sp>
      <p:sp>
        <p:nvSpPr>
          <p:cNvPr id="37896" name="Line 8"/>
          <p:cNvSpPr>
            <a:spLocks noChangeShapeType="1"/>
          </p:cNvSpPr>
          <p:nvPr/>
        </p:nvSpPr>
        <p:spPr bwMode="auto">
          <a:xfrm>
            <a:off x="6197113" y="1371600"/>
            <a:ext cx="1585546" cy="2400300"/>
          </a:xfrm>
          <a:prstGeom prst="line">
            <a:avLst/>
          </a:prstGeom>
          <a:noFill/>
          <a:ln w="12700">
            <a:solidFill>
              <a:schemeClr val="tx1"/>
            </a:solidFill>
            <a:round/>
            <a:headEnd/>
            <a:tailEnd/>
          </a:ln>
        </p:spPr>
        <p:txBody>
          <a:bodyPr lIns="107287" tIns="53643" rIns="107287" bIns="53643"/>
          <a:lstStyle/>
          <a:p>
            <a:endParaRPr lang="en-US"/>
          </a:p>
        </p:txBody>
      </p:sp>
      <p:sp>
        <p:nvSpPr>
          <p:cNvPr id="37897" name="Line 9"/>
          <p:cNvSpPr>
            <a:spLocks noChangeShapeType="1"/>
          </p:cNvSpPr>
          <p:nvPr/>
        </p:nvSpPr>
        <p:spPr bwMode="auto">
          <a:xfrm flipH="1">
            <a:off x="6197113" y="3771900"/>
            <a:ext cx="1585546" cy="2400300"/>
          </a:xfrm>
          <a:prstGeom prst="line">
            <a:avLst/>
          </a:prstGeom>
          <a:noFill/>
          <a:ln w="12700">
            <a:solidFill>
              <a:schemeClr val="tx1"/>
            </a:solidFill>
            <a:round/>
            <a:headEnd/>
            <a:tailEnd/>
          </a:ln>
        </p:spPr>
        <p:txBody>
          <a:bodyPr lIns="107287" tIns="53643" rIns="107287" bIns="53643"/>
          <a:lstStyle/>
          <a:p>
            <a:endParaRPr lang="en-US"/>
          </a:p>
        </p:txBody>
      </p:sp>
      <p:sp>
        <p:nvSpPr>
          <p:cNvPr id="37898" name="Text Box 10"/>
          <p:cNvSpPr txBox="1">
            <a:spLocks noChangeArrowheads="1"/>
          </p:cNvSpPr>
          <p:nvPr/>
        </p:nvSpPr>
        <p:spPr bwMode="auto">
          <a:xfrm>
            <a:off x="1827335" y="1492250"/>
            <a:ext cx="2126551" cy="400721"/>
          </a:xfrm>
          <a:prstGeom prst="rect">
            <a:avLst/>
          </a:prstGeom>
          <a:noFill/>
          <a:ln w="9525">
            <a:noFill/>
            <a:miter lim="800000"/>
            <a:headEnd/>
            <a:tailEnd/>
          </a:ln>
        </p:spPr>
        <p:txBody>
          <a:bodyPr wrap="none" lIns="107287" tIns="53643" rIns="107287" bIns="53643">
            <a:spAutoFit/>
          </a:bodyPr>
          <a:lstStyle/>
          <a:p>
            <a:pPr eaLnBrk="0" hangingPunct="0"/>
            <a:r>
              <a:rPr lang="en-US" altLang="zh-CN" sz="1900" b="1"/>
              <a:t>Firm Infrastructure</a:t>
            </a:r>
            <a:endParaRPr lang="en-US" altLang="zh-CN" sz="1900"/>
          </a:p>
        </p:txBody>
      </p:sp>
      <p:sp>
        <p:nvSpPr>
          <p:cNvPr id="37899" name="Text Box 11"/>
          <p:cNvSpPr txBox="1">
            <a:spLocks noChangeArrowheads="1"/>
          </p:cNvSpPr>
          <p:nvPr/>
        </p:nvSpPr>
        <p:spPr bwMode="auto">
          <a:xfrm>
            <a:off x="1900604" y="2025650"/>
            <a:ext cx="4722934" cy="400050"/>
          </a:xfrm>
          <a:prstGeom prst="rect">
            <a:avLst/>
          </a:prstGeom>
          <a:noFill/>
          <a:ln w="9525">
            <a:noFill/>
            <a:miter lim="800000"/>
            <a:headEnd/>
            <a:tailEnd/>
          </a:ln>
        </p:spPr>
        <p:txBody>
          <a:bodyPr lIns="107287" tIns="53643" rIns="107287" bIns="53643">
            <a:spAutoFit/>
          </a:bodyPr>
          <a:lstStyle/>
          <a:p>
            <a:pPr eaLnBrk="0" hangingPunct="0"/>
            <a:r>
              <a:rPr lang="en-US" altLang="zh-CN" sz="1900" b="1"/>
              <a:t>Human Resource Management</a:t>
            </a:r>
          </a:p>
        </p:txBody>
      </p:sp>
      <p:sp>
        <p:nvSpPr>
          <p:cNvPr id="37900" name="Text Box 12"/>
          <p:cNvSpPr txBox="1">
            <a:spLocks noChangeArrowheads="1"/>
          </p:cNvSpPr>
          <p:nvPr/>
        </p:nvSpPr>
        <p:spPr bwMode="auto">
          <a:xfrm>
            <a:off x="1900604" y="2635250"/>
            <a:ext cx="3008203" cy="400721"/>
          </a:xfrm>
          <a:prstGeom prst="rect">
            <a:avLst/>
          </a:prstGeom>
          <a:noFill/>
          <a:ln w="9525">
            <a:noFill/>
            <a:miter lim="800000"/>
            <a:headEnd/>
            <a:tailEnd/>
          </a:ln>
        </p:spPr>
        <p:txBody>
          <a:bodyPr wrap="none" lIns="107287" tIns="53643" rIns="107287" bIns="53643">
            <a:spAutoFit/>
          </a:bodyPr>
          <a:lstStyle/>
          <a:p>
            <a:pPr eaLnBrk="0" hangingPunct="0"/>
            <a:r>
              <a:rPr lang="en-US" altLang="zh-CN" sz="1900" b="1"/>
              <a:t>Technological Development</a:t>
            </a:r>
          </a:p>
        </p:txBody>
      </p:sp>
      <p:sp>
        <p:nvSpPr>
          <p:cNvPr id="37901" name="Text Box 13"/>
          <p:cNvSpPr txBox="1">
            <a:spLocks noChangeArrowheads="1"/>
          </p:cNvSpPr>
          <p:nvPr/>
        </p:nvSpPr>
        <p:spPr bwMode="auto">
          <a:xfrm>
            <a:off x="1850782" y="3244850"/>
            <a:ext cx="1589942" cy="400050"/>
          </a:xfrm>
          <a:prstGeom prst="rect">
            <a:avLst/>
          </a:prstGeom>
          <a:noFill/>
          <a:ln w="9525">
            <a:noFill/>
            <a:miter lim="800000"/>
            <a:headEnd/>
            <a:tailEnd/>
          </a:ln>
        </p:spPr>
        <p:txBody>
          <a:bodyPr wrap="none" lIns="107287" tIns="53643" rIns="107287" bIns="53643">
            <a:spAutoFit/>
          </a:bodyPr>
          <a:lstStyle/>
          <a:p>
            <a:pPr eaLnBrk="0" hangingPunct="0"/>
            <a:r>
              <a:rPr lang="en-US" altLang="zh-CN" sz="1900" b="1"/>
              <a:t>Procurement</a:t>
            </a:r>
          </a:p>
        </p:txBody>
      </p:sp>
      <p:sp>
        <p:nvSpPr>
          <p:cNvPr id="37902" name="Text Box 14"/>
          <p:cNvSpPr txBox="1">
            <a:spLocks noChangeArrowheads="1"/>
          </p:cNvSpPr>
          <p:nvPr/>
        </p:nvSpPr>
        <p:spPr bwMode="auto">
          <a:xfrm>
            <a:off x="1752601" y="4249738"/>
            <a:ext cx="1065335" cy="662332"/>
          </a:xfrm>
          <a:prstGeom prst="rect">
            <a:avLst/>
          </a:prstGeom>
          <a:noFill/>
          <a:ln w="9525">
            <a:noFill/>
            <a:miter lim="800000"/>
            <a:headEnd/>
            <a:tailEnd/>
          </a:ln>
        </p:spPr>
        <p:txBody>
          <a:bodyPr lIns="107287" tIns="53643" rIns="107287" bIns="53643">
            <a:spAutoFit/>
          </a:bodyPr>
          <a:lstStyle/>
          <a:p>
            <a:pPr eaLnBrk="0" hangingPunct="0"/>
            <a:r>
              <a:rPr lang="en-US" altLang="zh-CN" b="1"/>
              <a:t>Inbound</a:t>
            </a:r>
          </a:p>
          <a:p>
            <a:pPr eaLnBrk="0" hangingPunct="0"/>
            <a:r>
              <a:rPr lang="en-US" altLang="zh-CN" b="1"/>
              <a:t>Logistics</a:t>
            </a:r>
            <a:endParaRPr lang="en-US" altLang="zh-CN"/>
          </a:p>
        </p:txBody>
      </p:sp>
      <p:sp>
        <p:nvSpPr>
          <p:cNvPr id="37903" name="Text Box 15"/>
          <p:cNvSpPr txBox="1">
            <a:spLocks noChangeArrowheads="1"/>
          </p:cNvSpPr>
          <p:nvPr/>
        </p:nvSpPr>
        <p:spPr bwMode="auto">
          <a:xfrm>
            <a:off x="2743200" y="4357688"/>
            <a:ext cx="1443404" cy="385762"/>
          </a:xfrm>
          <a:prstGeom prst="rect">
            <a:avLst/>
          </a:prstGeom>
          <a:noFill/>
          <a:ln w="9525">
            <a:noFill/>
            <a:miter lim="800000"/>
            <a:headEnd/>
            <a:tailEnd/>
          </a:ln>
        </p:spPr>
        <p:txBody>
          <a:bodyPr lIns="107287" tIns="53643" rIns="107287" bIns="53643">
            <a:spAutoFit/>
          </a:bodyPr>
          <a:lstStyle/>
          <a:p>
            <a:pPr eaLnBrk="0" hangingPunct="0"/>
            <a:r>
              <a:rPr lang="en-US" altLang="zh-CN" b="1"/>
              <a:t>Operations</a:t>
            </a:r>
          </a:p>
        </p:txBody>
      </p:sp>
      <p:sp>
        <p:nvSpPr>
          <p:cNvPr id="37904" name="Text Box 16"/>
          <p:cNvSpPr txBox="1">
            <a:spLocks noChangeArrowheads="1"/>
          </p:cNvSpPr>
          <p:nvPr/>
        </p:nvSpPr>
        <p:spPr bwMode="auto">
          <a:xfrm>
            <a:off x="4038600" y="4267201"/>
            <a:ext cx="1147397" cy="939330"/>
          </a:xfrm>
          <a:prstGeom prst="rect">
            <a:avLst/>
          </a:prstGeom>
          <a:noFill/>
          <a:ln w="9525">
            <a:noFill/>
            <a:miter lim="800000"/>
            <a:headEnd/>
            <a:tailEnd/>
          </a:ln>
        </p:spPr>
        <p:txBody>
          <a:bodyPr lIns="107287" tIns="53643" rIns="107287" bIns="53643">
            <a:spAutoFit/>
          </a:bodyPr>
          <a:lstStyle/>
          <a:p>
            <a:pPr eaLnBrk="0" hangingPunct="0"/>
            <a:r>
              <a:rPr lang="en-US" altLang="zh-CN" b="1"/>
              <a:t>Outbound</a:t>
            </a:r>
          </a:p>
          <a:p>
            <a:pPr eaLnBrk="0" hangingPunct="0"/>
            <a:r>
              <a:rPr lang="en-US" altLang="zh-CN" b="1"/>
              <a:t> Logistics</a:t>
            </a:r>
          </a:p>
        </p:txBody>
      </p:sp>
      <p:sp>
        <p:nvSpPr>
          <p:cNvPr id="37905" name="Text Box 17"/>
          <p:cNvSpPr txBox="1">
            <a:spLocks noChangeArrowheads="1"/>
          </p:cNvSpPr>
          <p:nvPr/>
        </p:nvSpPr>
        <p:spPr bwMode="auto">
          <a:xfrm>
            <a:off x="5081955" y="4267200"/>
            <a:ext cx="1264627" cy="693738"/>
          </a:xfrm>
          <a:prstGeom prst="rect">
            <a:avLst/>
          </a:prstGeom>
          <a:noFill/>
          <a:ln w="9525">
            <a:noFill/>
            <a:miter lim="800000"/>
            <a:headEnd/>
            <a:tailEnd/>
          </a:ln>
        </p:spPr>
        <p:txBody>
          <a:bodyPr wrap="none" lIns="107287" tIns="53643" rIns="107287" bIns="53643">
            <a:spAutoFit/>
          </a:bodyPr>
          <a:lstStyle/>
          <a:p>
            <a:pPr eaLnBrk="0" hangingPunct="0"/>
            <a:r>
              <a:rPr lang="en-US" altLang="zh-CN" sz="1900" b="1"/>
              <a:t>Marketing</a:t>
            </a:r>
          </a:p>
          <a:p>
            <a:pPr eaLnBrk="0" hangingPunct="0"/>
            <a:r>
              <a:rPr lang="en-US" altLang="zh-CN" sz="1900" b="1"/>
              <a:t>&amp; Sales</a:t>
            </a:r>
          </a:p>
        </p:txBody>
      </p:sp>
      <p:sp>
        <p:nvSpPr>
          <p:cNvPr id="37906" name="Text Box 18"/>
          <p:cNvSpPr txBox="1">
            <a:spLocks noChangeArrowheads="1"/>
          </p:cNvSpPr>
          <p:nvPr/>
        </p:nvSpPr>
        <p:spPr bwMode="auto">
          <a:xfrm>
            <a:off x="6186854" y="4311650"/>
            <a:ext cx="944946" cy="400721"/>
          </a:xfrm>
          <a:prstGeom prst="rect">
            <a:avLst/>
          </a:prstGeom>
          <a:noFill/>
          <a:ln w="9525">
            <a:noFill/>
            <a:miter lim="800000"/>
            <a:headEnd/>
            <a:tailEnd/>
          </a:ln>
        </p:spPr>
        <p:txBody>
          <a:bodyPr wrap="none" lIns="107287" tIns="53643" rIns="107287" bIns="53643">
            <a:spAutoFit/>
          </a:bodyPr>
          <a:lstStyle/>
          <a:p>
            <a:pPr eaLnBrk="0" hangingPunct="0"/>
            <a:r>
              <a:rPr lang="en-US" altLang="zh-CN" sz="1900" b="1"/>
              <a:t>Service</a:t>
            </a:r>
          </a:p>
        </p:txBody>
      </p:sp>
      <p:sp>
        <p:nvSpPr>
          <p:cNvPr id="37907" name="Text Box 19"/>
          <p:cNvSpPr txBox="1">
            <a:spLocks noChangeArrowheads="1"/>
          </p:cNvSpPr>
          <p:nvPr/>
        </p:nvSpPr>
        <p:spPr bwMode="auto">
          <a:xfrm rot="3363452">
            <a:off x="6571884" y="2260379"/>
            <a:ext cx="1416293" cy="508443"/>
          </a:xfrm>
          <a:prstGeom prst="rect">
            <a:avLst/>
          </a:prstGeom>
          <a:noFill/>
          <a:ln w="9525">
            <a:noFill/>
            <a:miter lim="800000"/>
            <a:headEnd/>
            <a:tailEnd/>
          </a:ln>
        </p:spPr>
        <p:txBody>
          <a:bodyPr wrap="none" lIns="107287" tIns="53643" rIns="107287" bIns="53643">
            <a:spAutoFit/>
          </a:bodyPr>
          <a:lstStyle/>
          <a:p>
            <a:pPr eaLnBrk="0" hangingPunct="0"/>
            <a:r>
              <a:rPr lang="en-US" altLang="zh-CN" sz="2600" b="1"/>
              <a:t>MARGIN</a:t>
            </a:r>
          </a:p>
        </p:txBody>
      </p:sp>
      <p:sp>
        <p:nvSpPr>
          <p:cNvPr id="37908" name="Text Box 20"/>
          <p:cNvSpPr txBox="1">
            <a:spLocks noChangeArrowheads="1"/>
          </p:cNvSpPr>
          <p:nvPr/>
        </p:nvSpPr>
        <p:spPr bwMode="auto">
          <a:xfrm rot="-3304142">
            <a:off x="6514734" y="4774979"/>
            <a:ext cx="1416293" cy="508443"/>
          </a:xfrm>
          <a:prstGeom prst="rect">
            <a:avLst/>
          </a:prstGeom>
          <a:noFill/>
          <a:ln w="9525">
            <a:noFill/>
            <a:miter lim="800000"/>
            <a:headEnd/>
            <a:tailEnd/>
          </a:ln>
        </p:spPr>
        <p:txBody>
          <a:bodyPr wrap="none" lIns="107287" tIns="53643" rIns="107287" bIns="53643">
            <a:spAutoFit/>
          </a:bodyPr>
          <a:lstStyle/>
          <a:p>
            <a:pPr eaLnBrk="0" hangingPunct="0"/>
            <a:r>
              <a:rPr lang="en-US" altLang="zh-CN" sz="2600" b="1"/>
              <a:t>MARGIN</a:t>
            </a:r>
          </a:p>
        </p:txBody>
      </p:sp>
      <p:sp>
        <p:nvSpPr>
          <p:cNvPr id="37909" name="Line 21"/>
          <p:cNvSpPr>
            <a:spLocks noChangeShapeType="1"/>
          </p:cNvSpPr>
          <p:nvPr/>
        </p:nvSpPr>
        <p:spPr bwMode="auto">
          <a:xfrm flipV="1">
            <a:off x="2743200" y="1371600"/>
            <a:ext cx="0" cy="2400300"/>
          </a:xfrm>
          <a:prstGeom prst="line">
            <a:avLst/>
          </a:prstGeom>
          <a:noFill/>
          <a:ln w="12700">
            <a:solidFill>
              <a:srgbClr val="808080"/>
            </a:solidFill>
            <a:prstDash val="lgDash"/>
            <a:round/>
            <a:headEnd/>
            <a:tailEnd/>
          </a:ln>
        </p:spPr>
        <p:txBody>
          <a:bodyPr lIns="107287" tIns="53643" rIns="107287" bIns="53643"/>
          <a:lstStyle/>
          <a:p>
            <a:endParaRPr lang="en-US"/>
          </a:p>
        </p:txBody>
      </p:sp>
      <p:sp>
        <p:nvSpPr>
          <p:cNvPr id="37910" name="Line 22"/>
          <p:cNvSpPr>
            <a:spLocks noChangeShapeType="1"/>
          </p:cNvSpPr>
          <p:nvPr/>
        </p:nvSpPr>
        <p:spPr bwMode="auto">
          <a:xfrm flipV="1">
            <a:off x="4160227" y="1371600"/>
            <a:ext cx="0" cy="2400300"/>
          </a:xfrm>
          <a:prstGeom prst="line">
            <a:avLst/>
          </a:prstGeom>
          <a:noFill/>
          <a:ln w="12700">
            <a:solidFill>
              <a:srgbClr val="808080"/>
            </a:solidFill>
            <a:prstDash val="lgDash"/>
            <a:round/>
            <a:headEnd/>
            <a:tailEnd/>
          </a:ln>
        </p:spPr>
        <p:txBody>
          <a:bodyPr lIns="107287" tIns="53643" rIns="107287" bIns="53643"/>
          <a:lstStyle/>
          <a:p>
            <a:endParaRPr lang="en-US"/>
          </a:p>
        </p:txBody>
      </p:sp>
      <p:sp>
        <p:nvSpPr>
          <p:cNvPr id="37911" name="Line 23"/>
          <p:cNvSpPr>
            <a:spLocks noChangeShapeType="1"/>
          </p:cNvSpPr>
          <p:nvPr/>
        </p:nvSpPr>
        <p:spPr bwMode="auto">
          <a:xfrm flipV="1">
            <a:off x="5142035" y="1371600"/>
            <a:ext cx="0" cy="2400300"/>
          </a:xfrm>
          <a:prstGeom prst="line">
            <a:avLst/>
          </a:prstGeom>
          <a:noFill/>
          <a:ln w="12700">
            <a:solidFill>
              <a:srgbClr val="808080"/>
            </a:solidFill>
            <a:prstDash val="lgDash"/>
            <a:round/>
            <a:headEnd/>
            <a:tailEnd/>
          </a:ln>
        </p:spPr>
        <p:txBody>
          <a:bodyPr lIns="107287" tIns="53643" rIns="107287" bIns="53643"/>
          <a:lstStyle/>
          <a:p>
            <a:endParaRPr lang="en-US"/>
          </a:p>
        </p:txBody>
      </p:sp>
      <p:sp>
        <p:nvSpPr>
          <p:cNvPr id="37912" name="Line 24"/>
          <p:cNvSpPr>
            <a:spLocks noChangeShapeType="1"/>
          </p:cNvSpPr>
          <p:nvPr/>
        </p:nvSpPr>
        <p:spPr bwMode="auto">
          <a:xfrm flipV="1">
            <a:off x="6197112" y="1371600"/>
            <a:ext cx="0" cy="2400300"/>
          </a:xfrm>
          <a:prstGeom prst="line">
            <a:avLst/>
          </a:prstGeom>
          <a:noFill/>
          <a:ln w="12700">
            <a:solidFill>
              <a:srgbClr val="808080"/>
            </a:solidFill>
            <a:prstDash val="lgDash"/>
            <a:round/>
            <a:headEnd/>
            <a:tailEnd/>
          </a:ln>
        </p:spPr>
        <p:txBody>
          <a:bodyPr lIns="107287" tIns="53643" rIns="107287" bIns="53643"/>
          <a:lstStyle/>
          <a:p>
            <a:endParaRPr lang="en-US"/>
          </a:p>
        </p:txBody>
      </p:sp>
      <p:sp>
        <p:nvSpPr>
          <p:cNvPr id="37913" name="AutoShape 25"/>
          <p:cNvSpPr>
            <a:spLocks/>
          </p:cNvSpPr>
          <p:nvPr/>
        </p:nvSpPr>
        <p:spPr bwMode="auto">
          <a:xfrm>
            <a:off x="1219200" y="1524000"/>
            <a:ext cx="334108" cy="2274888"/>
          </a:xfrm>
          <a:prstGeom prst="leftBrace">
            <a:avLst>
              <a:gd name="adj1" fmla="val 42570"/>
              <a:gd name="adj2" fmla="val 50000"/>
            </a:avLst>
          </a:prstGeom>
          <a:noFill/>
          <a:ln w="12700">
            <a:solidFill>
              <a:schemeClr val="tx1"/>
            </a:solidFill>
            <a:round/>
            <a:headEnd/>
            <a:tailEnd/>
          </a:ln>
        </p:spPr>
        <p:txBody>
          <a:bodyPr wrap="none" lIns="107287" tIns="53643" rIns="107287" bIns="53643" anchor="ctr"/>
          <a:lstStyle/>
          <a:p>
            <a:endParaRPr lang="en-US"/>
          </a:p>
        </p:txBody>
      </p:sp>
      <p:sp>
        <p:nvSpPr>
          <p:cNvPr id="37914" name="Text Box 26"/>
          <p:cNvSpPr txBox="1">
            <a:spLocks noChangeArrowheads="1"/>
          </p:cNvSpPr>
          <p:nvPr/>
        </p:nvSpPr>
        <p:spPr bwMode="auto">
          <a:xfrm rot="-5400000">
            <a:off x="307414" y="2488234"/>
            <a:ext cx="1250607" cy="662332"/>
          </a:xfrm>
          <a:prstGeom prst="rect">
            <a:avLst/>
          </a:prstGeom>
          <a:noFill/>
          <a:ln w="9525">
            <a:noFill/>
            <a:miter lim="800000"/>
            <a:headEnd/>
            <a:tailEnd/>
          </a:ln>
        </p:spPr>
        <p:txBody>
          <a:bodyPr wrap="none" lIns="107287" tIns="53643" rIns="107287" bIns="53643">
            <a:spAutoFit/>
          </a:bodyPr>
          <a:lstStyle/>
          <a:p>
            <a:pPr eaLnBrk="0" hangingPunct="0"/>
            <a:r>
              <a:rPr lang="en-US" altLang="zh-CN"/>
              <a:t>Supporting</a:t>
            </a:r>
          </a:p>
          <a:p>
            <a:pPr eaLnBrk="0" hangingPunct="0"/>
            <a:r>
              <a:rPr lang="en-US" altLang="zh-CN"/>
              <a:t>Activities</a:t>
            </a:r>
          </a:p>
        </p:txBody>
      </p:sp>
      <p:sp>
        <p:nvSpPr>
          <p:cNvPr id="37915" name="AutoShape 27"/>
          <p:cNvSpPr>
            <a:spLocks/>
          </p:cNvSpPr>
          <p:nvPr/>
        </p:nvSpPr>
        <p:spPr bwMode="auto">
          <a:xfrm>
            <a:off x="1219200" y="3798888"/>
            <a:ext cx="334108" cy="2406650"/>
          </a:xfrm>
          <a:prstGeom prst="leftBrace">
            <a:avLst>
              <a:gd name="adj1" fmla="val 45005"/>
              <a:gd name="adj2" fmla="val 50000"/>
            </a:avLst>
          </a:prstGeom>
          <a:noFill/>
          <a:ln w="12700">
            <a:solidFill>
              <a:schemeClr val="tx1"/>
            </a:solidFill>
            <a:round/>
            <a:headEnd/>
            <a:tailEnd/>
          </a:ln>
        </p:spPr>
        <p:txBody>
          <a:bodyPr wrap="none" lIns="107287" tIns="53643" rIns="107287" bIns="53643" anchor="ctr"/>
          <a:lstStyle/>
          <a:p>
            <a:endParaRPr lang="en-US"/>
          </a:p>
        </p:txBody>
      </p:sp>
      <p:sp>
        <p:nvSpPr>
          <p:cNvPr id="37916" name="Text Box 28"/>
          <p:cNvSpPr txBox="1">
            <a:spLocks noChangeArrowheads="1"/>
          </p:cNvSpPr>
          <p:nvPr/>
        </p:nvSpPr>
        <p:spPr bwMode="auto">
          <a:xfrm rot="-5431580">
            <a:off x="395053" y="4788522"/>
            <a:ext cx="1069467" cy="662332"/>
          </a:xfrm>
          <a:prstGeom prst="rect">
            <a:avLst/>
          </a:prstGeom>
          <a:noFill/>
          <a:ln w="9525">
            <a:noFill/>
            <a:miter lim="800000"/>
            <a:headEnd/>
            <a:tailEnd/>
          </a:ln>
        </p:spPr>
        <p:txBody>
          <a:bodyPr wrap="none" lIns="107287" tIns="53643" rIns="107287" bIns="53643">
            <a:spAutoFit/>
          </a:bodyPr>
          <a:lstStyle/>
          <a:p>
            <a:pPr eaLnBrk="0" hangingPunct="0"/>
            <a:r>
              <a:rPr lang="en-US" altLang="zh-CN"/>
              <a:t>Primary</a:t>
            </a:r>
          </a:p>
          <a:p>
            <a:pPr eaLnBrk="0" hangingPunct="0"/>
            <a:r>
              <a:rPr lang="en-US" altLang="zh-CN"/>
              <a:t>Activities</a:t>
            </a:r>
          </a:p>
        </p:txBody>
      </p:sp>
      <p:sp>
        <p:nvSpPr>
          <p:cNvPr id="37917" name="Line 29"/>
          <p:cNvSpPr>
            <a:spLocks noChangeShapeType="1"/>
          </p:cNvSpPr>
          <p:nvPr/>
        </p:nvSpPr>
        <p:spPr bwMode="auto">
          <a:xfrm>
            <a:off x="2757854" y="3733800"/>
            <a:ext cx="0" cy="2400300"/>
          </a:xfrm>
          <a:prstGeom prst="line">
            <a:avLst/>
          </a:prstGeom>
          <a:noFill/>
          <a:ln w="12700">
            <a:solidFill>
              <a:schemeClr val="tx1"/>
            </a:solidFill>
            <a:round/>
            <a:headEnd/>
            <a:tailEnd/>
          </a:ln>
        </p:spPr>
        <p:txBody>
          <a:bodyPr lIns="107287" tIns="53643" rIns="107287" bIns="53643"/>
          <a:lstStyle/>
          <a:p>
            <a:endParaRPr lang="en-US"/>
          </a:p>
        </p:txBody>
      </p:sp>
      <p:sp>
        <p:nvSpPr>
          <p:cNvPr id="37918" name="Line 30"/>
          <p:cNvSpPr>
            <a:spLocks noChangeShapeType="1"/>
          </p:cNvSpPr>
          <p:nvPr/>
        </p:nvSpPr>
        <p:spPr bwMode="auto">
          <a:xfrm>
            <a:off x="4160227" y="3771900"/>
            <a:ext cx="0" cy="2400300"/>
          </a:xfrm>
          <a:prstGeom prst="line">
            <a:avLst/>
          </a:prstGeom>
          <a:noFill/>
          <a:ln w="12700">
            <a:solidFill>
              <a:schemeClr val="tx1"/>
            </a:solidFill>
            <a:round/>
            <a:headEnd/>
            <a:tailEnd/>
          </a:ln>
        </p:spPr>
        <p:txBody>
          <a:bodyPr lIns="107287" tIns="53643" rIns="107287" bIns="53643"/>
          <a:lstStyle/>
          <a:p>
            <a:endParaRPr lang="en-US"/>
          </a:p>
        </p:txBody>
      </p:sp>
      <p:sp>
        <p:nvSpPr>
          <p:cNvPr id="37919" name="Line 31"/>
          <p:cNvSpPr>
            <a:spLocks noChangeShapeType="1"/>
          </p:cNvSpPr>
          <p:nvPr/>
        </p:nvSpPr>
        <p:spPr bwMode="auto">
          <a:xfrm>
            <a:off x="6197112" y="3771900"/>
            <a:ext cx="0" cy="2400300"/>
          </a:xfrm>
          <a:prstGeom prst="line">
            <a:avLst/>
          </a:prstGeom>
          <a:noFill/>
          <a:ln w="12700">
            <a:solidFill>
              <a:schemeClr val="tx1"/>
            </a:solidFill>
            <a:round/>
            <a:headEnd/>
            <a:tailEnd/>
          </a:ln>
        </p:spPr>
        <p:txBody>
          <a:bodyPr lIns="107287" tIns="53643" rIns="107287" bIns="53643"/>
          <a:lstStyle/>
          <a:p>
            <a:endParaRPr lang="en-US"/>
          </a:p>
        </p:txBody>
      </p:sp>
      <p:sp>
        <p:nvSpPr>
          <p:cNvPr id="37920" name="Line 32"/>
          <p:cNvSpPr>
            <a:spLocks noChangeShapeType="1"/>
          </p:cNvSpPr>
          <p:nvPr/>
        </p:nvSpPr>
        <p:spPr bwMode="auto">
          <a:xfrm>
            <a:off x="5142035" y="3771900"/>
            <a:ext cx="0" cy="2400300"/>
          </a:xfrm>
          <a:prstGeom prst="line">
            <a:avLst/>
          </a:prstGeom>
          <a:noFill/>
          <a:ln w="12700">
            <a:solidFill>
              <a:schemeClr val="tx1"/>
            </a:solidFill>
            <a:round/>
            <a:headEnd/>
            <a:tailEnd/>
          </a:ln>
        </p:spPr>
        <p:txBody>
          <a:bodyPr lIns="107287" tIns="53643" rIns="107287" bIns="53643"/>
          <a:lstStyle/>
          <a:p>
            <a:endParaRPr lang="en-US"/>
          </a:p>
        </p:txBody>
      </p:sp>
      <p:sp>
        <p:nvSpPr>
          <p:cNvPr id="37921" name="Text Box 33"/>
          <p:cNvSpPr txBox="1">
            <a:spLocks noChangeArrowheads="1"/>
          </p:cNvSpPr>
          <p:nvPr/>
        </p:nvSpPr>
        <p:spPr bwMode="auto">
          <a:xfrm>
            <a:off x="1676400" y="5824538"/>
            <a:ext cx="2667000" cy="355600"/>
          </a:xfrm>
          <a:prstGeom prst="rect">
            <a:avLst/>
          </a:prstGeom>
          <a:noFill/>
          <a:ln w="9525">
            <a:noFill/>
            <a:miter lim="800000"/>
            <a:headEnd/>
            <a:tailEnd/>
          </a:ln>
        </p:spPr>
        <p:txBody>
          <a:bodyPr lIns="107287" tIns="53643" rIns="107287" bIns="53643">
            <a:spAutoFit/>
          </a:bodyPr>
          <a:lstStyle/>
          <a:p>
            <a:pPr eaLnBrk="0" hangingPunct="0">
              <a:spcBef>
                <a:spcPct val="50000"/>
              </a:spcBef>
            </a:pPr>
            <a:r>
              <a:rPr lang="en-US" altLang="zh-CN" sz="1600" b="1" i="1"/>
              <a:t>Relationship with Suppliers</a:t>
            </a:r>
          </a:p>
        </p:txBody>
      </p:sp>
      <p:sp>
        <p:nvSpPr>
          <p:cNvPr id="37922" name="Text Box 34"/>
          <p:cNvSpPr txBox="1">
            <a:spLocks noChangeArrowheads="1"/>
          </p:cNvSpPr>
          <p:nvPr/>
        </p:nvSpPr>
        <p:spPr bwMode="auto">
          <a:xfrm>
            <a:off x="4208585" y="5816601"/>
            <a:ext cx="2323208" cy="354555"/>
          </a:xfrm>
          <a:prstGeom prst="rect">
            <a:avLst/>
          </a:prstGeom>
          <a:noFill/>
          <a:ln w="9525">
            <a:noFill/>
            <a:miter lim="800000"/>
            <a:headEnd/>
            <a:tailEnd/>
          </a:ln>
        </p:spPr>
        <p:txBody>
          <a:bodyPr wrap="none" lIns="107287" tIns="53643" rIns="107287" bIns="53643">
            <a:spAutoFit/>
          </a:bodyPr>
          <a:lstStyle/>
          <a:p>
            <a:pPr eaLnBrk="0" hangingPunct="0"/>
            <a:r>
              <a:rPr lang="en-US" altLang="zh-CN" sz="1600" b="1" i="1"/>
              <a:t>Relationship with Buyers</a:t>
            </a:r>
          </a:p>
        </p:txBody>
      </p:sp>
      <p:sp>
        <p:nvSpPr>
          <p:cNvPr id="37923" name="AutoShape 35"/>
          <p:cNvSpPr>
            <a:spLocks noChangeArrowheads="1"/>
          </p:cNvSpPr>
          <p:nvPr/>
        </p:nvSpPr>
        <p:spPr bwMode="auto">
          <a:xfrm>
            <a:off x="1676400" y="6324600"/>
            <a:ext cx="4843097" cy="465138"/>
          </a:xfrm>
          <a:prstGeom prst="rightArrow">
            <a:avLst>
              <a:gd name="adj1" fmla="val 50000"/>
              <a:gd name="adj2" fmla="val 347064"/>
            </a:avLst>
          </a:prstGeom>
          <a:solidFill>
            <a:schemeClr val="hlink"/>
          </a:solidFill>
          <a:ln w="9525">
            <a:miter lim="800000"/>
            <a:headEnd/>
            <a:tailEnd/>
          </a:ln>
          <a:scene3d>
            <a:camera prst="legacyPerspectiveTop"/>
            <a:lightRig rig="legacyFlat3" dir="b"/>
          </a:scene3d>
          <a:sp3d extrusionH="887400" prstMaterial="legacyMatte">
            <a:bevelT w="13500" h="13500" prst="angle"/>
            <a:bevelB w="13500" h="13500" prst="angle"/>
            <a:extrusionClr>
              <a:schemeClr val="hlink"/>
            </a:extrusionClr>
          </a:sp3d>
        </p:spPr>
        <p:txBody>
          <a:bodyPr lIns="107287" tIns="53643" rIns="107287" bIns="53643">
            <a:flatTx/>
          </a:bodyPr>
          <a:lstStyle/>
          <a:p>
            <a:pPr eaLnBrk="0" hangingPunct="0"/>
            <a:r>
              <a:rPr lang="en-US" altLang="zh-CN" sz="1400" b="1">
                <a:solidFill>
                  <a:srgbClr val="FFFFFF"/>
                </a:solidFill>
              </a:rPr>
              <a:t>Elapsed Time - Value added time cost</a:t>
            </a:r>
            <a:endParaRPr lang="en-US" altLang="zh-CN" sz="1200" b="1">
              <a:solidFill>
                <a:srgbClr val="FFFFFF"/>
              </a:solidFill>
            </a:endParaRPr>
          </a:p>
        </p:txBody>
      </p:sp>
      <p:sp>
        <p:nvSpPr>
          <p:cNvPr id="37924" name="未知"/>
          <p:cNvSpPr>
            <a:spLocks/>
          </p:cNvSpPr>
          <p:nvPr/>
        </p:nvSpPr>
        <p:spPr bwMode="auto">
          <a:xfrm>
            <a:off x="1676400" y="1219200"/>
            <a:ext cx="5105400" cy="152400"/>
          </a:xfrm>
          <a:custGeom>
            <a:avLst/>
            <a:gdLst>
              <a:gd name="T0" fmla="*/ 144 w 3216"/>
              <a:gd name="T1" fmla="*/ 0 h 96"/>
              <a:gd name="T2" fmla="*/ 0 w 3216"/>
              <a:gd name="T3" fmla="*/ 96 h 96"/>
              <a:gd name="T4" fmla="*/ 3216 w 3216"/>
              <a:gd name="T5" fmla="*/ 96 h 96"/>
              <a:gd name="T6" fmla="*/ 3024 w 3216"/>
              <a:gd name="T7" fmla="*/ 0 h 96"/>
              <a:gd name="T8" fmla="*/ 144 w 3216"/>
              <a:gd name="T9" fmla="*/ 0 h 96"/>
              <a:gd name="T10" fmla="*/ 0 60000 65536"/>
              <a:gd name="T11" fmla="*/ 0 60000 65536"/>
              <a:gd name="T12" fmla="*/ 0 60000 65536"/>
              <a:gd name="T13" fmla="*/ 0 60000 65536"/>
              <a:gd name="T14" fmla="*/ 0 60000 65536"/>
              <a:gd name="T15" fmla="*/ 0 w 3216"/>
              <a:gd name="T16" fmla="*/ 0 h 96"/>
              <a:gd name="T17" fmla="*/ 3216 w 3216"/>
              <a:gd name="T18" fmla="*/ 96 h 96"/>
            </a:gdLst>
            <a:ahLst/>
            <a:cxnLst>
              <a:cxn ang="T10">
                <a:pos x="T0" y="T1"/>
              </a:cxn>
              <a:cxn ang="T11">
                <a:pos x="T2" y="T3"/>
              </a:cxn>
              <a:cxn ang="T12">
                <a:pos x="T4" y="T5"/>
              </a:cxn>
              <a:cxn ang="T13">
                <a:pos x="T6" y="T7"/>
              </a:cxn>
              <a:cxn ang="T14">
                <a:pos x="T8" y="T9"/>
              </a:cxn>
            </a:cxnLst>
            <a:rect l="T15" t="T16" r="T17" b="T18"/>
            <a:pathLst>
              <a:path w="3216" h="96">
                <a:moveTo>
                  <a:pt x="144" y="0"/>
                </a:moveTo>
                <a:lnTo>
                  <a:pt x="0" y="96"/>
                </a:lnTo>
                <a:lnTo>
                  <a:pt x="3216" y="96"/>
                </a:lnTo>
                <a:lnTo>
                  <a:pt x="3024" y="0"/>
                </a:lnTo>
                <a:lnTo>
                  <a:pt x="144" y="0"/>
                </a:lnTo>
                <a:close/>
              </a:path>
            </a:pathLst>
          </a:custGeom>
          <a:solidFill>
            <a:srgbClr val="FFFF99"/>
          </a:solidFill>
          <a:ln w="9525" cmpd="sng">
            <a:solidFill>
              <a:schemeClr val="tx1"/>
            </a:solidFill>
            <a:round/>
            <a:headEnd/>
            <a:tailEnd/>
          </a:ln>
        </p:spPr>
        <p:txBody>
          <a:bodyPr lIns="107287" tIns="53643" rIns="107287" bIns="53643"/>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0" hangingPunct="0"/>
            <a:r>
              <a:rPr lang="en-US" altLang="zh-CN" b="1" dirty="0">
                <a:cs typeface="Estrangelo Edessa" pitchFamily="66" charset="0"/>
              </a:rPr>
              <a:t>The</a:t>
            </a:r>
            <a:r>
              <a:rPr lang="en-US" altLang="zh-CN" dirty="0">
                <a:cs typeface="Estrangelo Edessa" pitchFamily="66" charset="0"/>
              </a:rPr>
              <a:t> </a:t>
            </a:r>
            <a:r>
              <a:rPr lang="en-US" altLang="zh-CN" b="1" dirty="0">
                <a:cs typeface="Estrangelo Edessa" pitchFamily="66" charset="0"/>
              </a:rPr>
              <a:t>Value Chain</a:t>
            </a:r>
          </a:p>
        </p:txBody>
      </p:sp>
      <p:sp>
        <p:nvSpPr>
          <p:cNvPr id="3" name="Content Placeholder 2"/>
          <p:cNvSpPr>
            <a:spLocks noGrp="1"/>
          </p:cNvSpPr>
          <p:nvPr>
            <p:ph idx="1"/>
          </p:nvPr>
        </p:nvSpPr>
        <p:spPr>
          <a:xfrm>
            <a:off x="457200" y="1447800"/>
            <a:ext cx="8382000" cy="4953000"/>
          </a:xfrm>
        </p:spPr>
        <p:txBody>
          <a:bodyPr>
            <a:normAutofit lnSpcReduction="10000"/>
          </a:bodyPr>
          <a:lstStyle/>
          <a:p>
            <a:pPr>
              <a:lnSpc>
                <a:spcPct val="80000"/>
              </a:lnSpc>
            </a:pPr>
            <a:r>
              <a:rPr lang="en-US" altLang="zh-CN" dirty="0" smtClean="0"/>
              <a:t>The Value Chain, or value plate illustrates how to break down the functions of a company into its activities.</a:t>
            </a:r>
          </a:p>
          <a:p>
            <a:pPr>
              <a:lnSpc>
                <a:spcPct val="80000"/>
              </a:lnSpc>
            </a:pPr>
            <a:r>
              <a:rPr lang="en-US" altLang="zh-CN" dirty="0" smtClean="0"/>
              <a:t>The bottom half of the figure contains the primary activities that the firm conducts.  </a:t>
            </a:r>
          </a:p>
          <a:p>
            <a:pPr>
              <a:lnSpc>
                <a:spcPct val="80000"/>
              </a:lnSpc>
            </a:pPr>
            <a:r>
              <a:rPr lang="en-US" altLang="zh-CN" dirty="0" smtClean="0"/>
              <a:t>These include inbound logistics, or the way in which the company receives, stores, etc. its inputs.  </a:t>
            </a:r>
          </a:p>
          <a:p>
            <a:pPr>
              <a:lnSpc>
                <a:spcPct val="80000"/>
              </a:lnSpc>
            </a:pPr>
            <a:r>
              <a:rPr lang="en-US" altLang="zh-CN" dirty="0" smtClean="0"/>
              <a:t>Operations is the basic activity of producing your product.  </a:t>
            </a:r>
          </a:p>
          <a:p>
            <a:pPr>
              <a:lnSpc>
                <a:spcPct val="80000"/>
              </a:lnSpc>
            </a:pPr>
            <a:r>
              <a:rPr lang="en-US" altLang="zh-CN" dirty="0" smtClean="0"/>
              <a:t>Outbound logistics are the activities associated with storing and distributing your final product.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0" hangingPunct="0"/>
            <a:r>
              <a:rPr lang="en-US" altLang="zh-CN" b="1" dirty="0">
                <a:cs typeface="Estrangelo Edessa" pitchFamily="66" charset="0"/>
              </a:rPr>
              <a:t>The</a:t>
            </a:r>
            <a:r>
              <a:rPr lang="en-US" altLang="zh-CN" dirty="0">
                <a:cs typeface="Estrangelo Edessa" pitchFamily="66" charset="0"/>
              </a:rPr>
              <a:t> </a:t>
            </a:r>
            <a:r>
              <a:rPr lang="en-US" altLang="zh-CN" b="1" dirty="0">
                <a:cs typeface="Estrangelo Edessa" pitchFamily="66" charset="0"/>
              </a:rPr>
              <a:t>Value Chain</a:t>
            </a:r>
          </a:p>
        </p:txBody>
      </p:sp>
      <p:sp>
        <p:nvSpPr>
          <p:cNvPr id="3" name="Content Placeholder 2"/>
          <p:cNvSpPr>
            <a:spLocks noGrp="1"/>
          </p:cNvSpPr>
          <p:nvPr>
            <p:ph idx="1"/>
          </p:nvPr>
        </p:nvSpPr>
        <p:spPr>
          <a:xfrm>
            <a:off x="457200" y="1524000"/>
            <a:ext cx="8382000" cy="4953000"/>
          </a:xfrm>
        </p:spPr>
        <p:txBody>
          <a:bodyPr>
            <a:normAutofit/>
          </a:bodyPr>
          <a:lstStyle/>
          <a:p>
            <a:pPr>
              <a:lnSpc>
                <a:spcPct val="80000"/>
              </a:lnSpc>
            </a:pPr>
            <a:r>
              <a:rPr lang="en-US" altLang="zh-CN" dirty="0" smtClean="0"/>
              <a:t>Marketing and sales are all of the activities associated with attracting and keeping customers for your products.  </a:t>
            </a:r>
          </a:p>
          <a:p>
            <a:pPr>
              <a:lnSpc>
                <a:spcPct val="80000"/>
              </a:lnSpc>
            </a:pPr>
            <a:r>
              <a:rPr lang="en-US" altLang="zh-CN" dirty="0" smtClean="0"/>
              <a:t>Service is the activities associated with providing support to your customers for your products including users manuals, help lines, warranties, etc. </a:t>
            </a:r>
          </a:p>
          <a:p>
            <a:pPr>
              <a:lnSpc>
                <a:spcPct val="80000"/>
              </a:lnSpc>
            </a:pPr>
            <a:r>
              <a:rPr lang="en-US" altLang="zh-CN" dirty="0" smtClean="0"/>
              <a:t>Inbound logistics and Operations relate to your suppliers. </a:t>
            </a:r>
          </a:p>
          <a:p>
            <a:pPr>
              <a:lnSpc>
                <a:spcPct val="80000"/>
              </a:lnSpc>
            </a:pPr>
            <a:r>
              <a:rPr lang="en-US" altLang="zh-CN" dirty="0" smtClean="0"/>
              <a:t>Outbound logistics, marketing and sales and service relate to buyers.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0" hangingPunct="0"/>
            <a:r>
              <a:rPr lang="en-US" altLang="zh-CN" b="1" dirty="0">
                <a:cs typeface="Estrangelo Edessa" pitchFamily="66" charset="0"/>
              </a:rPr>
              <a:t>The</a:t>
            </a:r>
            <a:r>
              <a:rPr lang="en-US" altLang="zh-CN" dirty="0">
                <a:cs typeface="Estrangelo Edessa" pitchFamily="66" charset="0"/>
              </a:rPr>
              <a:t> </a:t>
            </a:r>
            <a:r>
              <a:rPr lang="en-US" altLang="zh-CN" b="1" dirty="0">
                <a:cs typeface="Estrangelo Edessa" pitchFamily="66" charset="0"/>
              </a:rPr>
              <a:t>Value Chain</a:t>
            </a:r>
          </a:p>
        </p:txBody>
      </p:sp>
      <p:sp>
        <p:nvSpPr>
          <p:cNvPr id="3" name="Content Placeholder 2"/>
          <p:cNvSpPr>
            <a:spLocks noGrp="1"/>
          </p:cNvSpPr>
          <p:nvPr>
            <p:ph idx="1"/>
          </p:nvPr>
        </p:nvSpPr>
        <p:spPr>
          <a:xfrm>
            <a:off x="304800" y="1371600"/>
            <a:ext cx="8686800" cy="5486400"/>
          </a:xfrm>
        </p:spPr>
        <p:txBody>
          <a:bodyPr>
            <a:normAutofit/>
          </a:bodyPr>
          <a:lstStyle/>
          <a:p>
            <a:pPr>
              <a:lnSpc>
                <a:spcPct val="80000"/>
              </a:lnSpc>
            </a:pPr>
            <a:r>
              <a:rPr lang="en-US" altLang="zh-CN" dirty="0" smtClean="0"/>
              <a:t>As you move from left to right the primary activities move through time and adding further value to the end product. </a:t>
            </a:r>
          </a:p>
          <a:p>
            <a:pPr>
              <a:lnSpc>
                <a:spcPct val="80000"/>
              </a:lnSpc>
            </a:pPr>
            <a:r>
              <a:rPr lang="en-US" altLang="zh-CN" dirty="0" smtClean="0"/>
              <a:t>Linking these five primary activities together forms a chain.</a:t>
            </a:r>
          </a:p>
          <a:p>
            <a:pPr>
              <a:lnSpc>
                <a:spcPct val="80000"/>
              </a:lnSpc>
            </a:pPr>
            <a:r>
              <a:rPr lang="en-US" altLang="zh-CN" dirty="0" smtClean="0"/>
              <a:t>The top half of the graph represents a set of activities that are conducted to support the primary activities of the firm.  </a:t>
            </a:r>
          </a:p>
          <a:p>
            <a:pPr>
              <a:lnSpc>
                <a:spcPct val="80000"/>
              </a:lnSpc>
            </a:pPr>
            <a:r>
              <a:rPr lang="en-US" altLang="zh-CN" dirty="0" smtClean="0"/>
              <a:t>These would include procurement which are all of the activities associated with negotiating, financing, and paying for all inputs necessary for the business from raw inputs used in the final product to pencil used in the accounting office.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0" hangingPunct="0"/>
            <a:r>
              <a:rPr lang="en-US" altLang="zh-CN" b="1" dirty="0">
                <a:cs typeface="Estrangelo Edessa" pitchFamily="66" charset="0"/>
              </a:rPr>
              <a:t>The</a:t>
            </a:r>
            <a:r>
              <a:rPr lang="en-US" altLang="zh-CN" dirty="0">
                <a:cs typeface="Estrangelo Edessa" pitchFamily="66" charset="0"/>
              </a:rPr>
              <a:t> </a:t>
            </a:r>
            <a:r>
              <a:rPr lang="en-US" altLang="zh-CN" b="1" dirty="0">
                <a:cs typeface="Estrangelo Edessa" pitchFamily="66" charset="0"/>
              </a:rPr>
              <a:t>Value Chain</a:t>
            </a:r>
          </a:p>
        </p:txBody>
      </p:sp>
      <p:sp>
        <p:nvSpPr>
          <p:cNvPr id="3" name="Content Placeholder 2"/>
          <p:cNvSpPr>
            <a:spLocks noGrp="1"/>
          </p:cNvSpPr>
          <p:nvPr>
            <p:ph idx="1"/>
          </p:nvPr>
        </p:nvSpPr>
        <p:spPr>
          <a:xfrm>
            <a:off x="304800" y="1371600"/>
            <a:ext cx="8686800" cy="5486400"/>
          </a:xfrm>
        </p:spPr>
        <p:txBody>
          <a:bodyPr>
            <a:normAutofit fontScale="92500" lnSpcReduction="10000"/>
          </a:bodyPr>
          <a:lstStyle/>
          <a:p>
            <a:pPr>
              <a:lnSpc>
                <a:spcPct val="80000"/>
              </a:lnSpc>
            </a:pPr>
            <a:r>
              <a:rPr lang="en-US" altLang="zh-CN" dirty="0" smtClean="0"/>
              <a:t>Technology development is the activities associated with research and development and included R&amp;D in all phases of the primary activities not just R&amp;D associated with new product development (things like process improvement research, distribution improvement research, market research activities to support marketing, etc.  </a:t>
            </a:r>
          </a:p>
          <a:p>
            <a:pPr>
              <a:lnSpc>
                <a:spcPct val="80000"/>
              </a:lnSpc>
            </a:pPr>
            <a:r>
              <a:rPr lang="en-US" altLang="zh-CN" dirty="0" smtClean="0"/>
              <a:t>Human resources are the support activities associated with hiring, firing, compensating, retaining, and training personnel for the company.  </a:t>
            </a:r>
          </a:p>
          <a:p>
            <a:pPr>
              <a:lnSpc>
                <a:spcPct val="80000"/>
              </a:lnSpc>
            </a:pPr>
            <a:r>
              <a:rPr lang="en-US" altLang="zh-CN" dirty="0" smtClean="0"/>
              <a:t>Finally firm infrastructure is the top management activities of the firm which include, negotiating with the government, negotiating with competitors, developing the firms long-term strategy, development and maintenance of information systems for assessing firm performance, etc.</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eaLnBrk="0" hangingPunct="0"/>
            <a:r>
              <a:rPr lang="en-US" altLang="zh-CN" b="1" dirty="0">
                <a:cs typeface="Estrangelo Edessa" pitchFamily="66" charset="0"/>
              </a:rPr>
              <a:t>The</a:t>
            </a:r>
            <a:r>
              <a:rPr lang="en-US" altLang="zh-CN" dirty="0">
                <a:cs typeface="Estrangelo Edessa" pitchFamily="66" charset="0"/>
              </a:rPr>
              <a:t> </a:t>
            </a:r>
            <a:r>
              <a:rPr lang="en-US" altLang="zh-CN" b="1" dirty="0">
                <a:cs typeface="Estrangelo Edessa" pitchFamily="66" charset="0"/>
              </a:rPr>
              <a:t>Value </a:t>
            </a:r>
            <a:r>
              <a:rPr lang="en-US" altLang="zh-CN" b="1" dirty="0" smtClean="0">
                <a:cs typeface="Estrangelo Edessa" pitchFamily="66" charset="0"/>
              </a:rPr>
              <a:t>Chain:</a:t>
            </a:r>
            <a:br>
              <a:rPr lang="en-US" altLang="zh-CN" b="1" dirty="0" smtClean="0">
                <a:cs typeface="Estrangelo Edessa" pitchFamily="66" charset="0"/>
              </a:rPr>
            </a:br>
            <a:r>
              <a:rPr lang="en-US" altLang="zh-CN" sz="3100" b="1" dirty="0" smtClean="0"/>
              <a:t>What do you do with this figure? </a:t>
            </a:r>
            <a:endParaRPr lang="en-US" altLang="zh-CN" b="1" dirty="0">
              <a:cs typeface="Estrangelo Edessa" pitchFamily="66" charset="0"/>
            </a:endParaRPr>
          </a:p>
        </p:txBody>
      </p:sp>
      <p:sp>
        <p:nvSpPr>
          <p:cNvPr id="3" name="Content Placeholder 2"/>
          <p:cNvSpPr>
            <a:spLocks noGrp="1"/>
          </p:cNvSpPr>
          <p:nvPr>
            <p:ph idx="1"/>
          </p:nvPr>
        </p:nvSpPr>
        <p:spPr>
          <a:xfrm>
            <a:off x="457200" y="1600200"/>
            <a:ext cx="8458200" cy="4953000"/>
          </a:xfrm>
        </p:spPr>
        <p:txBody>
          <a:bodyPr>
            <a:normAutofit fontScale="92500" lnSpcReduction="10000"/>
          </a:bodyPr>
          <a:lstStyle/>
          <a:p>
            <a:pPr>
              <a:lnSpc>
                <a:spcPct val="80000"/>
              </a:lnSpc>
            </a:pPr>
            <a:r>
              <a:rPr lang="en-US" altLang="zh-CN" dirty="0" smtClean="0"/>
              <a:t>That is, what support and primary activities do you do better than your competitors and which ones do you not do so well relative to your competitors.  </a:t>
            </a:r>
          </a:p>
          <a:p>
            <a:pPr>
              <a:lnSpc>
                <a:spcPct val="80000"/>
              </a:lnSpc>
            </a:pPr>
            <a:r>
              <a:rPr lang="en-US" altLang="zh-CN" dirty="0" smtClean="0"/>
              <a:t>This is a great tool for helping you assess your strengths and weaknesses in a more structured way.  </a:t>
            </a:r>
          </a:p>
          <a:p>
            <a:pPr>
              <a:lnSpc>
                <a:spcPct val="80000"/>
              </a:lnSpc>
            </a:pPr>
            <a:r>
              <a:rPr lang="en-US" altLang="zh-CN" dirty="0" smtClean="0"/>
              <a:t>It helps think about ALL of the activities that you conduct in your business and critical assess whether you are doing each activity as well as you can. </a:t>
            </a:r>
          </a:p>
          <a:p>
            <a:pPr>
              <a:lnSpc>
                <a:spcPct val="80000"/>
              </a:lnSpc>
            </a:pPr>
            <a:r>
              <a:rPr lang="en-US" altLang="zh-CN" dirty="0" smtClean="0"/>
              <a:t>This figure helps you focus on specific activities that you do well relative to your competitors so that you can determine what your core competencies are relative to your competitors.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381000"/>
            <a:ext cx="8610600" cy="1066800"/>
          </a:xfrm>
        </p:spPr>
        <p:txBody>
          <a:bodyPr/>
          <a:lstStyle/>
          <a:p>
            <a:pPr eaLnBrk="1" hangingPunct="1"/>
            <a:r>
              <a:rPr lang="en-US" altLang="zh-CN" b="1" dirty="0" smtClean="0"/>
              <a:t>Primary Activities in the Value Chain</a:t>
            </a:r>
          </a:p>
        </p:txBody>
      </p:sp>
      <p:sp>
        <p:nvSpPr>
          <p:cNvPr id="38915" name="Rectangle 3"/>
          <p:cNvSpPr>
            <a:spLocks noGrp="1" noChangeArrowheads="1"/>
          </p:cNvSpPr>
          <p:nvPr>
            <p:ph type="body" idx="1"/>
          </p:nvPr>
        </p:nvSpPr>
        <p:spPr>
          <a:xfrm>
            <a:off x="457200" y="1752600"/>
            <a:ext cx="8458200" cy="4876800"/>
          </a:xfrm>
        </p:spPr>
        <p:txBody>
          <a:bodyPr>
            <a:noAutofit/>
          </a:bodyPr>
          <a:lstStyle/>
          <a:p>
            <a:pPr eaLnBrk="1" hangingPunct="1">
              <a:lnSpc>
                <a:spcPct val="90000"/>
              </a:lnSpc>
            </a:pPr>
            <a:r>
              <a:rPr lang="en-US" altLang="zh-CN" b="1" dirty="0" smtClean="0"/>
              <a:t>Inbound Logistics</a:t>
            </a:r>
            <a:r>
              <a:rPr lang="en-US" altLang="zh-CN" sz="4400" b="1" dirty="0" smtClean="0"/>
              <a:t> </a:t>
            </a:r>
          </a:p>
          <a:p>
            <a:pPr lvl="1" eaLnBrk="1" hangingPunct="1">
              <a:lnSpc>
                <a:spcPct val="90000"/>
              </a:lnSpc>
            </a:pPr>
            <a:r>
              <a:rPr lang="en-US" altLang="zh-CN" sz="2400" dirty="0" smtClean="0"/>
              <a:t>Materials handling, warehousing, inventory control used to receive, store and disseminate inputs to a product</a:t>
            </a:r>
          </a:p>
          <a:p>
            <a:pPr lvl="1" eaLnBrk="1" hangingPunct="1">
              <a:lnSpc>
                <a:spcPct val="90000"/>
              </a:lnSpc>
            </a:pPr>
            <a:r>
              <a:rPr lang="en-US" altLang="zh-CN" sz="2400" dirty="0" smtClean="0"/>
              <a:t>Fertilizer and chemical storage, delivery of inputs, application of inputs</a:t>
            </a:r>
          </a:p>
          <a:p>
            <a:pPr eaLnBrk="1" hangingPunct="1">
              <a:lnSpc>
                <a:spcPct val="90000"/>
              </a:lnSpc>
            </a:pPr>
            <a:r>
              <a:rPr lang="en-US" altLang="zh-CN" b="1" dirty="0" smtClean="0"/>
              <a:t>Operations</a:t>
            </a:r>
          </a:p>
          <a:p>
            <a:pPr lvl="1" eaLnBrk="1" hangingPunct="1">
              <a:lnSpc>
                <a:spcPct val="90000"/>
              </a:lnSpc>
            </a:pPr>
            <a:r>
              <a:rPr lang="en-US" altLang="zh-CN" sz="2400" dirty="0" smtClean="0"/>
              <a:t>Take inputs from inbound logistics and convert to final products</a:t>
            </a:r>
          </a:p>
          <a:p>
            <a:pPr lvl="1" eaLnBrk="1" hangingPunct="1">
              <a:lnSpc>
                <a:spcPct val="90000"/>
              </a:lnSpc>
            </a:pPr>
            <a:r>
              <a:rPr lang="en-US" altLang="zh-CN" sz="2400" dirty="0" smtClean="0"/>
              <a:t>Plowing, planting, spraying, harvesting, feeding, medicating, weighing etc.</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381000"/>
            <a:ext cx="8610600" cy="1066800"/>
          </a:xfrm>
        </p:spPr>
        <p:txBody>
          <a:bodyPr/>
          <a:lstStyle/>
          <a:p>
            <a:pPr eaLnBrk="1" hangingPunct="1"/>
            <a:r>
              <a:rPr lang="en-US" altLang="zh-CN" b="1" dirty="0" smtClean="0"/>
              <a:t>Primary Activities in the Value Chain</a:t>
            </a:r>
          </a:p>
        </p:txBody>
      </p:sp>
      <p:sp>
        <p:nvSpPr>
          <p:cNvPr id="38915" name="Rectangle 3"/>
          <p:cNvSpPr>
            <a:spLocks noGrp="1" noChangeArrowheads="1"/>
          </p:cNvSpPr>
          <p:nvPr>
            <p:ph type="body" idx="1"/>
          </p:nvPr>
        </p:nvSpPr>
        <p:spPr>
          <a:xfrm>
            <a:off x="457200" y="1752600"/>
            <a:ext cx="8458200" cy="4876800"/>
          </a:xfrm>
        </p:spPr>
        <p:txBody>
          <a:bodyPr>
            <a:noAutofit/>
          </a:bodyPr>
          <a:lstStyle/>
          <a:p>
            <a:pPr>
              <a:lnSpc>
                <a:spcPct val="90000"/>
              </a:lnSpc>
            </a:pPr>
            <a:r>
              <a:rPr lang="en-US" altLang="zh-CN" b="1" dirty="0" smtClean="0"/>
              <a:t>Outbound Logistics</a:t>
            </a:r>
          </a:p>
          <a:p>
            <a:pPr lvl="1">
              <a:lnSpc>
                <a:spcPct val="90000"/>
              </a:lnSpc>
            </a:pPr>
            <a:r>
              <a:rPr lang="en-US" altLang="zh-CN" sz="2400" dirty="0" smtClean="0"/>
              <a:t>Collecting, Storing, and physical distribution of the final product.</a:t>
            </a:r>
          </a:p>
          <a:p>
            <a:pPr lvl="1">
              <a:lnSpc>
                <a:spcPct val="90000"/>
              </a:lnSpc>
            </a:pPr>
            <a:r>
              <a:rPr lang="en-US" altLang="zh-CN" sz="2400" dirty="0" smtClean="0"/>
              <a:t>Crop storage, finished hog handling, Processing and determining delivery dates, delivery to the packer or elevator etc.</a:t>
            </a:r>
          </a:p>
          <a:p>
            <a:r>
              <a:rPr lang="en-US" altLang="zh-CN" sz="3600" b="1" dirty="0" smtClean="0"/>
              <a:t>Marketing and Sales</a:t>
            </a:r>
          </a:p>
          <a:p>
            <a:pPr lvl="1"/>
            <a:r>
              <a:rPr lang="en-US" altLang="zh-CN" sz="2300" dirty="0" smtClean="0"/>
              <a:t>Provide means through which customers can purchase products and to induce them to do so</a:t>
            </a:r>
          </a:p>
          <a:p>
            <a:pPr lvl="1"/>
            <a:r>
              <a:rPr lang="en-US" altLang="zh-CN" sz="2300" dirty="0" smtClean="0"/>
              <a:t>Advertising, communicating with buyers, developing customer relationships, pricing products (futures, hedging, forward contracting, etc.), delivery scheduling</a:t>
            </a:r>
            <a:endParaRPr lang="en-US" altLang="zh-CN" sz="36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81000" y="381000"/>
            <a:ext cx="8610600" cy="1066800"/>
          </a:xfrm>
        </p:spPr>
        <p:txBody>
          <a:bodyPr/>
          <a:lstStyle/>
          <a:p>
            <a:pPr eaLnBrk="1" hangingPunct="1"/>
            <a:r>
              <a:rPr lang="en-US" altLang="zh-CN" b="1" dirty="0" smtClean="0"/>
              <a:t>Primary Activities in the Value Chain</a:t>
            </a:r>
          </a:p>
        </p:txBody>
      </p:sp>
      <p:sp>
        <p:nvSpPr>
          <p:cNvPr id="38915" name="Rectangle 3"/>
          <p:cNvSpPr>
            <a:spLocks noGrp="1" noChangeArrowheads="1"/>
          </p:cNvSpPr>
          <p:nvPr>
            <p:ph type="body" idx="1"/>
          </p:nvPr>
        </p:nvSpPr>
        <p:spPr>
          <a:xfrm>
            <a:off x="457200" y="1752600"/>
            <a:ext cx="8458200" cy="4876800"/>
          </a:xfrm>
        </p:spPr>
        <p:txBody>
          <a:bodyPr>
            <a:noAutofit/>
          </a:bodyPr>
          <a:lstStyle/>
          <a:p>
            <a:endParaRPr lang="en-US" altLang="zh-CN" sz="2300" dirty="0" smtClean="0"/>
          </a:p>
          <a:p>
            <a:r>
              <a:rPr lang="en-US" altLang="zh-CN" sz="3600" b="1" dirty="0" smtClean="0"/>
              <a:t>Service</a:t>
            </a:r>
          </a:p>
          <a:p>
            <a:pPr lvl="1"/>
            <a:r>
              <a:rPr lang="en-US" altLang="zh-CN" dirty="0" smtClean="0"/>
              <a:t>Activities designed to enhance or maintain a product’s value</a:t>
            </a:r>
          </a:p>
          <a:p>
            <a:pPr lvl="1"/>
            <a:r>
              <a:rPr lang="en-US" altLang="zh-CN" dirty="0" smtClean="0"/>
              <a:t>Timely delivery, identity preservation, ISO9000, certifying as organic, etc.</a:t>
            </a:r>
            <a:endParaRPr lang="en-US" altLang="zh-CN" sz="3600"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04800" y="381000"/>
            <a:ext cx="8610600" cy="1066800"/>
          </a:xfrm>
        </p:spPr>
        <p:txBody>
          <a:bodyPr>
            <a:normAutofit fontScale="90000"/>
          </a:bodyPr>
          <a:lstStyle/>
          <a:p>
            <a:pPr eaLnBrk="1" hangingPunct="1"/>
            <a:r>
              <a:rPr lang="en-US" altLang="zh-CN" b="1" dirty="0" smtClean="0"/>
              <a:t>Supporting Activities in the Value Chain</a:t>
            </a:r>
          </a:p>
        </p:txBody>
      </p:sp>
      <p:sp>
        <p:nvSpPr>
          <p:cNvPr id="40963" name="Rectangle 3"/>
          <p:cNvSpPr>
            <a:spLocks noGrp="1" noChangeArrowheads="1"/>
          </p:cNvSpPr>
          <p:nvPr>
            <p:ph type="body" idx="1"/>
          </p:nvPr>
        </p:nvSpPr>
        <p:spPr>
          <a:xfrm>
            <a:off x="228600" y="1524000"/>
            <a:ext cx="8839200" cy="4800600"/>
          </a:xfrm>
        </p:spPr>
        <p:txBody>
          <a:bodyPr>
            <a:noAutofit/>
          </a:bodyPr>
          <a:lstStyle/>
          <a:p>
            <a:pPr eaLnBrk="1" hangingPunct="1"/>
            <a:r>
              <a:rPr lang="en-US" altLang="zh-CN" b="1" dirty="0" smtClean="0"/>
              <a:t>Procurement</a:t>
            </a:r>
          </a:p>
          <a:p>
            <a:pPr lvl="1" eaLnBrk="1" hangingPunct="1"/>
            <a:r>
              <a:rPr lang="en-US" altLang="zh-CN" sz="2400" dirty="0" smtClean="0"/>
              <a:t>Activities to purchase the inputs needed to produce products</a:t>
            </a:r>
          </a:p>
          <a:p>
            <a:pPr lvl="1" eaLnBrk="1" hangingPunct="1"/>
            <a:r>
              <a:rPr lang="en-US" altLang="zh-CN" sz="2400" dirty="0" smtClean="0"/>
              <a:t>Negotiating with suppliers, standard timing of replenishing parts and tools, setting up buying groups, etc.</a:t>
            </a:r>
          </a:p>
          <a:p>
            <a:pPr eaLnBrk="1" hangingPunct="1"/>
            <a:r>
              <a:rPr lang="en-US" altLang="zh-CN" b="1" dirty="0" smtClean="0"/>
              <a:t>Technological Development</a:t>
            </a:r>
          </a:p>
          <a:p>
            <a:pPr lvl="1" eaLnBrk="1" hangingPunct="1"/>
            <a:r>
              <a:rPr lang="en-US" altLang="zh-CN" sz="2400" dirty="0" smtClean="0"/>
              <a:t>Activities that improve the firm’s products and/or processes </a:t>
            </a:r>
          </a:p>
          <a:p>
            <a:pPr lvl="1" eaLnBrk="1" hangingPunct="1"/>
            <a:r>
              <a:rPr lang="en-US" altLang="zh-CN" sz="2400" dirty="0" smtClean="0"/>
              <a:t>Volunteering for test plots, being a part of feeding trials, attending technology seminars/field days, designing equipment to make specific production tasks more efficient, etc.</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04800" y="381000"/>
            <a:ext cx="8610600" cy="1066800"/>
          </a:xfrm>
        </p:spPr>
        <p:txBody>
          <a:bodyPr>
            <a:normAutofit fontScale="90000"/>
          </a:bodyPr>
          <a:lstStyle/>
          <a:p>
            <a:pPr algn="l" eaLnBrk="1" hangingPunct="1"/>
            <a:r>
              <a:rPr lang="en-US" altLang="zh-CN" b="1" dirty="0" smtClean="0"/>
              <a:t>Supporting Activities in the Value Chain</a:t>
            </a:r>
          </a:p>
        </p:txBody>
      </p:sp>
      <p:sp>
        <p:nvSpPr>
          <p:cNvPr id="40963" name="Rectangle 3"/>
          <p:cNvSpPr>
            <a:spLocks noGrp="1" noChangeArrowheads="1"/>
          </p:cNvSpPr>
          <p:nvPr>
            <p:ph type="body" idx="1"/>
          </p:nvPr>
        </p:nvSpPr>
        <p:spPr>
          <a:xfrm>
            <a:off x="228600" y="1524000"/>
            <a:ext cx="8839200" cy="5029200"/>
          </a:xfrm>
        </p:spPr>
        <p:txBody>
          <a:bodyPr>
            <a:normAutofit/>
          </a:bodyPr>
          <a:lstStyle/>
          <a:p>
            <a:r>
              <a:rPr lang="en-US" altLang="zh-CN" b="1" dirty="0" smtClean="0"/>
              <a:t>Human Resources</a:t>
            </a:r>
          </a:p>
          <a:p>
            <a:pPr lvl="1"/>
            <a:r>
              <a:rPr lang="en-US" altLang="zh-CN" sz="2300" dirty="0" smtClean="0"/>
              <a:t>Recruiting, hiring, training, developing, and compensating all personnel</a:t>
            </a:r>
          </a:p>
          <a:p>
            <a:r>
              <a:rPr lang="en-US" altLang="zh-CN" sz="3300" b="1" dirty="0" smtClean="0"/>
              <a:t>Firm Infrastructure</a:t>
            </a:r>
          </a:p>
          <a:p>
            <a:pPr lvl="1"/>
            <a:r>
              <a:rPr lang="en-US" altLang="zh-CN" sz="2300" dirty="0" smtClean="0"/>
              <a:t>General Management, planning, finance, accounting, legal support, governmental relations, etc.</a:t>
            </a:r>
          </a:p>
          <a:p>
            <a:pPr lvl="1"/>
            <a:r>
              <a:rPr lang="en-US" altLang="zh-CN" sz="2300" dirty="0" smtClean="0"/>
              <a:t>Establishment of accounting practices, management information systems, compliance with environmental regulations, tracking and reporting for government programs, etc.</a:t>
            </a:r>
          </a:p>
          <a:p>
            <a:pPr lvl="1"/>
            <a:r>
              <a:rPr lang="en-US" altLang="zh-CN" sz="2300" dirty="0" smtClean="0"/>
              <a:t>Where strategy development takes place identifying opportunities and threats, resources and capabilities, and support of core competencies</a:t>
            </a:r>
          </a:p>
          <a:p>
            <a:pPr lvl="1"/>
            <a:endParaRPr lang="en-US" altLang="zh-CN" sz="19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457200"/>
            <a:ext cx="7467600" cy="1066800"/>
          </a:xfrm>
        </p:spPr>
        <p:txBody>
          <a:bodyPr/>
          <a:lstStyle/>
          <a:p>
            <a:pPr algn="l" eaLnBrk="1" hangingPunct="1"/>
            <a:r>
              <a:rPr lang="en-US" altLang="zh-CN" b="1" dirty="0" smtClean="0"/>
              <a:t>The Result of the Value Chain</a:t>
            </a:r>
          </a:p>
        </p:txBody>
      </p:sp>
      <p:sp>
        <p:nvSpPr>
          <p:cNvPr id="43011" name="Rectangle 3"/>
          <p:cNvSpPr>
            <a:spLocks noGrp="1" noChangeArrowheads="1"/>
          </p:cNvSpPr>
          <p:nvPr>
            <p:ph type="body" idx="1"/>
          </p:nvPr>
        </p:nvSpPr>
        <p:spPr>
          <a:xfrm>
            <a:off x="533400" y="1524000"/>
            <a:ext cx="8001000" cy="4800600"/>
          </a:xfrm>
        </p:spPr>
        <p:txBody>
          <a:bodyPr>
            <a:normAutofit/>
          </a:bodyPr>
          <a:lstStyle/>
          <a:p>
            <a:pPr eaLnBrk="1" hangingPunct="1"/>
            <a:r>
              <a:rPr lang="en-US" altLang="zh-CN" b="1" dirty="0" smtClean="0"/>
              <a:t>Margins</a:t>
            </a:r>
          </a:p>
          <a:p>
            <a:pPr lvl="1" eaLnBrk="1" hangingPunct="1"/>
            <a:r>
              <a:rPr lang="en-US" altLang="zh-CN" sz="2400" b="1" u="sng" dirty="0" smtClean="0"/>
              <a:t>Capture</a:t>
            </a:r>
            <a:r>
              <a:rPr lang="en-US" altLang="zh-CN" sz="2400" dirty="0" smtClean="0"/>
              <a:t> the value from performing value-creating activities as cheaply as possible</a:t>
            </a:r>
          </a:p>
          <a:p>
            <a:pPr lvl="1" eaLnBrk="1" hangingPunct="1"/>
            <a:r>
              <a:rPr lang="en-US" altLang="zh-CN" sz="2400" dirty="0" smtClean="0"/>
              <a:t>The basic idea is that the consumer is willing to pay a certain amount for the value you create. This is depicted as the size of the overall pentagon.</a:t>
            </a:r>
          </a:p>
          <a:p>
            <a:pPr lvl="1" eaLnBrk="1" hangingPunct="1"/>
            <a:r>
              <a:rPr lang="en-US" altLang="zh-CN" sz="2400" dirty="0" smtClean="0"/>
              <a:t>The size of the individual activity boxes represents the cost of performing those particular activities.</a:t>
            </a:r>
          </a:p>
          <a:p>
            <a:pPr lvl="1" eaLnBrk="1" hangingPunct="1"/>
            <a:r>
              <a:rPr lang="en-US" altLang="zh-CN" sz="2400" dirty="0" smtClean="0"/>
              <a:t>Thus, the smaller the size of the individual activity boxes relative to the value the consumer is willing to pay, the greater the MARGIN will be for the firm.</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l" eaLnBrk="1" hangingPunct="1"/>
            <a:r>
              <a:rPr lang="en-US" altLang="zh-CN" b="1" dirty="0" smtClean="0"/>
              <a:t>Value Chain Analysis</a:t>
            </a:r>
          </a:p>
        </p:txBody>
      </p:sp>
      <p:sp>
        <p:nvSpPr>
          <p:cNvPr id="44035" name="Rectangle 3"/>
          <p:cNvSpPr>
            <a:spLocks noGrp="1" noChangeArrowheads="1"/>
          </p:cNvSpPr>
          <p:nvPr>
            <p:ph type="body" idx="1"/>
          </p:nvPr>
        </p:nvSpPr>
        <p:spPr>
          <a:xfrm>
            <a:off x="609600" y="1752600"/>
            <a:ext cx="8077200" cy="4343400"/>
          </a:xfrm>
        </p:spPr>
        <p:txBody>
          <a:bodyPr>
            <a:normAutofit/>
          </a:bodyPr>
          <a:lstStyle/>
          <a:p>
            <a:pPr eaLnBrk="1" hangingPunct="1">
              <a:lnSpc>
                <a:spcPct val="90000"/>
              </a:lnSpc>
            </a:pPr>
            <a:r>
              <a:rPr lang="en-US" altLang="zh-CN" dirty="0" smtClean="0"/>
              <a:t>A firm’s value chain must be compared to competitors’ value chains to determine where competitive advantages exist.</a:t>
            </a:r>
          </a:p>
          <a:p>
            <a:pPr eaLnBrk="1" hangingPunct="1">
              <a:lnSpc>
                <a:spcPct val="90000"/>
              </a:lnSpc>
            </a:pPr>
            <a:r>
              <a:rPr lang="en-US" altLang="zh-CN" dirty="0" smtClean="0"/>
              <a:t>To be a source of competitive advantage a resource or capability must allow a firm to:</a:t>
            </a:r>
          </a:p>
          <a:p>
            <a:pPr lvl="1" eaLnBrk="1" hangingPunct="1">
              <a:lnSpc>
                <a:spcPct val="90000"/>
              </a:lnSpc>
            </a:pPr>
            <a:r>
              <a:rPr lang="en-US" altLang="zh-CN" sz="2400" dirty="0" smtClean="0"/>
              <a:t>Perform an activity in a manner that is superior to competitor’s performances</a:t>
            </a:r>
          </a:p>
          <a:p>
            <a:pPr lvl="1" eaLnBrk="1" hangingPunct="1">
              <a:lnSpc>
                <a:spcPct val="90000"/>
              </a:lnSpc>
            </a:pPr>
            <a:r>
              <a:rPr lang="en-US" altLang="zh-CN" sz="2400" dirty="0" smtClean="0"/>
              <a:t>Perform a value-creating activity that competitors cannot complete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28600"/>
            <a:ext cx="7924800" cy="1066800"/>
          </a:xfrm>
          <a:noFill/>
        </p:spPr>
        <p:txBody>
          <a:bodyPr>
            <a:normAutofit/>
          </a:bodyPr>
          <a:lstStyle/>
          <a:p>
            <a:pPr algn="l" eaLnBrk="1" hangingPunct="1"/>
            <a:r>
              <a:rPr lang="en-US" altLang="zh-CN" b="1" dirty="0" smtClean="0"/>
              <a:t>Linkages within the Value Chain</a:t>
            </a:r>
          </a:p>
        </p:txBody>
      </p:sp>
      <p:sp>
        <p:nvSpPr>
          <p:cNvPr id="45059" name="Rectangle 3"/>
          <p:cNvSpPr>
            <a:spLocks noGrp="1" noChangeArrowheads="1"/>
          </p:cNvSpPr>
          <p:nvPr>
            <p:ph type="body" idx="1"/>
          </p:nvPr>
        </p:nvSpPr>
        <p:spPr>
          <a:xfrm>
            <a:off x="381000" y="1371600"/>
            <a:ext cx="8610600" cy="4114800"/>
          </a:xfrm>
        </p:spPr>
        <p:txBody>
          <a:bodyPr>
            <a:noAutofit/>
          </a:bodyPr>
          <a:lstStyle/>
          <a:p>
            <a:pPr eaLnBrk="1" hangingPunct="1">
              <a:lnSpc>
                <a:spcPct val="90000"/>
              </a:lnSpc>
            </a:pPr>
            <a:r>
              <a:rPr lang="en-US" altLang="zh-CN" dirty="0" smtClean="0"/>
              <a:t>Optimization and coordination of activities in the value chain</a:t>
            </a:r>
          </a:p>
          <a:p>
            <a:pPr eaLnBrk="1" hangingPunct="1">
              <a:lnSpc>
                <a:spcPct val="90000"/>
              </a:lnSpc>
            </a:pPr>
            <a:r>
              <a:rPr lang="en-US" altLang="zh-CN" dirty="0" smtClean="0"/>
              <a:t>Linkages exist between support activities and primary activities and between separate primary activities</a:t>
            </a:r>
          </a:p>
          <a:p>
            <a:pPr eaLnBrk="1" hangingPunct="1">
              <a:lnSpc>
                <a:spcPct val="90000"/>
              </a:lnSpc>
            </a:pPr>
            <a:r>
              <a:rPr lang="en-US" altLang="zh-CN" dirty="0" smtClean="0"/>
              <a:t>Generic causes for linkages</a:t>
            </a:r>
          </a:p>
          <a:p>
            <a:pPr lvl="1" eaLnBrk="1" hangingPunct="1">
              <a:lnSpc>
                <a:spcPct val="90000"/>
              </a:lnSpc>
            </a:pPr>
            <a:r>
              <a:rPr lang="en-US" altLang="zh-CN" sz="2400" dirty="0" smtClean="0"/>
              <a:t>Same function can be performed in different ways</a:t>
            </a:r>
          </a:p>
          <a:p>
            <a:pPr lvl="1" eaLnBrk="1" hangingPunct="1">
              <a:lnSpc>
                <a:spcPct val="90000"/>
              </a:lnSpc>
            </a:pPr>
            <a:r>
              <a:rPr lang="en-US" altLang="zh-CN" sz="2400" dirty="0" smtClean="0"/>
              <a:t>Efforts in indirect activities</a:t>
            </a:r>
          </a:p>
          <a:p>
            <a:pPr lvl="1" eaLnBrk="1" hangingPunct="1">
              <a:lnSpc>
                <a:spcPct val="90000"/>
              </a:lnSpc>
            </a:pPr>
            <a:r>
              <a:rPr lang="en-US" altLang="zh-CN" sz="2400" dirty="0" smtClean="0"/>
              <a:t>Activities performed inside the firm reduce the need for activities in the field</a:t>
            </a:r>
          </a:p>
          <a:p>
            <a:pPr lvl="1" eaLnBrk="1" hangingPunct="1">
              <a:lnSpc>
                <a:spcPct val="90000"/>
              </a:lnSpc>
            </a:pPr>
            <a:r>
              <a:rPr lang="en-US" altLang="zh-CN" sz="2400" dirty="0" smtClean="0"/>
              <a:t>Quality Assurance can be performed in different ways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28600" y="0"/>
            <a:ext cx="8763000" cy="1066800"/>
          </a:xfrm>
          <a:noFill/>
        </p:spPr>
        <p:txBody>
          <a:bodyPr>
            <a:normAutofit fontScale="90000"/>
          </a:bodyPr>
          <a:lstStyle/>
          <a:p>
            <a:pPr algn="l" eaLnBrk="1" hangingPunct="1"/>
            <a:r>
              <a:rPr lang="en-US" altLang="zh-CN" b="1" dirty="0" smtClean="0"/>
              <a:t>Value Chain Linkages in the Supply Chain</a:t>
            </a:r>
          </a:p>
        </p:txBody>
      </p:sp>
      <p:sp>
        <p:nvSpPr>
          <p:cNvPr id="46083" name="AutoShape 3"/>
          <p:cNvSpPr>
            <a:spLocks noChangeArrowheads="1"/>
          </p:cNvSpPr>
          <p:nvPr/>
        </p:nvSpPr>
        <p:spPr bwMode="auto">
          <a:xfrm>
            <a:off x="914400" y="4800600"/>
            <a:ext cx="1676400" cy="990600"/>
          </a:xfrm>
          <a:prstGeom prst="homePlate">
            <a:avLst>
              <a:gd name="adj" fmla="val 56409"/>
            </a:avLst>
          </a:prstGeom>
          <a:solidFill>
            <a:schemeClr val="accent1"/>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Supplier </a:t>
            </a:r>
          </a:p>
          <a:p>
            <a:pPr algn="ctr" eaLnBrk="0" hangingPunct="0"/>
            <a:r>
              <a:rPr lang="en-US" altLang="zh-CN" b="1">
                <a:latin typeface="Tahoma" pitchFamily="34" charset="0"/>
              </a:rPr>
              <a:t>Chain </a:t>
            </a:r>
          </a:p>
        </p:txBody>
      </p:sp>
      <p:sp>
        <p:nvSpPr>
          <p:cNvPr id="46084" name="AutoShape 4"/>
          <p:cNvSpPr>
            <a:spLocks noChangeArrowheads="1"/>
          </p:cNvSpPr>
          <p:nvPr/>
        </p:nvSpPr>
        <p:spPr bwMode="auto">
          <a:xfrm>
            <a:off x="3200400" y="3962400"/>
            <a:ext cx="2362200" cy="685800"/>
          </a:xfrm>
          <a:prstGeom prst="homePlate">
            <a:avLst>
              <a:gd name="adj" fmla="val 114812"/>
            </a:avLst>
          </a:prstGeom>
          <a:solidFill>
            <a:srgbClr val="FFFFCC"/>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Firm Chain </a:t>
            </a:r>
          </a:p>
        </p:txBody>
      </p:sp>
      <p:sp>
        <p:nvSpPr>
          <p:cNvPr id="46085" name="AutoShape 5"/>
          <p:cNvSpPr>
            <a:spLocks noChangeArrowheads="1"/>
          </p:cNvSpPr>
          <p:nvPr/>
        </p:nvSpPr>
        <p:spPr bwMode="auto">
          <a:xfrm>
            <a:off x="6096000" y="5410200"/>
            <a:ext cx="2514600" cy="1143000"/>
          </a:xfrm>
          <a:prstGeom prst="homePlate">
            <a:avLst>
              <a:gd name="adj" fmla="val 73332"/>
            </a:avLst>
          </a:prstGeom>
          <a:solidFill>
            <a:srgbClr val="FF9999"/>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Buyer Chain </a:t>
            </a:r>
          </a:p>
        </p:txBody>
      </p:sp>
      <p:sp>
        <p:nvSpPr>
          <p:cNvPr id="46086" name="AutoShape 6"/>
          <p:cNvSpPr>
            <a:spLocks noChangeArrowheads="1"/>
          </p:cNvSpPr>
          <p:nvPr/>
        </p:nvSpPr>
        <p:spPr bwMode="auto">
          <a:xfrm>
            <a:off x="914400" y="3048000"/>
            <a:ext cx="1752600" cy="1143000"/>
          </a:xfrm>
          <a:prstGeom prst="homePlate">
            <a:avLst>
              <a:gd name="adj" fmla="val 51110"/>
            </a:avLst>
          </a:prstGeom>
          <a:solidFill>
            <a:schemeClr val="accent1"/>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Supplier </a:t>
            </a:r>
          </a:p>
          <a:p>
            <a:pPr algn="ctr" eaLnBrk="0" hangingPunct="0"/>
            <a:r>
              <a:rPr lang="en-US" altLang="zh-CN" b="1">
                <a:latin typeface="Tahoma" pitchFamily="34" charset="0"/>
              </a:rPr>
              <a:t>Chain </a:t>
            </a:r>
          </a:p>
        </p:txBody>
      </p:sp>
      <p:sp>
        <p:nvSpPr>
          <p:cNvPr id="46087" name="AutoShape 7"/>
          <p:cNvSpPr>
            <a:spLocks noChangeArrowheads="1"/>
          </p:cNvSpPr>
          <p:nvPr/>
        </p:nvSpPr>
        <p:spPr bwMode="auto">
          <a:xfrm>
            <a:off x="6096000" y="3733800"/>
            <a:ext cx="2590800" cy="1447800"/>
          </a:xfrm>
          <a:prstGeom prst="homePlate">
            <a:avLst>
              <a:gd name="adj" fmla="val 59648"/>
            </a:avLst>
          </a:prstGeom>
          <a:solidFill>
            <a:srgbClr val="FF9999"/>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Buyer Chain</a:t>
            </a:r>
          </a:p>
        </p:txBody>
      </p:sp>
      <p:sp>
        <p:nvSpPr>
          <p:cNvPr id="46088" name="AutoShape 8"/>
          <p:cNvSpPr>
            <a:spLocks noChangeArrowheads="1"/>
          </p:cNvSpPr>
          <p:nvPr/>
        </p:nvSpPr>
        <p:spPr bwMode="auto">
          <a:xfrm>
            <a:off x="6096000" y="2362200"/>
            <a:ext cx="2514600" cy="1143000"/>
          </a:xfrm>
          <a:prstGeom prst="homePlate">
            <a:avLst>
              <a:gd name="adj" fmla="val 73332"/>
            </a:avLst>
          </a:prstGeom>
          <a:solidFill>
            <a:srgbClr val="FF9999"/>
          </a:solidFill>
          <a:ln w="12700">
            <a:solidFill>
              <a:schemeClr val="tx1"/>
            </a:solidFill>
            <a:miter lim="800000"/>
            <a:headEnd/>
            <a:tailEnd/>
          </a:ln>
        </p:spPr>
        <p:txBody>
          <a:bodyPr wrap="none" lIns="107287" tIns="53643" rIns="107287" bIns="53643" anchor="ctr"/>
          <a:lstStyle/>
          <a:p>
            <a:pPr algn="ctr" eaLnBrk="0" hangingPunct="0"/>
            <a:r>
              <a:rPr lang="en-US" altLang="zh-CN" b="1">
                <a:latin typeface="Tahoma" pitchFamily="34" charset="0"/>
              </a:rPr>
              <a:t>Buyer Chain </a:t>
            </a:r>
          </a:p>
        </p:txBody>
      </p:sp>
      <p:cxnSp>
        <p:nvCxnSpPr>
          <p:cNvPr id="46089" name="AutoShape 9"/>
          <p:cNvCxnSpPr>
            <a:cxnSpLocks noChangeShapeType="1"/>
            <a:stCxn id="46086" idx="3"/>
            <a:endCxn id="46084" idx="1"/>
          </p:cNvCxnSpPr>
          <p:nvPr/>
        </p:nvCxnSpPr>
        <p:spPr bwMode="auto">
          <a:xfrm>
            <a:off x="2667000" y="3619500"/>
            <a:ext cx="533400" cy="685800"/>
          </a:xfrm>
          <a:prstGeom prst="straightConnector1">
            <a:avLst/>
          </a:prstGeom>
          <a:noFill/>
          <a:ln w="9525">
            <a:solidFill>
              <a:schemeClr val="tx1"/>
            </a:solidFill>
            <a:round/>
            <a:headEnd/>
            <a:tailEnd type="triangle" w="med" len="med"/>
          </a:ln>
        </p:spPr>
      </p:cxnSp>
      <p:cxnSp>
        <p:nvCxnSpPr>
          <p:cNvPr id="46090" name="AutoShape 10"/>
          <p:cNvCxnSpPr>
            <a:cxnSpLocks noChangeShapeType="1"/>
            <a:stCxn id="46083" idx="3"/>
            <a:endCxn id="46084" idx="1"/>
          </p:cNvCxnSpPr>
          <p:nvPr/>
        </p:nvCxnSpPr>
        <p:spPr bwMode="auto">
          <a:xfrm flipV="1">
            <a:off x="2590800" y="4305300"/>
            <a:ext cx="609600" cy="990600"/>
          </a:xfrm>
          <a:prstGeom prst="straightConnector1">
            <a:avLst/>
          </a:prstGeom>
          <a:noFill/>
          <a:ln w="9525">
            <a:solidFill>
              <a:schemeClr val="tx1"/>
            </a:solidFill>
            <a:round/>
            <a:headEnd/>
            <a:tailEnd type="triangle" w="med" len="med"/>
          </a:ln>
        </p:spPr>
      </p:cxnSp>
      <p:cxnSp>
        <p:nvCxnSpPr>
          <p:cNvPr id="46091" name="AutoShape 11"/>
          <p:cNvCxnSpPr>
            <a:cxnSpLocks noChangeShapeType="1"/>
            <a:stCxn id="46084" idx="3"/>
            <a:endCxn id="46088" idx="1"/>
          </p:cNvCxnSpPr>
          <p:nvPr/>
        </p:nvCxnSpPr>
        <p:spPr bwMode="auto">
          <a:xfrm flipV="1">
            <a:off x="5562600" y="2933700"/>
            <a:ext cx="533400" cy="1371600"/>
          </a:xfrm>
          <a:prstGeom prst="straightConnector1">
            <a:avLst/>
          </a:prstGeom>
          <a:noFill/>
          <a:ln w="9525">
            <a:solidFill>
              <a:schemeClr val="tx1"/>
            </a:solidFill>
            <a:round/>
            <a:headEnd/>
            <a:tailEnd type="triangle" w="med" len="med"/>
          </a:ln>
        </p:spPr>
      </p:cxnSp>
      <p:cxnSp>
        <p:nvCxnSpPr>
          <p:cNvPr id="46092" name="AutoShape 12"/>
          <p:cNvCxnSpPr>
            <a:cxnSpLocks noChangeShapeType="1"/>
            <a:stCxn id="46084" idx="3"/>
            <a:endCxn id="46087" idx="1"/>
          </p:cNvCxnSpPr>
          <p:nvPr/>
        </p:nvCxnSpPr>
        <p:spPr bwMode="auto">
          <a:xfrm>
            <a:off x="5562600" y="4305300"/>
            <a:ext cx="533400" cy="152400"/>
          </a:xfrm>
          <a:prstGeom prst="straightConnector1">
            <a:avLst/>
          </a:prstGeom>
          <a:noFill/>
          <a:ln w="9525">
            <a:solidFill>
              <a:schemeClr val="tx1"/>
            </a:solidFill>
            <a:round/>
            <a:headEnd/>
            <a:tailEnd type="triangle" w="med" len="med"/>
          </a:ln>
        </p:spPr>
      </p:cxnSp>
      <p:cxnSp>
        <p:nvCxnSpPr>
          <p:cNvPr id="46093" name="AutoShape 13"/>
          <p:cNvCxnSpPr>
            <a:cxnSpLocks noChangeShapeType="1"/>
            <a:stCxn id="46084" idx="3"/>
            <a:endCxn id="46085" idx="1"/>
          </p:cNvCxnSpPr>
          <p:nvPr/>
        </p:nvCxnSpPr>
        <p:spPr bwMode="auto">
          <a:xfrm>
            <a:off x="5562600" y="4305300"/>
            <a:ext cx="533400" cy="1676400"/>
          </a:xfrm>
          <a:prstGeom prst="straightConnector1">
            <a:avLst/>
          </a:prstGeom>
          <a:noFill/>
          <a:ln w="9525">
            <a:solidFill>
              <a:schemeClr val="tx1"/>
            </a:solidFill>
            <a:round/>
            <a:headEnd/>
            <a:tailEnd type="triangle" w="med" len="med"/>
          </a:ln>
        </p:spPr>
      </p:cxnSp>
      <p:sp>
        <p:nvSpPr>
          <p:cNvPr id="14" name="Rectangle 13"/>
          <p:cNvSpPr/>
          <p:nvPr/>
        </p:nvSpPr>
        <p:spPr>
          <a:xfrm>
            <a:off x="533400" y="1143000"/>
            <a:ext cx="8153400" cy="1569660"/>
          </a:xfrm>
          <a:prstGeom prst="rect">
            <a:avLst/>
          </a:prstGeom>
        </p:spPr>
        <p:txBody>
          <a:bodyPr wrap="square">
            <a:spAutoFit/>
          </a:bodyPr>
          <a:lstStyle/>
          <a:p>
            <a:pPr>
              <a:buFont typeface="Arial" pitchFamily="34" charset="0"/>
              <a:buChar char="•"/>
            </a:pPr>
            <a:r>
              <a:rPr lang="en-US" altLang="zh-CN" sz="2400" dirty="0" smtClean="0"/>
              <a:t>   The value chain a firm has for a product is just a part of the industry. </a:t>
            </a:r>
          </a:p>
          <a:p>
            <a:pPr>
              <a:buFont typeface="Arial" pitchFamily="34" charset="0"/>
              <a:buChar char="•"/>
            </a:pPr>
            <a:r>
              <a:rPr lang="en-US" altLang="zh-CN" sz="2400" dirty="0"/>
              <a:t> </a:t>
            </a:r>
            <a:r>
              <a:rPr lang="en-US" altLang="zh-CN" sz="2400" dirty="0" smtClean="0"/>
              <a:t>  The supplier sells to a buyer and buys from a supplier, each of which have their own value chains.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81000" y="228600"/>
            <a:ext cx="8077200" cy="1066800"/>
          </a:xfrm>
        </p:spPr>
        <p:txBody>
          <a:bodyPr>
            <a:normAutofit fontScale="90000"/>
          </a:bodyPr>
          <a:lstStyle/>
          <a:p>
            <a:pPr algn="l" eaLnBrk="1" hangingPunct="1"/>
            <a:r>
              <a:rPr lang="en-US" altLang="zh-CN" b="1" dirty="0" smtClean="0"/>
              <a:t>Linkages with Supplier Value Chain</a:t>
            </a:r>
          </a:p>
        </p:txBody>
      </p:sp>
      <p:sp>
        <p:nvSpPr>
          <p:cNvPr id="47107" name="Rectangle 3"/>
          <p:cNvSpPr>
            <a:spLocks noGrp="1" noChangeArrowheads="1"/>
          </p:cNvSpPr>
          <p:nvPr>
            <p:ph type="body" idx="1"/>
          </p:nvPr>
        </p:nvSpPr>
        <p:spPr>
          <a:xfrm>
            <a:off x="533400" y="1447800"/>
            <a:ext cx="8077200" cy="5410200"/>
          </a:xfrm>
        </p:spPr>
        <p:txBody>
          <a:bodyPr>
            <a:normAutofit/>
          </a:bodyPr>
          <a:lstStyle/>
          <a:p>
            <a:pPr eaLnBrk="1" hangingPunct="1"/>
            <a:r>
              <a:rPr lang="en-US" altLang="zh-CN" dirty="0" smtClean="0"/>
              <a:t>Linkages between suppliers’ value chains and a firms chain provide opportunities for the firm to enhance competitive advantage.</a:t>
            </a:r>
          </a:p>
          <a:p>
            <a:pPr eaLnBrk="1" hangingPunct="1"/>
            <a:r>
              <a:rPr lang="en-US" altLang="zh-CN" dirty="0" smtClean="0"/>
              <a:t>Division of benefits between firm and its suppliers is a function of supplier’s bargaining power and reflecting in supplier’s margins.</a:t>
            </a:r>
          </a:p>
          <a:p>
            <a:pPr eaLnBrk="1" hangingPunct="1"/>
            <a:r>
              <a:rPr lang="en-US" altLang="zh-CN" dirty="0" smtClean="0"/>
              <a:t>Both coordination with suppliers and hard bargaining are important to competitive advantage.</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81000" y="304800"/>
            <a:ext cx="7467600" cy="1066800"/>
          </a:xfrm>
          <a:noFill/>
        </p:spPr>
        <p:txBody>
          <a:bodyPr/>
          <a:lstStyle/>
          <a:p>
            <a:pPr algn="l" eaLnBrk="1" hangingPunct="1"/>
            <a:r>
              <a:rPr lang="en-US" altLang="zh-CN" b="1" dirty="0" smtClean="0"/>
              <a:t>The Buyer’s Value Chain</a:t>
            </a:r>
          </a:p>
        </p:txBody>
      </p:sp>
      <p:sp>
        <p:nvSpPr>
          <p:cNvPr id="48131" name="Rectangle 3"/>
          <p:cNvSpPr>
            <a:spLocks noGrp="1" noChangeArrowheads="1"/>
          </p:cNvSpPr>
          <p:nvPr>
            <p:ph type="body" idx="1"/>
          </p:nvPr>
        </p:nvSpPr>
        <p:spPr>
          <a:xfrm>
            <a:off x="533400" y="1676400"/>
            <a:ext cx="8153400" cy="3276600"/>
          </a:xfrm>
        </p:spPr>
        <p:txBody>
          <a:bodyPr>
            <a:noAutofit/>
          </a:bodyPr>
          <a:lstStyle/>
          <a:p>
            <a:pPr eaLnBrk="1" hangingPunct="1">
              <a:lnSpc>
                <a:spcPct val="90000"/>
              </a:lnSpc>
            </a:pPr>
            <a:r>
              <a:rPr lang="en-US" altLang="zh-CN" dirty="0" smtClean="0"/>
              <a:t>A firm’s differentiation stems from how its value chain relates to its buyer’s chain.</a:t>
            </a:r>
          </a:p>
          <a:p>
            <a:pPr eaLnBrk="1" hangingPunct="1">
              <a:lnSpc>
                <a:spcPct val="90000"/>
              </a:lnSpc>
            </a:pPr>
            <a:r>
              <a:rPr lang="en-US" altLang="zh-CN" dirty="0" smtClean="0"/>
              <a:t>Differentiation derives fundamentally from creating value for the buyer through a firm’s impact on the buyer’s value chain.</a:t>
            </a:r>
          </a:p>
          <a:p>
            <a:pPr eaLnBrk="1" hangingPunct="1">
              <a:lnSpc>
                <a:spcPct val="90000"/>
              </a:lnSpc>
            </a:pPr>
            <a:r>
              <a:rPr lang="en-US" altLang="zh-CN" dirty="0" smtClean="0"/>
              <a:t>Value is created when a firm creates a competitive advantage for its buyer.</a:t>
            </a:r>
          </a:p>
          <a:p>
            <a:pPr eaLnBrk="1" hangingPunct="1">
              <a:lnSpc>
                <a:spcPct val="90000"/>
              </a:lnSpc>
            </a:pPr>
            <a:r>
              <a:rPr lang="en-US" altLang="zh-CN" dirty="0" smtClean="0"/>
              <a:t>The buyer must perceive the value to pay a premium price.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dirty="0"/>
          </a:p>
        </p:txBody>
      </p:sp>
      <p:sp>
        <p:nvSpPr>
          <p:cNvPr id="3" name="Content Placeholder 2"/>
          <p:cNvSpPr>
            <a:spLocks noGrp="1"/>
          </p:cNvSpPr>
          <p:nvPr>
            <p:ph idx="1"/>
          </p:nvPr>
        </p:nvSpPr>
        <p:spPr/>
        <p:txBody>
          <a:bodyPr>
            <a:normAutofit/>
          </a:bodyPr>
          <a:lstStyle/>
          <a:p>
            <a:r>
              <a:rPr lang="en-US" sz="3600" dirty="0" smtClean="0"/>
              <a:t>E-Business Strategy: Formulation</a:t>
            </a:r>
          </a:p>
          <a:p>
            <a:pPr lvl="1"/>
            <a:r>
              <a:rPr lang="en-US" sz="3200" dirty="0" smtClean="0"/>
              <a:t>Internal Assessment</a:t>
            </a:r>
          </a:p>
          <a:p>
            <a:pPr lvl="2"/>
            <a:r>
              <a:rPr lang="en-US" sz="2800" dirty="0" smtClean="0"/>
              <a:t>Value Chain Analysis</a:t>
            </a:r>
          </a:p>
          <a:p>
            <a:pPr lvl="2"/>
            <a:r>
              <a:rPr lang="en-US" altLang="zh-CN" sz="2800" dirty="0" smtClean="0"/>
              <a:t>Linkages within the Value Chain</a:t>
            </a:r>
          </a:p>
          <a:p>
            <a:pPr lvl="2"/>
            <a:r>
              <a:rPr lang="en-US" altLang="zh-CN" sz="2800" dirty="0" smtClean="0"/>
              <a:t>Value Chain Linkages in the Supply Chain</a:t>
            </a:r>
          </a:p>
          <a:p>
            <a:pPr lvl="2"/>
            <a:r>
              <a:rPr lang="en-US" altLang="zh-CN" sz="2800" dirty="0" smtClean="0"/>
              <a:t>Linkages with Supplier Value Chain</a:t>
            </a:r>
            <a:endParaRPr lang="en-US" sz="2800" dirty="0" smtClean="0"/>
          </a:p>
          <a:p>
            <a:pPr lvl="2"/>
            <a:r>
              <a:rPr lang="en-US" sz="2800" dirty="0" smtClean="0"/>
              <a:t>The Buyer’s Value Chain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973</TotalTime>
  <Words>2090</Words>
  <Application>Microsoft Office PowerPoint</Application>
  <PresentationFormat>On-screen Show (4:3)</PresentationFormat>
  <Paragraphs>191</Paragraphs>
  <Slides>22</Slides>
  <Notes>12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22</vt:lpstr>
      <vt:lpstr>Recap – Lecture 21</vt:lpstr>
      <vt:lpstr>Contents to Cover Today</vt:lpstr>
      <vt:lpstr>The Value Chain</vt:lpstr>
      <vt:lpstr>Slide 5</vt:lpstr>
      <vt:lpstr>The Value Chain</vt:lpstr>
      <vt:lpstr>The Value Chain</vt:lpstr>
      <vt:lpstr>The Value Chain</vt:lpstr>
      <vt:lpstr>The Value Chain</vt:lpstr>
      <vt:lpstr>The Value Chain: What do you do with this figure? </vt:lpstr>
      <vt:lpstr>Primary Activities in the Value Chain</vt:lpstr>
      <vt:lpstr>Primary Activities in the Value Chain</vt:lpstr>
      <vt:lpstr>Primary Activities in the Value Chain</vt:lpstr>
      <vt:lpstr>Supporting Activities in the Value Chain</vt:lpstr>
      <vt:lpstr>Supporting Activities in the Value Chain</vt:lpstr>
      <vt:lpstr>The Result of the Value Chain</vt:lpstr>
      <vt:lpstr>Value Chain Analysis</vt:lpstr>
      <vt:lpstr>Linkages within the Value Chain</vt:lpstr>
      <vt:lpstr>Value Chain Linkages in the Supply Chain</vt:lpstr>
      <vt:lpstr>Linkages with Supplier Value Chain</vt:lpstr>
      <vt:lpstr>The Buyer’s Value Chain</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17</cp:revision>
  <dcterms:created xsi:type="dcterms:W3CDTF">2013-07-27T06:05:59Z</dcterms:created>
  <dcterms:modified xsi:type="dcterms:W3CDTF">2013-07-28T06:57:36Z</dcterms:modified>
</cp:coreProperties>
</file>