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7" r:id="rId2"/>
    <p:sldId id="278" r:id="rId3"/>
    <p:sldId id="279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348" r:id="rId18"/>
    <p:sldId id="349" r:id="rId19"/>
    <p:sldId id="350" r:id="rId20"/>
    <p:sldId id="351" r:id="rId21"/>
    <p:sldId id="352" r:id="rId22"/>
    <p:sldId id="353" r:id="rId23"/>
    <p:sldId id="354" r:id="rId24"/>
    <p:sldId id="355" r:id="rId25"/>
    <p:sldId id="356" r:id="rId26"/>
    <p:sldId id="357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D77073-5A38-4CC6-B2DA-FE7B10F907BA}" type="datetimeFigureOut">
              <a:rPr lang="en-US" smtClean="0"/>
              <a:pPr/>
              <a:t>7/27/2013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8A0971-6090-4DFB-A8DC-DD31D44C79A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CFBDED-8865-4152-B132-C9064F687A75}" type="slidenum">
              <a:rPr lang="en-US"/>
              <a:pPr/>
              <a:t>4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3F2320-B976-4BB5-8EED-90F13E711E42}" type="slidenum">
              <a:rPr lang="en-US"/>
              <a:pPr/>
              <a:t>5</a:t>
            </a:fld>
            <a:endParaRPr lang="en-US"/>
          </a:p>
        </p:txBody>
      </p:sp>
      <p:sp>
        <p:nvSpPr>
          <p:cNvPr id="553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97AB04-82C6-4834-9799-37A3CAC38BD2}" type="slidenum">
              <a:rPr lang="en-US"/>
              <a:pPr/>
              <a:t>6</a:t>
            </a:fld>
            <a:endParaRPr lang="en-US"/>
          </a:p>
        </p:txBody>
      </p:sp>
      <p:sp>
        <p:nvSpPr>
          <p:cNvPr id="556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60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F8A1C0-0AC4-408C-B57A-AF820C85A046}" type="slidenum">
              <a:rPr lang="en-US"/>
              <a:pPr/>
              <a:t>7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5BB2E1-C95B-4E95-9489-B8EE14460F9D}" type="slidenum">
              <a:rPr lang="en-US"/>
              <a:pPr/>
              <a:t>8</a:t>
            </a:fld>
            <a:endParaRPr 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5AFC3C-A6FA-44FC-840D-12A39D11A4BB}" type="slidenum">
              <a:rPr lang="en-US"/>
              <a:pPr/>
              <a:t>9</a:t>
            </a:fld>
            <a:endParaRPr lang="en-US"/>
          </a:p>
        </p:txBody>
      </p:sp>
      <p:sp>
        <p:nvSpPr>
          <p:cNvPr id="558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5808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040DA-3C19-4FEE-91D1-0E234A8A1F4B}" type="slidenum">
              <a:rPr lang="en-US"/>
              <a:pPr/>
              <a:t>10</a:t>
            </a:fld>
            <a:endParaRPr lang="en-US"/>
          </a:p>
        </p:txBody>
      </p:sp>
      <p:sp>
        <p:nvSpPr>
          <p:cNvPr id="560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601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727AB2-8D40-4702-B107-FD7D944EECFB}" type="slidenum">
              <a:rPr lang="en-US"/>
              <a:pPr/>
              <a:t>11</a:t>
            </a:fld>
            <a:endParaRPr lang="en-US"/>
          </a:p>
        </p:txBody>
      </p:sp>
      <p:sp>
        <p:nvSpPr>
          <p:cNvPr id="562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3192B5-A0B3-4379-9C5C-6CE92F840DA7}" type="slidenum">
              <a:rPr lang="en-US"/>
              <a:pPr/>
              <a:t>12</a:t>
            </a:fld>
            <a:endParaRPr lang="en-US"/>
          </a:p>
        </p:txBody>
      </p:sp>
      <p:sp>
        <p:nvSpPr>
          <p:cNvPr id="564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92046F-5852-4B07-8346-D0D8EBE22695}" type="slidenum">
              <a:rPr lang="en-US"/>
              <a:pPr/>
              <a:t>13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F7DFCA-DF97-4C78-8CA4-4BF97783D468}" type="slidenum">
              <a:rPr lang="en-US"/>
              <a:pPr/>
              <a:t>14</a:t>
            </a:fld>
            <a:endParaRPr lang="en-US"/>
          </a:p>
        </p:txBody>
      </p:sp>
      <p:sp>
        <p:nvSpPr>
          <p:cNvPr id="43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C4BA6B5-0A79-4844-A441-3945DBC9EE00}" type="slidenum">
              <a:rPr lang="en-US"/>
              <a:pPr/>
              <a:t>15</a:t>
            </a:fld>
            <a:endParaRPr lang="en-US"/>
          </a:p>
        </p:txBody>
      </p:sp>
      <p:sp>
        <p:nvSpPr>
          <p:cNvPr id="566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6627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9D1048-B231-4F86-B04B-BA503CA1A4E5}" type="slidenum">
              <a:rPr lang="en-US"/>
              <a:pPr/>
              <a:t>16</a:t>
            </a:fld>
            <a:endParaRPr lang="en-US"/>
          </a:p>
        </p:txBody>
      </p:sp>
      <p:sp>
        <p:nvSpPr>
          <p:cNvPr id="43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DAB0B9-CEDB-4437-91AE-7C33C48BA4E7}" type="slidenum">
              <a:rPr lang="en-US"/>
              <a:pPr/>
              <a:t>17</a:t>
            </a:fld>
            <a:endParaRPr lang="en-US"/>
          </a:p>
        </p:txBody>
      </p:sp>
      <p:sp>
        <p:nvSpPr>
          <p:cNvPr id="593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0E565D8-A600-4409-8CAA-6A19D387D0A0}" type="slidenum">
              <a:rPr lang="en-US"/>
              <a:pPr/>
              <a:t>18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E129D7-FFF4-4FCA-BD6C-B190E67B56D2}" type="slidenum">
              <a:rPr lang="en-US"/>
              <a:pPr/>
              <a:t>19</a:t>
            </a:fld>
            <a:endParaRPr lang="en-US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821CAD-2392-4764-BB91-3A7E5C63526E}" type="slidenum">
              <a:rPr lang="en-US"/>
              <a:pPr/>
              <a:t>20</a:t>
            </a:fld>
            <a:endParaRPr lang="en-US"/>
          </a:p>
        </p:txBody>
      </p:sp>
      <p:sp>
        <p:nvSpPr>
          <p:cNvPr id="531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145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322B14-ABD4-4FEF-83ED-4788A9918667}" type="slidenum">
              <a:rPr lang="en-US"/>
              <a:pPr/>
              <a:t>21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011BBD-536D-46BE-A27D-7AFE7CDC1A02}" type="slidenum">
              <a:rPr lang="en-US"/>
              <a:pPr/>
              <a:t>22</a:t>
            </a:fld>
            <a:endParaRPr lang="en-US"/>
          </a:p>
        </p:txBody>
      </p:sp>
      <p:sp>
        <p:nvSpPr>
          <p:cNvPr id="53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760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8D4A38-BC74-45E1-ABB4-0708B7D3ED77}" type="slidenum">
              <a:rPr lang="en-US"/>
              <a:pPr/>
              <a:t>23</a:t>
            </a:fld>
            <a:endParaRPr lang="en-US"/>
          </a:p>
        </p:txBody>
      </p:sp>
      <p:sp>
        <p:nvSpPr>
          <p:cNvPr id="539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3965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FD7E55-E584-482D-8BB2-2413584D9D14}" type="slidenum">
              <a:rPr lang="en-US"/>
              <a:pPr/>
              <a:t>24</a:t>
            </a:fld>
            <a:endParaRPr lang="en-US"/>
          </a:p>
        </p:txBody>
      </p:sp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575331-6284-4D87-9DFF-13EF45F9AA81}" type="slidenum">
              <a:rPr lang="en-US"/>
              <a:pPr/>
              <a:t>25</a:t>
            </a:fld>
            <a:endParaRPr lang="en-US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B2CF0D-152E-409A-84E7-C77794A3E44B}" type="slidenum">
              <a:rPr lang="en-US"/>
              <a:pPr/>
              <a:t>26</a:t>
            </a:fld>
            <a:endParaRPr lang="en-US"/>
          </a:p>
        </p:txBody>
      </p:sp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5E0DD-31D8-4C1E-985B-6667CFB5FA31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88F8-2B47-42DB-9B0C-26AF2E7857B4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ADD27-D693-42FA-B9CC-F0239693890D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807F5-9A68-47D4-A40E-89F3BF92677D}" type="datetime1">
              <a:rPr lang="en-US" smtClean="0"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15AA-BCF4-4F79-8CA8-4AF75A5CEFC4}" type="datetime1">
              <a:rPr lang="en-US" smtClean="0"/>
              <a:t>7/27/2013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1F9C2-C14B-42C4-A32B-6173A08C8C56}" type="datetime1">
              <a:rPr lang="en-US" smtClean="0"/>
              <a:t>7/27/2013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3F0C5-3719-4227-8A00-210E1B686A05}" type="datetime1">
              <a:rPr lang="en-US" smtClean="0"/>
              <a:t>7/27/2013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42608-1297-43E2-8878-D97B00AE22CC}" type="datetime1">
              <a:rPr lang="en-US" smtClean="0"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D119-785E-4366-9524-64AFB80AF8A0}" type="datetime1">
              <a:rPr lang="en-US" smtClean="0"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0D3EC-5AB9-42A0-979B-7C9A18133065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7BBD3-47D7-4F9F-9CF6-219EE36C4760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BBE6B40-B7D9-4963-8853-0C0D6825DCA2}" type="datetime1">
              <a:rPr lang="en-US" smtClean="0"/>
              <a:t>7/27/2013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Ch 4-</a:t>
            </a:r>
            <a:fld id="{5176C3DE-DF5E-4289-9235-C4D554B97CC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AD53C-0E2E-4264-8B31-DE3D7455C1E3}" type="datetime1">
              <a:rPr lang="en-US" smtClean="0"/>
              <a:t>7/27/2013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77866-E9FF-4A76-A3A3-148BE07120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/>
              <a:t>Lecture 21</a:t>
            </a:r>
            <a:endParaRPr lang="en-US" sz="66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43000" y="4419600"/>
            <a:ext cx="7010400" cy="1752600"/>
          </a:xfrm>
        </p:spPr>
        <p:txBody>
          <a:bodyPr>
            <a:normAutofit/>
          </a:bodyPr>
          <a:lstStyle/>
          <a:p>
            <a:r>
              <a:rPr lang="en-US" sz="4400" b="1" dirty="0" smtClean="0"/>
              <a:t>Electronic Business </a:t>
            </a:r>
            <a:r>
              <a:rPr lang="en-US" sz="4000" b="1" dirty="0" smtClean="0"/>
              <a:t>(MGT-485)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Recap – Lecture 20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Vision </a:t>
            </a:r>
          </a:p>
          <a:p>
            <a:r>
              <a:rPr lang="en-US" dirty="0" smtClean="0"/>
              <a:t>Mission </a:t>
            </a:r>
          </a:p>
          <a:p>
            <a:r>
              <a:rPr lang="en-US" dirty="0" smtClean="0"/>
              <a:t>Goals and Objectives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Contents to Cover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Internal Assessment </a:t>
            </a:r>
          </a:p>
          <a:p>
            <a:pPr lvl="2"/>
            <a:r>
              <a:rPr lang="en-US" dirty="0" smtClean="0"/>
              <a:t>Nature of Internal Audit </a:t>
            </a:r>
          </a:p>
          <a:p>
            <a:pPr lvl="2"/>
            <a:r>
              <a:rPr lang="en-US" dirty="0" smtClean="0"/>
              <a:t>Key Internal Forces </a:t>
            </a:r>
          </a:p>
          <a:p>
            <a:pPr lvl="2"/>
            <a:r>
              <a:rPr lang="en-US" dirty="0" smtClean="0"/>
              <a:t>Internal Audit</a:t>
            </a:r>
          </a:p>
          <a:p>
            <a:pPr lvl="2"/>
            <a:r>
              <a:rPr lang="en-US" dirty="0" smtClean="0"/>
              <a:t>Integrating Strategy and Culture </a:t>
            </a:r>
          </a:p>
          <a:p>
            <a:pPr lvl="2"/>
            <a:r>
              <a:rPr lang="en-US" dirty="0" smtClean="0"/>
              <a:t>Technology Audit</a:t>
            </a:r>
          </a:p>
          <a:p>
            <a:pPr lvl="2"/>
            <a:r>
              <a:rPr lang="en-US" dirty="0" smtClean="0"/>
              <a:t>Internal Analysis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611188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Nature of an Internal Audit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63788"/>
            <a:ext cx="7997825" cy="342582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All organizations –</a:t>
            </a:r>
          </a:p>
          <a:p>
            <a:pPr>
              <a:buFontTx/>
              <a:buNone/>
            </a:pPr>
            <a:endParaRPr lang="en-US" dirty="0"/>
          </a:p>
          <a:p>
            <a:pPr lvl="1">
              <a:buSzPct val="80000"/>
              <a:buFontTx/>
              <a:buChar char="•"/>
            </a:pPr>
            <a:r>
              <a:rPr lang="en-US" sz="3200" dirty="0"/>
              <a:t>Strengths</a:t>
            </a:r>
          </a:p>
          <a:p>
            <a:pPr lvl="1">
              <a:buSzPct val="80000"/>
              <a:buFontTx/>
              <a:buChar char="•"/>
            </a:pPr>
            <a:r>
              <a:rPr lang="en-US" sz="3200" dirty="0"/>
              <a:t>Weaknesses</a:t>
            </a:r>
          </a:p>
          <a:p>
            <a:pPr>
              <a:buFontTx/>
              <a:buNone/>
            </a:pPr>
            <a:r>
              <a:rPr lang="en-US" i="1" dirty="0"/>
              <a:t>			</a:t>
            </a:r>
          </a:p>
          <a:p>
            <a:pPr>
              <a:buFontTx/>
              <a:buNone/>
            </a:pPr>
            <a:endParaRPr lang="en-US" i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3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3939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611188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Nature of an Internal Audit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63788"/>
            <a:ext cx="7997825" cy="34258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Basis for objectives &amp; strategies: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sz="3200" dirty="0"/>
              <a:t>Internal strengths/weaknesses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External opportunities/threats</a:t>
            </a:r>
          </a:p>
          <a:p>
            <a:pPr lvl="1">
              <a:lnSpc>
                <a:spcPct val="90000"/>
              </a:lnSpc>
            </a:pPr>
            <a:r>
              <a:rPr lang="en-US" sz="3200" dirty="0"/>
              <a:t>Clear statement of mission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i="1" dirty="0"/>
              <a:t>		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i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2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2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5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5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5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3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611188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Key Internal Forces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363788"/>
            <a:ext cx="7997825" cy="3425825"/>
          </a:xfrm>
          <a:noFill/>
          <a:ln/>
        </p:spPr>
        <p:txBody>
          <a:bodyPr/>
          <a:lstStyle/>
          <a:p>
            <a:pPr>
              <a:buFontTx/>
              <a:buNone/>
            </a:pPr>
            <a:r>
              <a:rPr 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Functional business areas:</a:t>
            </a:r>
          </a:p>
          <a:p>
            <a:pPr>
              <a:buFontTx/>
              <a:buNone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lvl="1"/>
            <a:r>
              <a:rPr lang="en-US" sz="3200" dirty="0"/>
              <a:t>Vary by organization</a:t>
            </a:r>
          </a:p>
          <a:p>
            <a:pPr lvl="1"/>
            <a:r>
              <a:rPr lang="en-US" sz="3200" dirty="0"/>
              <a:t>Divisions have differing strengths and weaknesses</a:t>
            </a:r>
          </a:p>
          <a:p>
            <a:pPr>
              <a:buFontTx/>
              <a:buNone/>
            </a:pPr>
            <a:endParaRPr lang="en-US" i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153988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Key Internal Forces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4988" y="1525588"/>
            <a:ext cx="8074025" cy="4568825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/>
              <a:t>Distinctive Competencies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en-US" sz="2400" dirty="0"/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A firm’s strengths that cannot be easily matched or imitated by competitors</a:t>
            </a:r>
          </a:p>
          <a:p>
            <a:pPr lvl="1">
              <a:lnSpc>
                <a:spcPct val="90000"/>
              </a:lnSpc>
              <a:buFontTx/>
              <a:buChar char="•"/>
            </a:pPr>
            <a:endParaRPr lang="en-US" dirty="0"/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Building competitive advantage involves taking advantage of distinctive competencies</a:t>
            </a:r>
          </a:p>
          <a:p>
            <a:pPr lvl="1">
              <a:lnSpc>
                <a:spcPct val="90000"/>
              </a:lnSpc>
              <a:buFontTx/>
              <a:buChar char="•"/>
            </a:pPr>
            <a:endParaRPr lang="en-US" dirty="0"/>
          </a:p>
          <a:p>
            <a:pPr lvl="1">
              <a:lnSpc>
                <a:spcPct val="90000"/>
              </a:lnSpc>
              <a:buFontTx/>
              <a:buChar char="•"/>
            </a:pPr>
            <a:r>
              <a:rPr lang="en-US" dirty="0"/>
              <a:t>Strategies designed in part to improve on a firm’s weaknesses and turn to strengths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8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8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8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8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5" grpId="0" build="p" bldLvl="2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611188"/>
            <a:ext cx="7769225" cy="11398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Audit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7997825" cy="4267200"/>
          </a:xfrm>
          <a:noFill/>
          <a:ln/>
        </p:spPr>
        <p:txBody>
          <a:bodyPr/>
          <a:lstStyle/>
          <a:p>
            <a:r>
              <a:rPr lang="en-US" dirty="0"/>
              <a:t>Parallels process of external audit</a:t>
            </a:r>
          </a:p>
          <a:p>
            <a:r>
              <a:rPr lang="en-US" dirty="0"/>
              <a:t>Gather &amp; assimilate information from:</a:t>
            </a:r>
          </a:p>
          <a:p>
            <a:pPr lvl="1">
              <a:buSzPct val="80000"/>
              <a:buFontTx/>
              <a:buChar char="•"/>
            </a:pPr>
            <a:r>
              <a:rPr lang="en-US" dirty="0"/>
              <a:t>Management</a:t>
            </a:r>
          </a:p>
          <a:p>
            <a:pPr lvl="1">
              <a:buSzPct val="80000"/>
              <a:buFontTx/>
              <a:buChar char="•"/>
            </a:pPr>
            <a:r>
              <a:rPr lang="en-US" dirty="0"/>
              <a:t>Marketing</a:t>
            </a:r>
          </a:p>
          <a:p>
            <a:pPr lvl="1">
              <a:buSzPct val="80000"/>
              <a:buFontTx/>
              <a:buChar char="•"/>
            </a:pPr>
            <a:r>
              <a:rPr lang="en-US" dirty="0"/>
              <a:t>Finance/accounting</a:t>
            </a:r>
          </a:p>
          <a:p>
            <a:pPr lvl="1">
              <a:buSzPct val="80000"/>
              <a:buFontTx/>
              <a:buChar char="•"/>
            </a:pPr>
            <a:r>
              <a:rPr lang="en-US" dirty="0"/>
              <a:t>Production/operations</a:t>
            </a:r>
          </a:p>
          <a:p>
            <a:pPr lvl="1">
              <a:buSzPct val="80000"/>
              <a:buFontTx/>
              <a:buChar char="•"/>
            </a:pPr>
            <a:r>
              <a:rPr lang="en-US" dirty="0"/>
              <a:t>Research &amp; </a:t>
            </a:r>
            <a:r>
              <a:rPr lang="en-US" dirty="0" smtClean="0"/>
              <a:t>development</a:t>
            </a: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57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1788"/>
            <a:ext cx="7769225" cy="4187825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	</a:t>
            </a:r>
            <a:r>
              <a:rPr lang="en-US" i="1" dirty="0"/>
              <a:t>Involvement in performing an internal strategic-management audit provides vehicle for understanding nature and effect of decisions in other functional business areas of the firm.  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7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705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1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59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1788"/>
            <a:ext cx="7769225" cy="4187825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Key to organizational success:</a:t>
            </a:r>
          </a:p>
          <a:p>
            <a:pPr>
              <a:buFontTx/>
              <a:buNone/>
            </a:pPr>
            <a:endParaRPr lang="en-US" dirty="0"/>
          </a:p>
          <a:p>
            <a:pPr lvl="1"/>
            <a:r>
              <a:rPr lang="en-US" dirty="0"/>
              <a:t>Coordination and understanding among managers from all functional areas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61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1788"/>
            <a:ext cx="7769225" cy="4187825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Functional relationships:</a:t>
            </a:r>
          </a:p>
          <a:p>
            <a:pPr>
              <a:buFontTx/>
              <a:buNone/>
            </a:pPr>
            <a:endParaRPr lang="en-US" dirty="0"/>
          </a:p>
          <a:p>
            <a:pPr lvl="1"/>
            <a:r>
              <a:rPr lang="en-US" dirty="0"/>
              <a:t>Number and complexity increases relative to organization size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1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115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02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Audit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563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1788"/>
            <a:ext cx="7769225" cy="4187825"/>
          </a:xfrm>
          <a:noFill/>
          <a:ln/>
        </p:spPr>
        <p:txBody>
          <a:bodyPr/>
          <a:lstStyle/>
          <a:p>
            <a:pPr algn="ctr">
              <a:buFontTx/>
              <a:buNone/>
            </a:pPr>
            <a:endParaRPr lang="en-US" dirty="0"/>
          </a:p>
          <a:p>
            <a:pPr>
              <a:buFontTx/>
              <a:buNone/>
            </a:pPr>
            <a:r>
              <a:rPr lang="en-US" dirty="0"/>
              <a:t>Financial Ratio Analysis:</a:t>
            </a:r>
          </a:p>
          <a:p>
            <a:pPr>
              <a:buFontTx/>
              <a:buNone/>
            </a:pPr>
            <a:endParaRPr lang="en-US" dirty="0"/>
          </a:p>
          <a:p>
            <a:pPr lvl="1"/>
            <a:r>
              <a:rPr lang="en-US" dirty="0"/>
              <a:t>Exemplifies complexity of relationships among functional areas of the business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3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03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Integrating Strategy and Culture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1788"/>
            <a:ext cx="7769225" cy="4187825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/>
              <a:t>Organizational Culture</a:t>
            </a:r>
            <a:r>
              <a:rPr lang="en-US" i="1" dirty="0"/>
              <a:t> –</a:t>
            </a:r>
          </a:p>
          <a:p>
            <a:pPr marL="609600" indent="-609600">
              <a:buFontTx/>
              <a:buNone/>
            </a:pPr>
            <a:endParaRPr lang="en-US" i="1" dirty="0"/>
          </a:p>
          <a:p>
            <a:pPr marL="609600" indent="-609600">
              <a:buFontTx/>
              <a:buNone/>
            </a:pPr>
            <a:r>
              <a:rPr lang="en-US" i="1" dirty="0"/>
              <a:t>	Pattern of behavior developed by an organization as it learns to cope with its problem of external adaptation and internal integration…is considered valid and taught to new members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79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69225" cy="911225"/>
          </a:xfrm>
          <a:ln/>
        </p:spPr>
        <p:txBody>
          <a:bodyPr/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Integrating Strategy and Culture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9788" y="1600200"/>
            <a:ext cx="7997825" cy="4114800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dirty="0"/>
              <a:t>Organizational Culture -- </a:t>
            </a:r>
          </a:p>
          <a:p>
            <a:pPr marL="609600" indent="-609600">
              <a:buFontTx/>
              <a:buNone/>
            </a:pPr>
            <a:endParaRPr lang="en-US" sz="3600" dirty="0"/>
          </a:p>
          <a:p>
            <a:pPr marL="609600" indent="-609600">
              <a:buSzPct val="80000"/>
            </a:pPr>
            <a:r>
              <a:rPr lang="en-US" dirty="0"/>
              <a:t>Resistant to change</a:t>
            </a:r>
          </a:p>
          <a:p>
            <a:pPr marL="609600" indent="-609600">
              <a:buSzPct val="80000"/>
            </a:pPr>
            <a:endParaRPr lang="en-US" dirty="0"/>
          </a:p>
          <a:p>
            <a:pPr marL="609600" indent="-609600">
              <a:buSzPct val="80000"/>
            </a:pPr>
            <a:r>
              <a:rPr lang="en-US" dirty="0"/>
              <a:t>May represent a strength or weakness of  the firm</a:t>
            </a:r>
          </a:p>
          <a:p>
            <a:pPr marL="609600" indent="-609600">
              <a:buFontTx/>
              <a:buNone/>
            </a:pP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6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6227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ln/>
        </p:spPr>
        <p:txBody>
          <a:bodyPr/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Integrating Strategy and Culture</a:t>
            </a:r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38400" y="1828800"/>
            <a:ext cx="3810000" cy="609600"/>
          </a:xfrm>
          <a:noFill/>
          <a:ln/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en-US" sz="2800" dirty="0"/>
              <a:t>Cultural </a:t>
            </a:r>
            <a:r>
              <a:rPr lang="en-US" sz="2800" i="1" dirty="0"/>
              <a:t>products</a:t>
            </a:r>
          </a:p>
        </p:txBody>
      </p:sp>
      <p:graphicFrame>
        <p:nvGraphicFramePr>
          <p:cNvPr id="565277" name="Group 29"/>
          <p:cNvGraphicFramePr>
            <a:graphicFrameLocks noGrp="1"/>
          </p:cNvGraphicFramePr>
          <p:nvPr>
            <p:ph sz="half" idx="2"/>
          </p:nvPr>
        </p:nvGraphicFramePr>
        <p:xfrm>
          <a:off x="1828800" y="2590800"/>
          <a:ext cx="5334000" cy="3499104"/>
        </p:xfrm>
        <a:graphic>
          <a:graphicData uri="http://schemas.openxmlformats.org/drawingml/2006/table">
            <a:tbl>
              <a:tblPr/>
              <a:tblGrid>
                <a:gridCol w="2590800"/>
                <a:gridCol w="2743200"/>
              </a:tblGrid>
              <a:tr h="304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Values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beliefs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rites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rituals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ceremonies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myths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stories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legends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sagas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language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symbols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heroes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</a:endParaRPr>
                    </a:p>
                  </a:txBody>
                  <a:tcPr marL="0" marR="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5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251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sz="4000" b="1" dirty="0">
                <a:solidFill>
                  <a:schemeClr val="tx1"/>
                </a:solidFill>
              </a:rPr>
              <a:t>Integrating Strategy and Culture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3588" y="1373188"/>
            <a:ext cx="7997825" cy="4797425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/>
              <a:t>Culture can inhibit strategic management:</a:t>
            </a:r>
          </a:p>
          <a:p>
            <a:pPr marL="609600" indent="-609600">
              <a:buFontTx/>
              <a:buNone/>
            </a:pPr>
            <a:endParaRPr lang="en-US" dirty="0"/>
          </a:p>
          <a:p>
            <a:pPr marL="990600" lvl="1" indent="-266700">
              <a:buSzPct val="80000"/>
            </a:pPr>
            <a:r>
              <a:rPr lang="en-US" dirty="0"/>
              <a:t>Miss changes in external environment because they are blinded by strongly held beliefs</a:t>
            </a:r>
          </a:p>
          <a:p>
            <a:pPr marL="1371600" lvl="2" indent="-266700">
              <a:buFontTx/>
              <a:buNone/>
            </a:pPr>
            <a:endParaRPr lang="en-US" dirty="0"/>
          </a:p>
          <a:p>
            <a:pPr marL="990600" lvl="1" indent="-266700">
              <a:buSzPct val="80000"/>
            </a:pPr>
            <a:r>
              <a:rPr lang="en-US" dirty="0"/>
              <a:t>When a culture has been effective in the past, natural tendency to stick with it in future, even during times of major strategic change	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82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8275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7997825" cy="3124200"/>
          </a:xfrm>
          <a:noFill/>
          <a:ln/>
        </p:spPr>
        <p:txBody>
          <a:bodyPr/>
          <a:lstStyle/>
          <a:p>
            <a:pPr marL="609600" indent="-609600">
              <a:buSzPct val="80000"/>
            </a:pPr>
            <a:r>
              <a:rPr lang="en-US" dirty="0"/>
              <a:t>Information Systems</a:t>
            </a:r>
          </a:p>
          <a:p>
            <a:pPr marL="609600" indent="-609600">
              <a:buSzPct val="80000"/>
            </a:pPr>
            <a:r>
              <a:rPr lang="en-US" dirty="0"/>
              <a:t>CIO/CTO</a:t>
            </a:r>
          </a:p>
          <a:p>
            <a:pPr marL="609600" indent="-609600">
              <a:buSzPct val="80000"/>
            </a:pPr>
            <a:r>
              <a:rPr lang="en-US" dirty="0"/>
              <a:t>Security</a:t>
            </a:r>
          </a:p>
          <a:p>
            <a:pPr marL="609600" indent="-609600">
              <a:buSzPct val="80000"/>
            </a:pPr>
            <a:r>
              <a:rPr lang="en-US" dirty="0"/>
              <a:t>User-friendly</a:t>
            </a:r>
          </a:p>
          <a:p>
            <a:pPr marL="609600" indent="-609600">
              <a:buSzPct val="80000"/>
            </a:pPr>
            <a:r>
              <a:rPr lang="en-US" dirty="0"/>
              <a:t>E-commerce</a:t>
            </a:r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848600" cy="1447800"/>
          </a:xfrm>
          <a:ln/>
        </p:spPr>
        <p:txBody>
          <a:bodyPr/>
          <a:lstStyle/>
          <a:p>
            <a:pPr algn="l"/>
            <a:r>
              <a:rPr lang="en-US" b="1" dirty="0" smtClean="0"/>
              <a:t>Technology</a:t>
            </a:r>
            <a:endParaRPr lang="en-US" b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28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2898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57400"/>
            <a:ext cx="8074025" cy="3960813"/>
          </a:xfrm>
          <a:noFill/>
          <a:ln/>
        </p:spPr>
        <p:txBody>
          <a:bodyPr/>
          <a:lstStyle/>
          <a:p>
            <a:pPr marL="609600" indent="-609600">
              <a:buSzPct val="80000"/>
            </a:pPr>
            <a:r>
              <a:rPr lang="en-US" dirty="0"/>
              <a:t>Do all managers in the firm use the information system to make decisions?</a:t>
            </a:r>
          </a:p>
          <a:p>
            <a:pPr marL="609600" indent="-609600">
              <a:buSzPct val="80000"/>
            </a:pPr>
            <a:r>
              <a:rPr lang="en-US" dirty="0"/>
              <a:t>Is there a chief information officer or director of information systems position in the firm?</a:t>
            </a:r>
          </a:p>
          <a:p>
            <a:pPr marL="609600" indent="-609600">
              <a:buSzPct val="80000"/>
            </a:pPr>
            <a:r>
              <a:rPr lang="en-US" dirty="0"/>
              <a:t>Are data in the information system updated regularly?</a:t>
            </a:r>
          </a:p>
          <a:p>
            <a:pPr marL="609600" indent="-609600">
              <a:buSzPct val="80000"/>
            </a:pPr>
            <a:endParaRPr lang="en-US" dirty="0"/>
          </a:p>
        </p:txBody>
      </p:sp>
      <p:sp>
        <p:nvSpPr>
          <p:cNvPr id="52634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848600" cy="1447800"/>
          </a:xfrm>
          <a:ln/>
        </p:spPr>
        <p:txBody>
          <a:bodyPr/>
          <a:lstStyle/>
          <a:p>
            <a:pPr algn="l"/>
            <a:r>
              <a:rPr lang="en-US" b="1" dirty="0" smtClean="0"/>
              <a:t>Technology Audit</a:t>
            </a:r>
            <a:endParaRPr lang="en-US" b="1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6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6339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8074025" cy="3808413"/>
          </a:xfrm>
          <a:noFill/>
          <a:ln/>
        </p:spPr>
        <p:txBody>
          <a:bodyPr/>
          <a:lstStyle/>
          <a:p>
            <a:pPr marL="609600" indent="-609600">
              <a:buSzPct val="80000"/>
            </a:pPr>
            <a:r>
              <a:rPr lang="en-US" dirty="0"/>
              <a:t>Do managers from all functional areas of the firm contribute input to the information system?</a:t>
            </a:r>
          </a:p>
          <a:p>
            <a:pPr marL="609600" indent="-609600">
              <a:buSzPct val="80000"/>
            </a:pPr>
            <a:r>
              <a:rPr lang="en-US" dirty="0"/>
              <a:t>Are there effective passwords for entry into the firm’s information system?</a:t>
            </a:r>
          </a:p>
          <a:p>
            <a:pPr marL="609600" indent="-609600">
              <a:buSzPct val="80000"/>
            </a:pPr>
            <a:r>
              <a:rPr lang="en-US" dirty="0"/>
              <a:t>Are strategists of the firm familiar with the information systems of rival firms?</a:t>
            </a:r>
          </a:p>
          <a:p>
            <a:pPr marL="609600" indent="-609600">
              <a:buSzPct val="80000"/>
            </a:pPr>
            <a:endParaRPr lang="en-US" dirty="0"/>
          </a:p>
        </p:txBody>
      </p:sp>
      <p:sp>
        <p:nvSpPr>
          <p:cNvPr id="528389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848600" cy="1447800"/>
          </a:xfrm>
          <a:ln/>
        </p:spPr>
        <p:txBody>
          <a:bodyPr/>
          <a:lstStyle/>
          <a:p>
            <a:pPr algn="l"/>
            <a:r>
              <a:rPr lang="en-US" b="1" dirty="0" smtClean="0"/>
              <a:t>Technology Audit</a:t>
            </a: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87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074025" cy="4113213"/>
          </a:xfrm>
          <a:noFill/>
          <a:ln/>
        </p:spPr>
        <p:txBody>
          <a:bodyPr/>
          <a:lstStyle/>
          <a:p>
            <a:pPr marL="609600" indent="-609600">
              <a:buSzPct val="80000"/>
            </a:pPr>
            <a:r>
              <a:rPr lang="en-US" dirty="0"/>
              <a:t>Is the information system user-friendly?</a:t>
            </a:r>
          </a:p>
          <a:p>
            <a:pPr marL="609600" indent="-609600">
              <a:buSzPct val="80000"/>
            </a:pPr>
            <a:r>
              <a:rPr lang="en-US" dirty="0"/>
              <a:t>Do all users of the information system understand the competitive advantages that information can provide firms?</a:t>
            </a:r>
          </a:p>
          <a:p>
            <a:pPr marL="609600" indent="-609600">
              <a:buSzPct val="80000"/>
            </a:pPr>
            <a:r>
              <a:rPr lang="en-US" dirty="0"/>
              <a:t>Are computer training workshops provided for users?</a:t>
            </a:r>
          </a:p>
          <a:p>
            <a:pPr marL="609600" indent="-609600">
              <a:buSzPct val="80000"/>
            </a:pPr>
            <a:r>
              <a:rPr lang="en-US" dirty="0"/>
              <a:t>Is the firm’s system being improved?</a:t>
            </a:r>
          </a:p>
        </p:txBody>
      </p:sp>
      <p:sp>
        <p:nvSpPr>
          <p:cNvPr id="530437" name="Rectangle 5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848600" cy="1447800"/>
          </a:xfrm>
          <a:ln/>
        </p:spPr>
        <p:txBody>
          <a:bodyPr/>
          <a:lstStyle/>
          <a:p>
            <a:pPr algn="l"/>
            <a:r>
              <a:rPr lang="en-US" b="1" dirty="0" smtClean="0"/>
              <a:t>Technology Audit</a:t>
            </a:r>
            <a:endParaRPr lang="en-US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0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5" grpId="0" build="p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>
                <a:solidFill>
                  <a:schemeClr val="tx1"/>
                </a:solidFill>
              </a:rPr>
              <a:t>Internal Analysis (IFE)</a:t>
            </a:r>
          </a:p>
        </p:txBody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074025" cy="4494213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Five-Step Process:</a:t>
            </a:r>
          </a:p>
          <a:p>
            <a:pPr marL="609600" indent="-609600">
              <a:buFontTx/>
              <a:buNone/>
            </a:pPr>
            <a:endParaRPr lang="en-US" sz="36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>
              <a:buSzPct val="80000"/>
            </a:pPr>
            <a:r>
              <a:rPr lang="en-US" sz="3600" dirty="0"/>
              <a:t>List key internal factors (10-20)</a:t>
            </a:r>
          </a:p>
          <a:p>
            <a:pPr marL="990600" lvl="1" indent="-266700">
              <a:buSzPct val="80000"/>
              <a:buFont typeface="Wingdings" pitchFamily="2" charset="2"/>
              <a:buChar char="Ø"/>
            </a:pPr>
            <a:r>
              <a:rPr lang="en-US" sz="3200" dirty="0"/>
              <a:t>Strengths &amp; weaknesses</a:t>
            </a:r>
          </a:p>
          <a:p>
            <a:pPr marL="990600" lvl="1" indent="-266700">
              <a:buFontTx/>
              <a:buNone/>
            </a:pPr>
            <a:endParaRPr lang="en-US" sz="3200" dirty="0"/>
          </a:p>
          <a:p>
            <a:pPr marL="609600" indent="-609600">
              <a:buSzPct val="80000"/>
            </a:pPr>
            <a:r>
              <a:rPr lang="en-US" sz="3600" dirty="0"/>
              <a:t>Assign weight to each (0 to 1.0)</a:t>
            </a:r>
          </a:p>
          <a:p>
            <a:pPr marL="990600" lvl="1" indent="-266700">
              <a:buSzPct val="80000"/>
              <a:buFont typeface="Wingdings" pitchFamily="2" charset="2"/>
              <a:buChar char="Ø"/>
            </a:pPr>
            <a:r>
              <a:rPr lang="en-US" sz="3200" dirty="0"/>
              <a:t>Sum of all weights = 1.0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4531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074025" cy="3429000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r>
              <a:rPr lang="en-US" dirty="0"/>
              <a:t>Assign 1-4 rating to each factor</a:t>
            </a:r>
          </a:p>
          <a:p>
            <a:pPr marL="990600" lvl="1" indent="-266700">
              <a:buSzPct val="80000"/>
              <a:buFont typeface="Wingdings" pitchFamily="2" charset="2"/>
              <a:buChar char="Ø"/>
            </a:pPr>
            <a:r>
              <a:rPr lang="en-US" dirty="0"/>
              <a:t>Firm’s current strategies response to the factor</a:t>
            </a:r>
          </a:p>
          <a:p>
            <a:pPr marL="990600" lvl="1" indent="-266700">
              <a:buFontTx/>
              <a:buNone/>
            </a:pPr>
            <a:endParaRPr lang="en-US" dirty="0"/>
          </a:p>
          <a:p>
            <a:pPr marL="609600" indent="-609600">
              <a:buSzPct val="80000"/>
            </a:pPr>
            <a:r>
              <a:rPr lang="en-US" dirty="0"/>
              <a:t>Multiply each factor’s weight by its rating</a:t>
            </a:r>
          </a:p>
          <a:p>
            <a:pPr marL="990600" lvl="1" indent="-266700">
              <a:buSzPct val="80000"/>
              <a:buFont typeface="Wingdings" pitchFamily="2" charset="2"/>
              <a:buChar char="Ø"/>
            </a:pPr>
            <a:r>
              <a:rPr lang="en-US" dirty="0"/>
              <a:t>Produces a weighted score</a:t>
            </a:r>
          </a:p>
        </p:txBody>
      </p:sp>
      <p:sp>
        <p:nvSpPr>
          <p:cNvPr id="536581" name="Rectangle 5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/>
              <a:t>Internal Analysis (IFE)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9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7388" y="2057400"/>
            <a:ext cx="8074025" cy="3810000"/>
          </a:xfrm>
          <a:noFill/>
          <a:ln/>
        </p:spPr>
        <p:txBody>
          <a:bodyPr/>
          <a:lstStyle/>
          <a:p>
            <a:pPr marL="609600" indent="-609600">
              <a:lnSpc>
                <a:spcPct val="90000"/>
              </a:lnSpc>
              <a:buFontTx/>
              <a:buNone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609600" indent="-609600">
              <a:lnSpc>
                <a:spcPct val="90000"/>
              </a:lnSpc>
              <a:buSzPct val="80000"/>
            </a:pPr>
            <a:r>
              <a:rPr lang="en-US" dirty="0"/>
              <a:t>Sum the weighted scores for each</a:t>
            </a:r>
          </a:p>
          <a:p>
            <a:pPr marL="990600" lvl="1" indent="-266700">
              <a:lnSpc>
                <a:spcPct val="90000"/>
              </a:lnSpc>
              <a:buSzPct val="80000"/>
              <a:buFont typeface="Wingdings" pitchFamily="2" charset="2"/>
              <a:buChar char="Ø"/>
            </a:pPr>
            <a:r>
              <a:rPr lang="en-US" dirty="0"/>
              <a:t>Determines the total weighted score for the organization</a:t>
            </a:r>
          </a:p>
          <a:p>
            <a:pPr marL="990600" lvl="1" indent="-266700">
              <a:lnSpc>
                <a:spcPct val="90000"/>
              </a:lnSpc>
              <a:buFontTx/>
              <a:buNone/>
            </a:pPr>
            <a:endParaRPr lang="en-US" dirty="0"/>
          </a:p>
          <a:p>
            <a:pPr marL="990600" lvl="1" indent="-266700">
              <a:lnSpc>
                <a:spcPct val="90000"/>
              </a:lnSpc>
              <a:buSzPct val="80000"/>
              <a:buFont typeface="Wingdings" pitchFamily="2" charset="2"/>
              <a:buChar char="Ø"/>
            </a:pPr>
            <a:r>
              <a:rPr lang="en-US" dirty="0"/>
              <a:t>Highest possible weighted score for the organization is 4.0; the lowest, 1.0.  Average = 2.5</a:t>
            </a:r>
          </a:p>
        </p:txBody>
      </p:sp>
      <p:sp>
        <p:nvSpPr>
          <p:cNvPr id="538629" name="Rectangle 5"/>
          <p:cNvSpPr>
            <a:spLocks noGrp="1" noChangeArrowheads="1"/>
          </p:cNvSpPr>
          <p:nvPr>
            <p:ph type="title"/>
          </p:nvPr>
        </p:nvSpPr>
        <p:spPr>
          <a:xfrm>
            <a:off x="839788" y="230188"/>
            <a:ext cx="7769225" cy="911225"/>
          </a:xfrm>
          <a:ln/>
        </p:spPr>
        <p:txBody>
          <a:bodyPr/>
          <a:lstStyle/>
          <a:p>
            <a:pPr algn="l"/>
            <a:r>
              <a:rPr lang="en-US" b="1" dirty="0"/>
              <a:t>Internal Analysis (IFE)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8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8627" grpId="0" build="p" bldLvl="2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8600" y="762000"/>
            <a:ext cx="8763000" cy="5248275"/>
            <a:chOff x="0" y="240"/>
            <a:chExt cx="5664" cy="3306"/>
          </a:xfrm>
        </p:grpSpPr>
        <p:sp>
          <p:nvSpPr>
            <p:cNvPr id="540675" name="Rectangle 3"/>
            <p:cNvSpPr>
              <a:spLocks noChangeArrowheads="1"/>
            </p:cNvSpPr>
            <p:nvPr/>
          </p:nvSpPr>
          <p:spPr bwMode="auto">
            <a:xfrm>
              <a:off x="4896" y="3279"/>
              <a:ext cx="768" cy="2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676" name="Rectangle 4"/>
            <p:cNvSpPr>
              <a:spLocks noChangeArrowheads="1"/>
            </p:cNvSpPr>
            <p:nvPr/>
          </p:nvSpPr>
          <p:spPr bwMode="auto">
            <a:xfrm>
              <a:off x="4128" y="3279"/>
              <a:ext cx="768" cy="2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677" name="Rectangle 5"/>
            <p:cNvSpPr>
              <a:spLocks noChangeArrowheads="1"/>
            </p:cNvSpPr>
            <p:nvPr/>
          </p:nvSpPr>
          <p:spPr bwMode="auto">
            <a:xfrm>
              <a:off x="3312" y="3279"/>
              <a:ext cx="816" cy="2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78" name="Rectangle 6"/>
            <p:cNvSpPr>
              <a:spLocks noChangeArrowheads="1"/>
            </p:cNvSpPr>
            <p:nvPr/>
          </p:nvSpPr>
          <p:spPr bwMode="auto">
            <a:xfrm>
              <a:off x="0" y="3279"/>
              <a:ext cx="3312" cy="2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Financial ratios</a:t>
              </a:r>
            </a:p>
          </p:txBody>
        </p:sp>
        <p:sp>
          <p:nvSpPr>
            <p:cNvPr id="540679" name="Rectangle 7"/>
            <p:cNvSpPr>
              <a:spLocks noChangeArrowheads="1"/>
            </p:cNvSpPr>
            <p:nvPr/>
          </p:nvSpPr>
          <p:spPr bwMode="auto">
            <a:xfrm>
              <a:off x="4896" y="3010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680" name="Rectangle 8"/>
            <p:cNvSpPr>
              <a:spLocks noChangeArrowheads="1"/>
            </p:cNvSpPr>
            <p:nvPr/>
          </p:nvSpPr>
          <p:spPr bwMode="auto">
            <a:xfrm>
              <a:off x="4128" y="3010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681" name="Rectangle 9"/>
            <p:cNvSpPr>
              <a:spLocks noChangeArrowheads="1"/>
            </p:cNvSpPr>
            <p:nvPr/>
          </p:nvSpPr>
          <p:spPr bwMode="auto">
            <a:xfrm>
              <a:off x="3312" y="3010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82" name="Rectangle 10"/>
            <p:cNvSpPr>
              <a:spLocks noChangeArrowheads="1"/>
            </p:cNvSpPr>
            <p:nvPr/>
          </p:nvSpPr>
          <p:spPr bwMode="auto">
            <a:xfrm>
              <a:off x="0" y="3010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Reputation as family-friendly</a:t>
              </a:r>
            </a:p>
          </p:txBody>
        </p:sp>
        <p:sp>
          <p:nvSpPr>
            <p:cNvPr id="540683" name="Rectangle 11"/>
            <p:cNvSpPr>
              <a:spLocks noChangeArrowheads="1"/>
            </p:cNvSpPr>
            <p:nvPr/>
          </p:nvSpPr>
          <p:spPr bwMode="auto">
            <a:xfrm>
              <a:off x="4896" y="2742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.20</a:t>
              </a:r>
            </a:p>
          </p:txBody>
        </p:sp>
        <p:sp>
          <p:nvSpPr>
            <p:cNvPr id="540684" name="Rectangle 12"/>
            <p:cNvSpPr>
              <a:spLocks noChangeArrowheads="1"/>
            </p:cNvSpPr>
            <p:nvPr/>
          </p:nvSpPr>
          <p:spPr bwMode="auto">
            <a:xfrm>
              <a:off x="4128" y="2742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540685" name="Rectangle 13"/>
            <p:cNvSpPr>
              <a:spLocks noChangeArrowheads="1"/>
            </p:cNvSpPr>
            <p:nvPr/>
          </p:nvSpPr>
          <p:spPr bwMode="auto">
            <a:xfrm>
              <a:off x="3312" y="2742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86" name="Rectangle 14"/>
            <p:cNvSpPr>
              <a:spLocks noChangeArrowheads="1"/>
            </p:cNvSpPr>
            <p:nvPr/>
          </p:nvSpPr>
          <p:spPr bwMode="auto">
            <a:xfrm>
              <a:off x="0" y="2742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Long-range planning</a:t>
              </a:r>
            </a:p>
          </p:txBody>
        </p:sp>
        <p:sp>
          <p:nvSpPr>
            <p:cNvPr id="540687" name="Rectangle 15"/>
            <p:cNvSpPr>
              <a:spLocks noChangeArrowheads="1"/>
            </p:cNvSpPr>
            <p:nvPr/>
          </p:nvSpPr>
          <p:spPr bwMode="auto">
            <a:xfrm>
              <a:off x="4896" y="2474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688" name="Rectangle 16"/>
            <p:cNvSpPr>
              <a:spLocks noChangeArrowheads="1"/>
            </p:cNvSpPr>
            <p:nvPr/>
          </p:nvSpPr>
          <p:spPr bwMode="auto">
            <a:xfrm>
              <a:off x="4128" y="2474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689" name="Rectangle 17"/>
            <p:cNvSpPr>
              <a:spLocks noChangeArrowheads="1"/>
            </p:cNvSpPr>
            <p:nvPr/>
          </p:nvSpPr>
          <p:spPr bwMode="auto">
            <a:xfrm>
              <a:off x="3312" y="2474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90" name="Rectangle 18"/>
            <p:cNvSpPr>
              <a:spLocks noChangeArrowheads="1"/>
            </p:cNvSpPr>
            <p:nvPr/>
          </p:nvSpPr>
          <p:spPr bwMode="auto">
            <a:xfrm>
              <a:off x="0" y="2474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Minimal comps provided</a:t>
              </a:r>
            </a:p>
          </p:txBody>
        </p:sp>
        <p:sp>
          <p:nvSpPr>
            <p:cNvPr id="540691" name="Rectangle 19"/>
            <p:cNvSpPr>
              <a:spLocks noChangeArrowheads="1"/>
            </p:cNvSpPr>
            <p:nvPr/>
          </p:nvSpPr>
          <p:spPr bwMode="auto">
            <a:xfrm>
              <a:off x="4896" y="2205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692" name="Rectangle 20"/>
            <p:cNvSpPr>
              <a:spLocks noChangeArrowheads="1"/>
            </p:cNvSpPr>
            <p:nvPr/>
          </p:nvSpPr>
          <p:spPr bwMode="auto">
            <a:xfrm>
              <a:off x="4128" y="2205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693" name="Rectangle 21"/>
            <p:cNvSpPr>
              <a:spLocks noChangeArrowheads="1"/>
            </p:cNvSpPr>
            <p:nvPr/>
          </p:nvSpPr>
          <p:spPr bwMode="auto">
            <a:xfrm>
              <a:off x="3312" y="2205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94" name="Rectangle 22"/>
            <p:cNvSpPr>
              <a:spLocks noChangeArrowheads="1"/>
            </p:cNvSpPr>
            <p:nvPr/>
          </p:nvSpPr>
          <p:spPr bwMode="auto">
            <a:xfrm>
              <a:off x="0" y="2205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Buffets at most facilities</a:t>
              </a:r>
            </a:p>
          </p:txBody>
        </p:sp>
        <p:sp>
          <p:nvSpPr>
            <p:cNvPr id="540695" name="Rectangle 23"/>
            <p:cNvSpPr>
              <a:spLocks noChangeArrowheads="1"/>
            </p:cNvSpPr>
            <p:nvPr/>
          </p:nvSpPr>
          <p:spPr bwMode="auto">
            <a:xfrm>
              <a:off x="4896" y="1920"/>
              <a:ext cx="768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696" name="Rectangle 24"/>
            <p:cNvSpPr>
              <a:spLocks noChangeArrowheads="1"/>
            </p:cNvSpPr>
            <p:nvPr/>
          </p:nvSpPr>
          <p:spPr bwMode="auto">
            <a:xfrm>
              <a:off x="4128" y="1920"/>
              <a:ext cx="768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697" name="Rectangle 25"/>
            <p:cNvSpPr>
              <a:spLocks noChangeArrowheads="1"/>
            </p:cNvSpPr>
            <p:nvPr/>
          </p:nvSpPr>
          <p:spPr bwMode="auto">
            <a:xfrm>
              <a:off x="3312" y="1920"/>
              <a:ext cx="816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698" name="Rectangle 26"/>
            <p:cNvSpPr>
              <a:spLocks noChangeArrowheads="1"/>
            </p:cNvSpPr>
            <p:nvPr/>
          </p:nvSpPr>
          <p:spPr bwMode="auto">
            <a:xfrm>
              <a:off x="0" y="1920"/>
              <a:ext cx="3312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Strong management team</a:t>
              </a:r>
            </a:p>
          </p:txBody>
        </p:sp>
        <p:sp>
          <p:nvSpPr>
            <p:cNvPr id="540699" name="Rectangle 27"/>
            <p:cNvSpPr>
              <a:spLocks noChangeArrowheads="1"/>
            </p:cNvSpPr>
            <p:nvPr/>
          </p:nvSpPr>
          <p:spPr bwMode="auto">
            <a:xfrm>
              <a:off x="4896" y="1651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.60</a:t>
              </a:r>
            </a:p>
          </p:txBody>
        </p:sp>
        <p:sp>
          <p:nvSpPr>
            <p:cNvPr id="540700" name="Rectangle 28"/>
            <p:cNvSpPr>
              <a:spLocks noChangeArrowheads="1"/>
            </p:cNvSpPr>
            <p:nvPr/>
          </p:nvSpPr>
          <p:spPr bwMode="auto">
            <a:xfrm>
              <a:off x="4128" y="1651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540701" name="Rectangle 29"/>
            <p:cNvSpPr>
              <a:spLocks noChangeArrowheads="1"/>
            </p:cNvSpPr>
            <p:nvPr/>
          </p:nvSpPr>
          <p:spPr bwMode="auto">
            <a:xfrm>
              <a:off x="3312" y="1651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702" name="Rectangle 30"/>
            <p:cNvSpPr>
              <a:spLocks noChangeArrowheads="1"/>
            </p:cNvSpPr>
            <p:nvPr/>
          </p:nvSpPr>
          <p:spPr bwMode="auto">
            <a:xfrm>
              <a:off x="0" y="1651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Owns 1 mile on Las Vegas strip</a:t>
              </a:r>
            </a:p>
          </p:txBody>
        </p:sp>
        <p:sp>
          <p:nvSpPr>
            <p:cNvPr id="540703" name="Rectangle 31"/>
            <p:cNvSpPr>
              <a:spLocks noChangeArrowheads="1"/>
            </p:cNvSpPr>
            <p:nvPr/>
          </p:nvSpPr>
          <p:spPr bwMode="auto">
            <a:xfrm>
              <a:off x="4896" y="1383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.15</a:t>
              </a:r>
            </a:p>
          </p:txBody>
        </p:sp>
        <p:sp>
          <p:nvSpPr>
            <p:cNvPr id="540704" name="Rectangle 32"/>
            <p:cNvSpPr>
              <a:spLocks noChangeArrowheads="1"/>
            </p:cNvSpPr>
            <p:nvPr/>
          </p:nvSpPr>
          <p:spPr bwMode="auto">
            <a:xfrm>
              <a:off x="4128" y="1383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3</a:t>
              </a:r>
            </a:p>
          </p:txBody>
        </p:sp>
        <p:sp>
          <p:nvSpPr>
            <p:cNvPr id="540705" name="Rectangle 33"/>
            <p:cNvSpPr>
              <a:spLocks noChangeArrowheads="1"/>
            </p:cNvSpPr>
            <p:nvPr/>
          </p:nvSpPr>
          <p:spPr bwMode="auto">
            <a:xfrm>
              <a:off x="3312" y="1383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706" name="Rectangle 34"/>
            <p:cNvSpPr>
              <a:spLocks noChangeArrowheads="1"/>
            </p:cNvSpPr>
            <p:nvPr/>
          </p:nvSpPr>
          <p:spPr bwMode="auto">
            <a:xfrm>
              <a:off x="0" y="1383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Increasing free cash flows</a:t>
              </a:r>
            </a:p>
          </p:txBody>
        </p:sp>
        <p:sp>
          <p:nvSpPr>
            <p:cNvPr id="540707" name="Rectangle 35"/>
            <p:cNvSpPr>
              <a:spLocks noChangeArrowheads="1"/>
            </p:cNvSpPr>
            <p:nvPr/>
          </p:nvSpPr>
          <p:spPr bwMode="auto">
            <a:xfrm>
              <a:off x="4896" y="1111"/>
              <a:ext cx="768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.40</a:t>
              </a:r>
            </a:p>
          </p:txBody>
        </p:sp>
        <p:sp>
          <p:nvSpPr>
            <p:cNvPr id="540708" name="Rectangle 36"/>
            <p:cNvSpPr>
              <a:spLocks noChangeArrowheads="1"/>
            </p:cNvSpPr>
            <p:nvPr/>
          </p:nvSpPr>
          <p:spPr bwMode="auto">
            <a:xfrm>
              <a:off x="4128" y="1111"/>
              <a:ext cx="768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540709" name="Rectangle 37"/>
            <p:cNvSpPr>
              <a:spLocks noChangeArrowheads="1"/>
            </p:cNvSpPr>
            <p:nvPr/>
          </p:nvSpPr>
          <p:spPr bwMode="auto">
            <a:xfrm>
              <a:off x="3312" y="1111"/>
              <a:ext cx="816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0710" name="Rectangle 38"/>
            <p:cNvSpPr>
              <a:spLocks noChangeArrowheads="1"/>
            </p:cNvSpPr>
            <p:nvPr/>
          </p:nvSpPr>
          <p:spPr bwMode="auto">
            <a:xfrm>
              <a:off x="0" y="1111"/>
              <a:ext cx="331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 dirty="0">
                  <a:latin typeface="Tahoma" pitchFamily="34" charset="0"/>
                </a:rPr>
                <a:t>  Room occupancy rates over 95%</a:t>
              </a:r>
            </a:p>
          </p:txBody>
        </p:sp>
        <p:sp>
          <p:nvSpPr>
            <p:cNvPr id="540711" name="Rectangle 39"/>
            <p:cNvSpPr>
              <a:spLocks noChangeArrowheads="1"/>
            </p:cNvSpPr>
            <p:nvPr/>
          </p:nvSpPr>
          <p:spPr bwMode="auto">
            <a:xfrm>
              <a:off x="4896" y="842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.20</a:t>
              </a:r>
            </a:p>
          </p:txBody>
        </p:sp>
        <p:sp>
          <p:nvSpPr>
            <p:cNvPr id="540712" name="Rectangle 40"/>
            <p:cNvSpPr>
              <a:spLocks noChangeArrowheads="1"/>
            </p:cNvSpPr>
            <p:nvPr/>
          </p:nvSpPr>
          <p:spPr bwMode="auto">
            <a:xfrm>
              <a:off x="4128" y="842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4</a:t>
              </a:r>
            </a:p>
          </p:txBody>
        </p:sp>
        <p:sp>
          <p:nvSpPr>
            <p:cNvPr id="540713" name="Rectangle 41"/>
            <p:cNvSpPr>
              <a:spLocks noChangeArrowheads="1"/>
            </p:cNvSpPr>
            <p:nvPr/>
          </p:nvSpPr>
          <p:spPr bwMode="auto">
            <a:xfrm>
              <a:off x="3312" y="842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0714" name="Rectangle 42"/>
            <p:cNvSpPr>
              <a:spLocks noChangeArrowheads="1"/>
            </p:cNvSpPr>
            <p:nvPr/>
          </p:nvSpPr>
          <p:spPr bwMode="auto">
            <a:xfrm>
              <a:off x="0" y="842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  Largest casino company in world</a:t>
              </a:r>
            </a:p>
          </p:txBody>
        </p:sp>
        <p:sp>
          <p:nvSpPr>
            <p:cNvPr id="540715" name="Rectangle 43"/>
            <p:cNvSpPr>
              <a:spLocks noChangeArrowheads="1"/>
            </p:cNvSpPr>
            <p:nvPr/>
          </p:nvSpPr>
          <p:spPr bwMode="auto">
            <a:xfrm>
              <a:off x="4896" y="240"/>
              <a:ext cx="768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Weighted</a:t>
              </a:r>
            </a:p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score</a:t>
              </a:r>
            </a:p>
          </p:txBody>
        </p:sp>
        <p:sp>
          <p:nvSpPr>
            <p:cNvPr id="540716" name="Rectangle 44"/>
            <p:cNvSpPr>
              <a:spLocks noChangeArrowheads="1"/>
            </p:cNvSpPr>
            <p:nvPr/>
          </p:nvSpPr>
          <p:spPr bwMode="auto">
            <a:xfrm>
              <a:off x="4128" y="240"/>
              <a:ext cx="768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Rating</a:t>
              </a:r>
            </a:p>
          </p:txBody>
        </p:sp>
        <p:sp>
          <p:nvSpPr>
            <p:cNvPr id="540717" name="Rectangle 45"/>
            <p:cNvSpPr>
              <a:spLocks noChangeArrowheads="1"/>
            </p:cNvSpPr>
            <p:nvPr/>
          </p:nvSpPr>
          <p:spPr bwMode="auto">
            <a:xfrm>
              <a:off x="3312" y="240"/>
              <a:ext cx="816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</a:t>
              </a:r>
            </a:p>
          </p:txBody>
        </p:sp>
        <p:sp>
          <p:nvSpPr>
            <p:cNvPr id="540718" name="Rectangle 46"/>
            <p:cNvSpPr>
              <a:spLocks noChangeArrowheads="1"/>
            </p:cNvSpPr>
            <p:nvPr/>
          </p:nvSpPr>
          <p:spPr bwMode="auto">
            <a:xfrm>
              <a:off x="0" y="240"/>
              <a:ext cx="3312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>
                  <a:latin typeface="Tahoma" pitchFamily="34" charset="0"/>
                </a:rPr>
                <a:t>Mandalay Bay</a:t>
              </a:r>
            </a:p>
            <a:p>
              <a:pPr>
                <a:buSzTx/>
                <a:buFontTx/>
                <a:buNone/>
              </a:pPr>
              <a:r>
                <a:rPr lang="en-US" sz="2400" b="1" i="1">
                  <a:latin typeface="Tahoma" pitchFamily="34" charset="0"/>
                </a:rPr>
                <a:t>Internal Strengths</a:t>
              </a:r>
            </a:p>
          </p:txBody>
        </p:sp>
        <p:sp>
          <p:nvSpPr>
            <p:cNvPr id="540719" name="Line 47"/>
            <p:cNvSpPr>
              <a:spLocks noChangeShapeType="1"/>
            </p:cNvSpPr>
            <p:nvPr/>
          </p:nvSpPr>
          <p:spPr bwMode="auto">
            <a:xfrm>
              <a:off x="1" y="842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0" name="Line 48"/>
            <p:cNvSpPr>
              <a:spLocks noChangeShapeType="1"/>
            </p:cNvSpPr>
            <p:nvPr/>
          </p:nvSpPr>
          <p:spPr bwMode="auto">
            <a:xfrm>
              <a:off x="1" y="1111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1" name="Line 49"/>
            <p:cNvSpPr>
              <a:spLocks noChangeShapeType="1"/>
            </p:cNvSpPr>
            <p:nvPr/>
          </p:nvSpPr>
          <p:spPr bwMode="auto">
            <a:xfrm>
              <a:off x="1" y="1383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2" name="Line 50"/>
            <p:cNvSpPr>
              <a:spLocks noChangeShapeType="1"/>
            </p:cNvSpPr>
            <p:nvPr/>
          </p:nvSpPr>
          <p:spPr bwMode="auto">
            <a:xfrm>
              <a:off x="1" y="1651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3" name="Line 51"/>
            <p:cNvSpPr>
              <a:spLocks noChangeShapeType="1"/>
            </p:cNvSpPr>
            <p:nvPr/>
          </p:nvSpPr>
          <p:spPr bwMode="auto">
            <a:xfrm>
              <a:off x="1" y="192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4" name="Line 52"/>
            <p:cNvSpPr>
              <a:spLocks noChangeShapeType="1"/>
            </p:cNvSpPr>
            <p:nvPr/>
          </p:nvSpPr>
          <p:spPr bwMode="auto">
            <a:xfrm>
              <a:off x="4128" y="241"/>
              <a:ext cx="0" cy="33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5" name="Line 53"/>
            <p:cNvSpPr>
              <a:spLocks noChangeShapeType="1"/>
            </p:cNvSpPr>
            <p:nvPr/>
          </p:nvSpPr>
          <p:spPr bwMode="auto">
            <a:xfrm>
              <a:off x="4896" y="241"/>
              <a:ext cx="0" cy="33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6" name="Line 54"/>
            <p:cNvSpPr>
              <a:spLocks noChangeShapeType="1"/>
            </p:cNvSpPr>
            <p:nvPr/>
          </p:nvSpPr>
          <p:spPr bwMode="auto">
            <a:xfrm>
              <a:off x="3312" y="241"/>
              <a:ext cx="0" cy="33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7" name="Line 55"/>
            <p:cNvSpPr>
              <a:spLocks noChangeShapeType="1"/>
            </p:cNvSpPr>
            <p:nvPr/>
          </p:nvSpPr>
          <p:spPr bwMode="auto">
            <a:xfrm>
              <a:off x="1" y="24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8" name="Line 56"/>
            <p:cNvSpPr>
              <a:spLocks noChangeShapeType="1"/>
            </p:cNvSpPr>
            <p:nvPr/>
          </p:nvSpPr>
          <p:spPr bwMode="auto">
            <a:xfrm>
              <a:off x="0" y="241"/>
              <a:ext cx="0" cy="33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29" name="Line 57"/>
            <p:cNvSpPr>
              <a:spLocks noChangeShapeType="1"/>
            </p:cNvSpPr>
            <p:nvPr/>
          </p:nvSpPr>
          <p:spPr bwMode="auto">
            <a:xfrm>
              <a:off x="5664" y="241"/>
              <a:ext cx="0" cy="330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0" name="Line 58"/>
            <p:cNvSpPr>
              <a:spLocks noChangeShapeType="1"/>
            </p:cNvSpPr>
            <p:nvPr/>
          </p:nvSpPr>
          <p:spPr bwMode="auto">
            <a:xfrm>
              <a:off x="1" y="3546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1" name="Line 59"/>
            <p:cNvSpPr>
              <a:spLocks noChangeShapeType="1"/>
            </p:cNvSpPr>
            <p:nvPr/>
          </p:nvSpPr>
          <p:spPr bwMode="auto">
            <a:xfrm>
              <a:off x="1" y="2205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2" name="Line 60"/>
            <p:cNvSpPr>
              <a:spLocks noChangeShapeType="1"/>
            </p:cNvSpPr>
            <p:nvPr/>
          </p:nvSpPr>
          <p:spPr bwMode="auto">
            <a:xfrm>
              <a:off x="1" y="2474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3" name="Line 61"/>
            <p:cNvSpPr>
              <a:spLocks noChangeShapeType="1"/>
            </p:cNvSpPr>
            <p:nvPr/>
          </p:nvSpPr>
          <p:spPr bwMode="auto">
            <a:xfrm>
              <a:off x="1" y="2742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4" name="Line 62"/>
            <p:cNvSpPr>
              <a:spLocks noChangeShapeType="1"/>
            </p:cNvSpPr>
            <p:nvPr/>
          </p:nvSpPr>
          <p:spPr bwMode="auto">
            <a:xfrm>
              <a:off x="1" y="301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0735" name="Line 63"/>
            <p:cNvSpPr>
              <a:spLocks noChangeShapeType="1"/>
            </p:cNvSpPr>
            <p:nvPr/>
          </p:nvSpPr>
          <p:spPr bwMode="auto">
            <a:xfrm>
              <a:off x="1" y="3279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0736" name="Rectangle 64"/>
          <p:cNvSpPr>
            <a:spLocks noGrp="1" noChangeArrowheads="1"/>
          </p:cNvSpPr>
          <p:nvPr>
            <p:ph type="title"/>
          </p:nvPr>
        </p:nvSpPr>
        <p:spPr>
          <a:xfrm>
            <a:off x="839788" y="76200"/>
            <a:ext cx="7769225" cy="533400"/>
          </a:xfrm>
          <a:ln/>
        </p:spPr>
        <p:txBody>
          <a:bodyPr>
            <a:noAutofit/>
          </a:bodyPr>
          <a:lstStyle/>
          <a:p>
            <a:pPr algn="l"/>
            <a:r>
              <a:rPr lang="en-US" sz="3200" b="1" dirty="0"/>
              <a:t>Internal Analysis (IFE)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04800" y="1295400"/>
            <a:ext cx="8534400" cy="4397375"/>
            <a:chOff x="0" y="240"/>
            <a:chExt cx="5664" cy="2770"/>
          </a:xfrm>
        </p:grpSpPr>
        <p:sp>
          <p:nvSpPr>
            <p:cNvPr id="542723" name="Rectangle 3"/>
            <p:cNvSpPr>
              <a:spLocks noChangeArrowheads="1"/>
            </p:cNvSpPr>
            <p:nvPr/>
          </p:nvSpPr>
          <p:spPr bwMode="auto">
            <a:xfrm>
              <a:off x="4896" y="2742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2.75</a:t>
              </a:r>
            </a:p>
          </p:txBody>
        </p:sp>
        <p:sp>
          <p:nvSpPr>
            <p:cNvPr id="542724" name="Rectangle 4"/>
            <p:cNvSpPr>
              <a:spLocks noChangeArrowheads="1"/>
            </p:cNvSpPr>
            <p:nvPr/>
          </p:nvSpPr>
          <p:spPr bwMode="auto">
            <a:xfrm>
              <a:off x="4128" y="2742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25" name="Rectangle 5"/>
            <p:cNvSpPr>
              <a:spLocks noChangeArrowheads="1"/>
            </p:cNvSpPr>
            <p:nvPr/>
          </p:nvSpPr>
          <p:spPr bwMode="auto">
            <a:xfrm>
              <a:off x="3312" y="2742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1.0</a:t>
              </a:r>
            </a:p>
          </p:txBody>
        </p:sp>
        <p:sp>
          <p:nvSpPr>
            <p:cNvPr id="542726" name="Rectangle 6"/>
            <p:cNvSpPr>
              <a:spLocks noChangeArrowheads="1"/>
            </p:cNvSpPr>
            <p:nvPr/>
          </p:nvSpPr>
          <p:spPr bwMode="auto">
            <a:xfrm>
              <a:off x="0" y="2742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TOTAL (including Strengths)</a:t>
              </a:r>
            </a:p>
          </p:txBody>
        </p:sp>
        <p:sp>
          <p:nvSpPr>
            <p:cNvPr id="542727" name="Rectangle 7"/>
            <p:cNvSpPr>
              <a:spLocks noChangeArrowheads="1"/>
            </p:cNvSpPr>
            <p:nvPr/>
          </p:nvSpPr>
          <p:spPr bwMode="auto">
            <a:xfrm>
              <a:off x="4896" y="2474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28" name="Rectangle 8"/>
            <p:cNvSpPr>
              <a:spLocks noChangeArrowheads="1"/>
            </p:cNvSpPr>
            <p:nvPr/>
          </p:nvSpPr>
          <p:spPr bwMode="auto">
            <a:xfrm>
              <a:off x="4128" y="2474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29" name="Rectangle 9"/>
            <p:cNvSpPr>
              <a:spLocks noChangeArrowheads="1"/>
            </p:cNvSpPr>
            <p:nvPr/>
          </p:nvSpPr>
          <p:spPr bwMode="auto">
            <a:xfrm>
              <a:off x="3312" y="2474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0" name="Rectangle 10"/>
            <p:cNvSpPr>
              <a:spLocks noChangeArrowheads="1"/>
            </p:cNvSpPr>
            <p:nvPr/>
          </p:nvSpPr>
          <p:spPr bwMode="auto">
            <a:xfrm>
              <a:off x="0" y="2474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1" name="Rectangle 11"/>
            <p:cNvSpPr>
              <a:spLocks noChangeArrowheads="1"/>
            </p:cNvSpPr>
            <p:nvPr/>
          </p:nvSpPr>
          <p:spPr bwMode="auto">
            <a:xfrm>
              <a:off x="4896" y="2205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2" name="Rectangle 12"/>
            <p:cNvSpPr>
              <a:spLocks noChangeArrowheads="1"/>
            </p:cNvSpPr>
            <p:nvPr/>
          </p:nvSpPr>
          <p:spPr bwMode="auto">
            <a:xfrm>
              <a:off x="4128" y="2205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3" name="Rectangle 13"/>
            <p:cNvSpPr>
              <a:spLocks noChangeArrowheads="1"/>
            </p:cNvSpPr>
            <p:nvPr/>
          </p:nvSpPr>
          <p:spPr bwMode="auto">
            <a:xfrm>
              <a:off x="3312" y="2205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4" name="Rectangle 14"/>
            <p:cNvSpPr>
              <a:spLocks noChangeArrowheads="1"/>
            </p:cNvSpPr>
            <p:nvPr/>
          </p:nvSpPr>
          <p:spPr bwMode="auto">
            <a:xfrm>
              <a:off x="0" y="2205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endParaRPr lang="en-US" sz="1800"/>
            </a:p>
          </p:txBody>
        </p:sp>
        <p:sp>
          <p:nvSpPr>
            <p:cNvPr id="542735" name="Rectangle 15"/>
            <p:cNvSpPr>
              <a:spLocks noChangeArrowheads="1"/>
            </p:cNvSpPr>
            <p:nvPr/>
          </p:nvSpPr>
          <p:spPr bwMode="auto">
            <a:xfrm>
              <a:off x="4896" y="1920"/>
              <a:ext cx="768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36" name="Rectangle 16"/>
            <p:cNvSpPr>
              <a:spLocks noChangeArrowheads="1"/>
            </p:cNvSpPr>
            <p:nvPr/>
          </p:nvSpPr>
          <p:spPr bwMode="auto">
            <a:xfrm>
              <a:off x="4128" y="1920"/>
              <a:ext cx="768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542737" name="Rectangle 17"/>
            <p:cNvSpPr>
              <a:spLocks noChangeArrowheads="1"/>
            </p:cNvSpPr>
            <p:nvPr/>
          </p:nvSpPr>
          <p:spPr bwMode="auto">
            <a:xfrm>
              <a:off x="3312" y="1920"/>
              <a:ext cx="816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38" name="Rectangle 18"/>
            <p:cNvSpPr>
              <a:spLocks noChangeArrowheads="1"/>
            </p:cNvSpPr>
            <p:nvPr/>
          </p:nvSpPr>
          <p:spPr bwMode="auto">
            <a:xfrm>
              <a:off x="0" y="1920"/>
              <a:ext cx="3312" cy="28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Recent loss of joint ventures</a:t>
              </a:r>
            </a:p>
          </p:txBody>
        </p:sp>
        <p:sp>
          <p:nvSpPr>
            <p:cNvPr id="542739" name="Rectangle 19"/>
            <p:cNvSpPr>
              <a:spLocks noChangeArrowheads="1"/>
            </p:cNvSpPr>
            <p:nvPr/>
          </p:nvSpPr>
          <p:spPr bwMode="auto">
            <a:xfrm>
              <a:off x="4896" y="1651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40" name="Rectangle 20"/>
            <p:cNvSpPr>
              <a:spLocks noChangeArrowheads="1"/>
            </p:cNvSpPr>
            <p:nvPr/>
          </p:nvSpPr>
          <p:spPr bwMode="auto">
            <a:xfrm>
              <a:off x="4128" y="1651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542741" name="Rectangle 21"/>
            <p:cNvSpPr>
              <a:spLocks noChangeArrowheads="1"/>
            </p:cNvSpPr>
            <p:nvPr/>
          </p:nvSpPr>
          <p:spPr bwMode="auto">
            <a:xfrm>
              <a:off x="3312" y="1651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42" name="Rectangle 22"/>
            <p:cNvSpPr>
              <a:spLocks noChangeArrowheads="1"/>
            </p:cNvSpPr>
            <p:nvPr/>
          </p:nvSpPr>
          <p:spPr bwMode="auto">
            <a:xfrm>
              <a:off x="0" y="1651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Laughlin properties</a:t>
              </a:r>
            </a:p>
          </p:txBody>
        </p:sp>
        <p:sp>
          <p:nvSpPr>
            <p:cNvPr id="542743" name="Rectangle 23"/>
            <p:cNvSpPr>
              <a:spLocks noChangeArrowheads="1"/>
            </p:cNvSpPr>
            <p:nvPr/>
          </p:nvSpPr>
          <p:spPr bwMode="auto">
            <a:xfrm>
              <a:off x="4896" y="1383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44" name="Rectangle 24"/>
            <p:cNvSpPr>
              <a:spLocks noChangeArrowheads="1"/>
            </p:cNvSpPr>
            <p:nvPr/>
          </p:nvSpPr>
          <p:spPr bwMode="auto">
            <a:xfrm>
              <a:off x="4128" y="1383"/>
              <a:ext cx="768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542745" name="Rectangle 25"/>
            <p:cNvSpPr>
              <a:spLocks noChangeArrowheads="1"/>
            </p:cNvSpPr>
            <p:nvPr/>
          </p:nvSpPr>
          <p:spPr bwMode="auto">
            <a:xfrm>
              <a:off x="3312" y="1383"/>
              <a:ext cx="816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2746" name="Rectangle 26"/>
            <p:cNvSpPr>
              <a:spLocks noChangeArrowheads="1"/>
            </p:cNvSpPr>
            <p:nvPr/>
          </p:nvSpPr>
          <p:spPr bwMode="auto">
            <a:xfrm>
              <a:off x="0" y="1383"/>
              <a:ext cx="3312" cy="2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Family reputation, not high rollers</a:t>
              </a:r>
            </a:p>
          </p:txBody>
        </p:sp>
        <p:sp>
          <p:nvSpPr>
            <p:cNvPr id="542747" name="Rectangle 27"/>
            <p:cNvSpPr>
              <a:spLocks noChangeArrowheads="1"/>
            </p:cNvSpPr>
            <p:nvPr/>
          </p:nvSpPr>
          <p:spPr bwMode="auto">
            <a:xfrm>
              <a:off x="4896" y="1111"/>
              <a:ext cx="768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.10</a:t>
              </a:r>
            </a:p>
          </p:txBody>
        </p:sp>
        <p:sp>
          <p:nvSpPr>
            <p:cNvPr id="542748" name="Rectangle 28"/>
            <p:cNvSpPr>
              <a:spLocks noChangeArrowheads="1"/>
            </p:cNvSpPr>
            <p:nvPr/>
          </p:nvSpPr>
          <p:spPr bwMode="auto">
            <a:xfrm>
              <a:off x="4128" y="1111"/>
              <a:ext cx="768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2</a:t>
              </a:r>
            </a:p>
          </p:txBody>
        </p:sp>
        <p:sp>
          <p:nvSpPr>
            <p:cNvPr id="542749" name="Rectangle 29"/>
            <p:cNvSpPr>
              <a:spLocks noChangeArrowheads="1"/>
            </p:cNvSpPr>
            <p:nvPr/>
          </p:nvSpPr>
          <p:spPr bwMode="auto">
            <a:xfrm>
              <a:off x="3312" y="1111"/>
              <a:ext cx="816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2750" name="Rectangle 30"/>
            <p:cNvSpPr>
              <a:spLocks noChangeArrowheads="1"/>
            </p:cNvSpPr>
            <p:nvPr/>
          </p:nvSpPr>
          <p:spPr bwMode="auto">
            <a:xfrm>
              <a:off x="0" y="1111"/>
              <a:ext cx="3312" cy="2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Little diversification</a:t>
              </a:r>
            </a:p>
          </p:txBody>
        </p:sp>
        <p:sp>
          <p:nvSpPr>
            <p:cNvPr id="542751" name="Rectangle 31"/>
            <p:cNvSpPr>
              <a:spLocks noChangeArrowheads="1"/>
            </p:cNvSpPr>
            <p:nvPr/>
          </p:nvSpPr>
          <p:spPr bwMode="auto">
            <a:xfrm>
              <a:off x="4896" y="842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2752" name="Rectangle 32"/>
            <p:cNvSpPr>
              <a:spLocks noChangeArrowheads="1"/>
            </p:cNvSpPr>
            <p:nvPr/>
          </p:nvSpPr>
          <p:spPr bwMode="auto">
            <a:xfrm>
              <a:off x="4128" y="842"/>
              <a:ext cx="768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1</a:t>
              </a:r>
            </a:p>
          </p:txBody>
        </p:sp>
        <p:sp>
          <p:nvSpPr>
            <p:cNvPr id="542753" name="Rectangle 33"/>
            <p:cNvSpPr>
              <a:spLocks noChangeArrowheads="1"/>
            </p:cNvSpPr>
            <p:nvPr/>
          </p:nvSpPr>
          <p:spPr bwMode="auto">
            <a:xfrm>
              <a:off x="3312" y="842"/>
              <a:ext cx="816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.05</a:t>
              </a:r>
            </a:p>
          </p:txBody>
        </p:sp>
        <p:sp>
          <p:nvSpPr>
            <p:cNvPr id="542754" name="Rectangle 34"/>
            <p:cNvSpPr>
              <a:spLocks noChangeArrowheads="1"/>
            </p:cNvSpPr>
            <p:nvPr/>
          </p:nvSpPr>
          <p:spPr bwMode="auto">
            <a:xfrm>
              <a:off x="0" y="842"/>
              <a:ext cx="3312" cy="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>
                <a:buSzTx/>
                <a:buFontTx/>
                <a:buNone/>
              </a:pPr>
              <a:r>
                <a:rPr lang="en-US" sz="2000">
                  <a:latin typeface="Tahoma" pitchFamily="34" charset="0"/>
                </a:rPr>
                <a:t>Most properties located in Las Vegas</a:t>
              </a:r>
            </a:p>
          </p:txBody>
        </p:sp>
        <p:sp>
          <p:nvSpPr>
            <p:cNvPr id="542755" name="Rectangle 35"/>
            <p:cNvSpPr>
              <a:spLocks noChangeArrowheads="1"/>
            </p:cNvSpPr>
            <p:nvPr/>
          </p:nvSpPr>
          <p:spPr bwMode="auto">
            <a:xfrm>
              <a:off x="4896" y="240"/>
              <a:ext cx="768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Weighted</a:t>
              </a:r>
            </a:p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score</a:t>
              </a:r>
            </a:p>
          </p:txBody>
        </p:sp>
        <p:sp>
          <p:nvSpPr>
            <p:cNvPr id="542756" name="Rectangle 36"/>
            <p:cNvSpPr>
              <a:spLocks noChangeArrowheads="1"/>
            </p:cNvSpPr>
            <p:nvPr/>
          </p:nvSpPr>
          <p:spPr bwMode="auto">
            <a:xfrm>
              <a:off x="4128" y="240"/>
              <a:ext cx="768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Rating</a:t>
              </a:r>
            </a:p>
          </p:txBody>
        </p:sp>
        <p:sp>
          <p:nvSpPr>
            <p:cNvPr id="542757" name="Rectangle 37"/>
            <p:cNvSpPr>
              <a:spLocks noChangeArrowheads="1"/>
            </p:cNvSpPr>
            <p:nvPr/>
          </p:nvSpPr>
          <p:spPr bwMode="auto">
            <a:xfrm>
              <a:off x="3312" y="240"/>
              <a:ext cx="816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 anchor="ctr"/>
            <a:lstStyle/>
            <a:p>
              <a:pPr algn="ctr">
                <a:buSzTx/>
                <a:buFontTx/>
                <a:buNone/>
              </a:pPr>
              <a:r>
                <a:rPr lang="en-US" sz="1800">
                  <a:latin typeface="Tahoma" pitchFamily="34" charset="0"/>
                </a:rPr>
                <a:t>Weight</a:t>
              </a:r>
            </a:p>
          </p:txBody>
        </p:sp>
        <p:sp>
          <p:nvSpPr>
            <p:cNvPr id="542758" name="Rectangle 38"/>
            <p:cNvSpPr>
              <a:spLocks noChangeArrowheads="1"/>
            </p:cNvSpPr>
            <p:nvPr/>
          </p:nvSpPr>
          <p:spPr bwMode="auto">
            <a:xfrm>
              <a:off x="0" y="240"/>
              <a:ext cx="3312" cy="60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pPr algn="ctr">
                <a:buSzTx/>
                <a:buFontTx/>
                <a:buNone/>
              </a:pPr>
              <a:r>
                <a:rPr lang="en-US" smtClean="0">
                  <a:latin typeface="Tahoma" pitchFamily="34" charset="0"/>
                </a:rPr>
                <a:t>Mandalay Bay</a:t>
              </a:r>
              <a:endParaRPr lang="en-US" dirty="0">
                <a:latin typeface="Tahoma" pitchFamily="34" charset="0"/>
              </a:endParaRPr>
            </a:p>
            <a:p>
              <a:pPr>
                <a:buSzTx/>
                <a:buFontTx/>
                <a:buNone/>
              </a:pPr>
              <a:r>
                <a:rPr lang="en-US" sz="2400" b="1" i="1" dirty="0">
                  <a:latin typeface="Tahoma" pitchFamily="34" charset="0"/>
                </a:rPr>
                <a:t>Internal Weaknesses</a:t>
              </a:r>
            </a:p>
          </p:txBody>
        </p:sp>
        <p:sp>
          <p:nvSpPr>
            <p:cNvPr id="542759" name="Line 39"/>
            <p:cNvSpPr>
              <a:spLocks noChangeShapeType="1"/>
            </p:cNvSpPr>
            <p:nvPr/>
          </p:nvSpPr>
          <p:spPr bwMode="auto">
            <a:xfrm>
              <a:off x="1" y="842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0" name="Line 40"/>
            <p:cNvSpPr>
              <a:spLocks noChangeShapeType="1"/>
            </p:cNvSpPr>
            <p:nvPr/>
          </p:nvSpPr>
          <p:spPr bwMode="auto">
            <a:xfrm>
              <a:off x="1" y="1111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1" name="Line 41"/>
            <p:cNvSpPr>
              <a:spLocks noChangeShapeType="1"/>
            </p:cNvSpPr>
            <p:nvPr/>
          </p:nvSpPr>
          <p:spPr bwMode="auto">
            <a:xfrm>
              <a:off x="1" y="1383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2" name="Line 42"/>
            <p:cNvSpPr>
              <a:spLocks noChangeShapeType="1"/>
            </p:cNvSpPr>
            <p:nvPr/>
          </p:nvSpPr>
          <p:spPr bwMode="auto">
            <a:xfrm>
              <a:off x="1" y="1651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3" name="Line 43"/>
            <p:cNvSpPr>
              <a:spLocks noChangeShapeType="1"/>
            </p:cNvSpPr>
            <p:nvPr/>
          </p:nvSpPr>
          <p:spPr bwMode="auto">
            <a:xfrm>
              <a:off x="1" y="192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4" name="Line 44"/>
            <p:cNvSpPr>
              <a:spLocks noChangeShapeType="1"/>
            </p:cNvSpPr>
            <p:nvPr/>
          </p:nvSpPr>
          <p:spPr bwMode="auto">
            <a:xfrm>
              <a:off x="4128" y="241"/>
              <a:ext cx="0" cy="27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5" name="Line 45"/>
            <p:cNvSpPr>
              <a:spLocks noChangeShapeType="1"/>
            </p:cNvSpPr>
            <p:nvPr/>
          </p:nvSpPr>
          <p:spPr bwMode="auto">
            <a:xfrm>
              <a:off x="4896" y="241"/>
              <a:ext cx="0" cy="27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6" name="Line 46"/>
            <p:cNvSpPr>
              <a:spLocks noChangeShapeType="1"/>
            </p:cNvSpPr>
            <p:nvPr/>
          </p:nvSpPr>
          <p:spPr bwMode="auto">
            <a:xfrm>
              <a:off x="3312" y="241"/>
              <a:ext cx="0" cy="27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7" name="Line 47"/>
            <p:cNvSpPr>
              <a:spLocks noChangeShapeType="1"/>
            </p:cNvSpPr>
            <p:nvPr/>
          </p:nvSpPr>
          <p:spPr bwMode="auto">
            <a:xfrm>
              <a:off x="1" y="24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8" name="Line 48"/>
            <p:cNvSpPr>
              <a:spLocks noChangeShapeType="1"/>
            </p:cNvSpPr>
            <p:nvPr/>
          </p:nvSpPr>
          <p:spPr bwMode="auto">
            <a:xfrm>
              <a:off x="0" y="241"/>
              <a:ext cx="0" cy="27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69" name="Line 49"/>
            <p:cNvSpPr>
              <a:spLocks noChangeShapeType="1"/>
            </p:cNvSpPr>
            <p:nvPr/>
          </p:nvSpPr>
          <p:spPr bwMode="auto">
            <a:xfrm>
              <a:off x="5664" y="241"/>
              <a:ext cx="0" cy="27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70" name="Line 50"/>
            <p:cNvSpPr>
              <a:spLocks noChangeShapeType="1"/>
            </p:cNvSpPr>
            <p:nvPr/>
          </p:nvSpPr>
          <p:spPr bwMode="auto">
            <a:xfrm>
              <a:off x="1" y="3010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71" name="Line 51"/>
            <p:cNvSpPr>
              <a:spLocks noChangeShapeType="1"/>
            </p:cNvSpPr>
            <p:nvPr/>
          </p:nvSpPr>
          <p:spPr bwMode="auto">
            <a:xfrm>
              <a:off x="1" y="2205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72" name="Line 52"/>
            <p:cNvSpPr>
              <a:spLocks noChangeShapeType="1"/>
            </p:cNvSpPr>
            <p:nvPr/>
          </p:nvSpPr>
          <p:spPr bwMode="auto">
            <a:xfrm>
              <a:off x="1" y="2474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2773" name="Line 53"/>
            <p:cNvSpPr>
              <a:spLocks noChangeShapeType="1"/>
            </p:cNvSpPr>
            <p:nvPr/>
          </p:nvSpPr>
          <p:spPr bwMode="auto">
            <a:xfrm>
              <a:off x="1" y="2742"/>
              <a:ext cx="56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42774" name="Rectangle 54"/>
          <p:cNvSpPr>
            <a:spLocks noGrp="1" noChangeArrowheads="1"/>
          </p:cNvSpPr>
          <p:nvPr>
            <p:ph type="title"/>
          </p:nvPr>
        </p:nvSpPr>
        <p:spPr>
          <a:xfrm>
            <a:off x="839788" y="228600"/>
            <a:ext cx="7769225" cy="533400"/>
          </a:xfrm>
          <a:ln/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Internal Analysis (IFE)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74025" cy="3886200"/>
          </a:xfrm>
          <a:noFill/>
          <a:ln/>
        </p:spPr>
        <p:txBody>
          <a:bodyPr/>
          <a:lstStyle/>
          <a:p>
            <a:pPr marL="609600" indent="-609600">
              <a:buFontTx/>
              <a:buNone/>
            </a:pPr>
            <a:endParaRPr lang="en-US" sz="3600" dirty="0"/>
          </a:p>
          <a:p>
            <a:pPr marL="609600" indent="-609600">
              <a:buFontTx/>
              <a:buNone/>
            </a:pPr>
            <a:r>
              <a:rPr lang="en-US" sz="3600" dirty="0"/>
              <a:t>Mandalay Bay (in the previous example), has a total weighted score of 2.75 indicating that the firm is above average in its overall internal strength</a:t>
            </a:r>
          </a:p>
          <a:p>
            <a:pPr marL="609600" indent="-609600">
              <a:buFontTx/>
              <a:buNone/>
            </a:pPr>
            <a:endParaRPr lang="en-US" sz="3600" dirty="0"/>
          </a:p>
        </p:txBody>
      </p:sp>
      <p:sp>
        <p:nvSpPr>
          <p:cNvPr id="544773" name="Rectangle 5"/>
          <p:cNvSpPr>
            <a:spLocks noGrp="1" noChangeArrowheads="1"/>
          </p:cNvSpPr>
          <p:nvPr>
            <p:ph type="title"/>
          </p:nvPr>
        </p:nvSpPr>
        <p:spPr>
          <a:xfrm>
            <a:off x="839788" y="228600"/>
            <a:ext cx="7769225" cy="838200"/>
          </a:xfrm>
          <a:ln/>
        </p:spPr>
        <p:txBody>
          <a:bodyPr/>
          <a:lstStyle/>
          <a:p>
            <a:pPr algn="l"/>
            <a:r>
              <a:rPr lang="en-US" b="1" dirty="0"/>
              <a:t>Internal Analysis (IFE)</a:t>
            </a: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71" grpId="0" build="p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 smtClean="0"/>
              <a:t>Summary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E-Business Strategy: Formulation</a:t>
            </a:r>
          </a:p>
          <a:p>
            <a:pPr lvl="1"/>
            <a:r>
              <a:rPr lang="en-US" dirty="0" smtClean="0"/>
              <a:t>Internal Assessment </a:t>
            </a:r>
          </a:p>
          <a:p>
            <a:pPr lvl="2"/>
            <a:r>
              <a:rPr lang="en-US" dirty="0" smtClean="0"/>
              <a:t>Nature of Internal Audit </a:t>
            </a:r>
          </a:p>
          <a:p>
            <a:pPr lvl="2"/>
            <a:r>
              <a:rPr lang="en-US" dirty="0" smtClean="0"/>
              <a:t>Key Internal Forces </a:t>
            </a:r>
          </a:p>
          <a:p>
            <a:pPr lvl="2"/>
            <a:r>
              <a:rPr lang="en-US" dirty="0" smtClean="0"/>
              <a:t>Internal Audit</a:t>
            </a:r>
          </a:p>
          <a:p>
            <a:pPr lvl="2"/>
            <a:r>
              <a:rPr lang="en-US" dirty="0" smtClean="0"/>
              <a:t>Integrating Strategy and Culture </a:t>
            </a:r>
          </a:p>
          <a:p>
            <a:pPr lvl="2"/>
            <a:r>
              <a:rPr lang="en-US" dirty="0" smtClean="0"/>
              <a:t>Technology Audit</a:t>
            </a:r>
          </a:p>
          <a:p>
            <a:pPr lvl="2"/>
            <a:r>
              <a:rPr lang="en-US" dirty="0" smtClean="0"/>
              <a:t>Internal Analysis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776</Words>
  <Application>Microsoft Office PowerPoint</Application>
  <PresentationFormat>On-screen Show (4:3)</PresentationFormat>
  <Paragraphs>248</Paragraphs>
  <Slides>27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21</vt:lpstr>
      <vt:lpstr>Recap – Lecture 20</vt:lpstr>
      <vt:lpstr>Contents to Cover Today</vt:lpstr>
      <vt:lpstr>Nature of an Internal Audit</vt:lpstr>
      <vt:lpstr>Nature of an Internal Audit</vt:lpstr>
      <vt:lpstr>Key Internal Forces</vt:lpstr>
      <vt:lpstr>Key Internal Forces</vt:lpstr>
      <vt:lpstr>Internal Audit</vt:lpstr>
      <vt:lpstr>Internal Audit</vt:lpstr>
      <vt:lpstr>Internal Audit</vt:lpstr>
      <vt:lpstr>Internal Audit</vt:lpstr>
      <vt:lpstr>Internal Audit</vt:lpstr>
      <vt:lpstr>Integrating Strategy and Culture</vt:lpstr>
      <vt:lpstr>Integrating Strategy and Culture</vt:lpstr>
      <vt:lpstr>Integrating Strategy and Culture</vt:lpstr>
      <vt:lpstr>Integrating Strategy and Culture</vt:lpstr>
      <vt:lpstr>Technology</vt:lpstr>
      <vt:lpstr>Technology Audit</vt:lpstr>
      <vt:lpstr>Technology Audit</vt:lpstr>
      <vt:lpstr>Technology Audit</vt:lpstr>
      <vt:lpstr>Internal Analysis (IFE)</vt:lpstr>
      <vt:lpstr>Internal Analysis (IFE)</vt:lpstr>
      <vt:lpstr>Internal Analysis (IFE)</vt:lpstr>
      <vt:lpstr>Internal Analysis (IFE)</vt:lpstr>
      <vt:lpstr>Internal Analysis (IFE)</vt:lpstr>
      <vt:lpstr>Internal Analysis (IFE)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</dc:title>
  <dc:creator>Fahad</dc:creator>
  <cp:lastModifiedBy>NTS</cp:lastModifiedBy>
  <cp:revision>7</cp:revision>
  <dcterms:created xsi:type="dcterms:W3CDTF">2013-07-27T06:05:59Z</dcterms:created>
  <dcterms:modified xsi:type="dcterms:W3CDTF">2013-07-27T11:11:54Z</dcterms:modified>
</cp:coreProperties>
</file>