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8" r:id="rId3"/>
    <p:sldId id="279" r:id="rId4"/>
    <p:sldId id="257" r:id="rId5"/>
    <p:sldId id="258" r:id="rId6"/>
    <p:sldId id="259" r:id="rId7"/>
    <p:sldId id="260" r:id="rId8"/>
    <p:sldId id="261" r:id="rId9"/>
    <p:sldId id="262" r:id="rId10"/>
    <p:sldId id="263" r:id="rId11"/>
    <p:sldId id="264" r:id="rId12"/>
    <p:sldId id="265" r:id="rId13"/>
    <p:sldId id="267" r:id="rId14"/>
    <p:sldId id="268" r:id="rId15"/>
    <p:sldId id="269" r:id="rId16"/>
    <p:sldId id="270" r:id="rId17"/>
    <p:sldId id="271" r:id="rId18"/>
    <p:sldId id="272" r:id="rId19"/>
    <p:sldId id="273" r:id="rId20"/>
    <p:sldId id="275" r:id="rId21"/>
    <p:sldId id="276" r:id="rId22"/>
    <p:sldId id="28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F91380-4523-4ED9-BA34-3213A3663040}" type="datetimeFigureOut">
              <a:rPr lang="en-US" smtClean="0"/>
              <a:pPr/>
              <a:t>7/27/2013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F91380-4523-4ED9-BA34-3213A3663040}" type="datetimeFigureOut">
              <a:rPr lang="en-US" smtClean="0"/>
              <a:pPr/>
              <a:t>7/27/2013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F91380-4523-4ED9-BA34-3213A3663040}" type="datetimeFigureOut">
              <a:rPr lang="en-US" smtClean="0"/>
              <a:pPr/>
              <a:t>7/27/2013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F91380-4523-4ED9-BA34-3213A3663040}" type="datetimeFigureOut">
              <a:rPr lang="en-US" smtClean="0"/>
              <a:pPr/>
              <a:t>7/27/2013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F91380-4523-4ED9-BA34-3213A3663040}" type="datetimeFigureOut">
              <a:rPr lang="en-US" smtClean="0"/>
              <a:pPr/>
              <a:t>7/27/2013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F91380-4523-4ED9-BA34-3213A3663040}" type="datetimeFigureOut">
              <a:rPr lang="en-US" smtClean="0"/>
              <a:pPr/>
              <a:t>7/27/2013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F91380-4523-4ED9-BA34-3213A3663040}" type="datetimeFigureOut">
              <a:rPr lang="en-US" smtClean="0"/>
              <a:pPr/>
              <a:t>7/27/2013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F91380-4523-4ED9-BA34-3213A3663040}" type="datetimeFigureOut">
              <a:rPr lang="en-US" smtClean="0"/>
              <a:pPr/>
              <a:t>7/27/2013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3550" y="692152"/>
            <a:ext cx="8229600" cy="101388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45734"/>
            <a:ext cx="8229600" cy="4279900"/>
          </a:xfrm>
        </p:spPr>
        <p:txBody>
          <a:bodyPr/>
          <a:lstStyle/>
          <a:p>
            <a:pPr lvl="0"/>
            <a:endParaRPr lang="en-US" noProof="0" smtClean="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91380-4523-4ED9-BA34-3213A3663040}" type="datetimeFigureOut">
              <a:rPr lang="en-US" smtClean="0"/>
              <a:pPr/>
              <a:t>7/27/2013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77866-E9FF-4A76-A3A3-148BE07120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20</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19</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Strategic Management Approach</a:t>
            </a:r>
          </a:p>
          <a:p>
            <a:r>
              <a:rPr lang="en-US" dirty="0" smtClean="0"/>
              <a:t>Traditional and Modern Flow of Strategic Management</a:t>
            </a:r>
          </a:p>
          <a:p>
            <a:r>
              <a:rPr lang="en-US" dirty="0" smtClean="0"/>
              <a:t>Strategic Management and Objective Setting</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dirty="0"/>
          </a:p>
        </p:txBody>
      </p:sp>
      <p:sp>
        <p:nvSpPr>
          <p:cNvPr id="3" name="Content Placeholder 2"/>
          <p:cNvSpPr>
            <a:spLocks noGrp="1"/>
          </p:cNvSpPr>
          <p:nvPr>
            <p:ph idx="1"/>
          </p:nvPr>
        </p:nvSpPr>
        <p:spPr/>
        <p:txBody>
          <a:bodyPr/>
          <a:lstStyle/>
          <a:p>
            <a:r>
              <a:rPr lang="en-US" dirty="0" smtClean="0"/>
              <a:t>Vision </a:t>
            </a:r>
          </a:p>
          <a:p>
            <a:r>
              <a:rPr lang="en-US" dirty="0" smtClean="0"/>
              <a:t>Mission </a:t>
            </a:r>
          </a:p>
          <a:p>
            <a:r>
              <a:rPr lang="en-US" dirty="0" smtClean="0"/>
              <a:t>Goals and Objectives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algn="l"/>
            <a:r>
              <a:rPr lang="en-US" b="1" dirty="0"/>
              <a:t>Setting Direction for the Organization</a:t>
            </a:r>
          </a:p>
        </p:txBody>
      </p:sp>
      <p:sp>
        <p:nvSpPr>
          <p:cNvPr id="16387" name="Rectangle 3"/>
          <p:cNvSpPr>
            <a:spLocks noGrp="1" noChangeArrowheads="1"/>
          </p:cNvSpPr>
          <p:nvPr>
            <p:ph type="body" idx="1"/>
          </p:nvPr>
        </p:nvSpPr>
        <p:spPr/>
        <p:txBody>
          <a:bodyPr/>
          <a:lstStyle/>
          <a:p>
            <a:r>
              <a:rPr lang="en-US"/>
              <a:t>Vision</a:t>
            </a:r>
          </a:p>
          <a:p>
            <a:r>
              <a:rPr lang="en-US"/>
              <a:t>Mission</a:t>
            </a:r>
          </a:p>
          <a:p>
            <a:r>
              <a:rPr lang="en-US"/>
              <a:t>Objectives</a:t>
            </a:r>
          </a:p>
          <a:p>
            <a:pPr lvl="1"/>
            <a:r>
              <a:rPr lang="en-US"/>
              <a:t>Financial</a:t>
            </a:r>
          </a:p>
          <a:p>
            <a:pPr lvl="1"/>
            <a:r>
              <a:rPr lang="en-US"/>
              <a:t>Strategic</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l"/>
            <a:r>
              <a:rPr lang="en-US" b="1" dirty="0"/>
              <a:t>Vision</a:t>
            </a:r>
          </a:p>
        </p:txBody>
      </p:sp>
      <p:sp>
        <p:nvSpPr>
          <p:cNvPr id="17411" name="Rectangle 3"/>
          <p:cNvSpPr>
            <a:spLocks noGrp="1" noChangeArrowheads="1"/>
          </p:cNvSpPr>
          <p:nvPr>
            <p:ph type="body" idx="1"/>
          </p:nvPr>
        </p:nvSpPr>
        <p:spPr/>
        <p:txBody>
          <a:bodyPr/>
          <a:lstStyle/>
          <a:p>
            <a:r>
              <a:rPr lang="en-US"/>
              <a:t>An inspiring, long-term “dream” about what the organization will achieve in the future</a:t>
            </a:r>
          </a:p>
          <a:p>
            <a:r>
              <a:rPr lang="en-US"/>
              <a:t>Represents a destination driven by and invoking passion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a:bodyPr>
          <a:lstStyle/>
          <a:p>
            <a:pPr algn="l"/>
            <a:r>
              <a:rPr lang="en-US" b="1" dirty="0" smtClean="0"/>
              <a:t>Example: Microsoft </a:t>
            </a:r>
            <a:r>
              <a:rPr lang="en-US" b="1" dirty="0"/>
              <a:t>Vision</a:t>
            </a:r>
          </a:p>
        </p:txBody>
      </p:sp>
      <p:sp>
        <p:nvSpPr>
          <p:cNvPr id="18435" name="Rectangle 3"/>
          <p:cNvSpPr>
            <a:spLocks noGrp="1" noChangeArrowheads="1"/>
          </p:cNvSpPr>
          <p:nvPr>
            <p:ph type="body" idx="1"/>
          </p:nvPr>
        </p:nvSpPr>
        <p:spPr>
          <a:xfrm>
            <a:off x="685800" y="2514600"/>
            <a:ext cx="7772400" cy="3581400"/>
          </a:xfrm>
        </p:spPr>
        <p:txBody>
          <a:bodyPr/>
          <a:lstStyle/>
          <a:p>
            <a:pPr algn="ctr">
              <a:buFontTx/>
              <a:buNone/>
            </a:pPr>
            <a:r>
              <a:rPr lang="en-US" sz="4000"/>
              <a:t>Empower people through great software anytime, anyplace, and on any device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Vision of an e-Business Organization</a:t>
            </a:r>
            <a:endParaRPr lang="en-US" b="1" dirty="0"/>
          </a:p>
        </p:txBody>
      </p:sp>
      <p:sp>
        <p:nvSpPr>
          <p:cNvPr id="3" name="Content Placeholder 2"/>
          <p:cNvSpPr>
            <a:spLocks noGrp="1"/>
          </p:cNvSpPr>
          <p:nvPr>
            <p:ph idx="1"/>
          </p:nvPr>
        </p:nvSpPr>
        <p:spPr>
          <a:xfrm>
            <a:off x="304800" y="1447800"/>
            <a:ext cx="8458200" cy="5257800"/>
          </a:xfrm>
        </p:spPr>
        <p:txBody>
          <a:bodyPr>
            <a:normAutofit fontScale="92500" lnSpcReduction="10000"/>
          </a:bodyPr>
          <a:lstStyle/>
          <a:p>
            <a:r>
              <a:rPr lang="en-US" dirty="0" smtClean="0"/>
              <a:t>The vision of an e-business organization must reflect the ability of managers to position the organization to exploit opportunities in the marketplace, in technology utilization and through building relationships with partners and customers. </a:t>
            </a:r>
          </a:p>
          <a:p>
            <a:r>
              <a:rPr lang="en-US" dirty="0" smtClean="0"/>
              <a:t>The vision should also stem from the organization's ability to influence the structure of the industry, either through building market share, embracing change and being innovative, or by seeking industry leadership in technology, management skills, marketing or any other key element-driving industry structure.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09600"/>
            <a:ext cx="7772400" cy="609600"/>
          </a:xfrm>
        </p:spPr>
        <p:txBody>
          <a:bodyPr>
            <a:normAutofit fontScale="90000"/>
          </a:bodyPr>
          <a:lstStyle/>
          <a:p>
            <a:pPr algn="l"/>
            <a:r>
              <a:rPr lang="en-US" b="1" dirty="0"/>
              <a:t>Mission</a:t>
            </a:r>
          </a:p>
        </p:txBody>
      </p:sp>
      <p:sp>
        <p:nvSpPr>
          <p:cNvPr id="19459" name="Rectangle 3"/>
          <p:cNvSpPr>
            <a:spLocks noGrp="1" noChangeArrowheads="1"/>
          </p:cNvSpPr>
          <p:nvPr>
            <p:ph type="body" idx="1"/>
          </p:nvPr>
        </p:nvSpPr>
        <p:spPr>
          <a:xfrm>
            <a:off x="685800" y="1371600"/>
            <a:ext cx="7772400" cy="4724400"/>
          </a:xfrm>
        </p:spPr>
        <p:txBody>
          <a:bodyPr/>
          <a:lstStyle/>
          <a:p>
            <a:r>
              <a:rPr lang="en-US"/>
              <a:t>Provides more specifics for the vision</a:t>
            </a:r>
          </a:p>
          <a:p>
            <a:r>
              <a:rPr lang="en-US"/>
              <a:t>Includes such considerations:</a:t>
            </a:r>
          </a:p>
          <a:p>
            <a:pPr lvl="1"/>
            <a:r>
              <a:rPr lang="en-US"/>
              <a:t>Identification of products offered and customers served (What business are we in?)</a:t>
            </a:r>
          </a:p>
          <a:p>
            <a:pPr lvl="1"/>
            <a:r>
              <a:rPr lang="en-US"/>
              <a:t>How the company will compete (low price, innovation, service)</a:t>
            </a:r>
          </a:p>
          <a:p>
            <a:pPr lvl="1"/>
            <a:r>
              <a:rPr lang="en-US"/>
              <a:t>Ethical values of organization</a:t>
            </a:r>
          </a:p>
          <a:p>
            <a:pPr lvl="1"/>
            <a:r>
              <a:rPr lang="en-US"/>
              <a:t>Relations with employees and other stakeholders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Mission</a:t>
            </a:r>
            <a:endParaRPr lang="en-US" b="1" dirty="0"/>
          </a:p>
        </p:txBody>
      </p:sp>
      <p:sp>
        <p:nvSpPr>
          <p:cNvPr id="3" name="Content Placeholder 2"/>
          <p:cNvSpPr>
            <a:spLocks noGrp="1"/>
          </p:cNvSpPr>
          <p:nvPr>
            <p:ph idx="1"/>
          </p:nvPr>
        </p:nvSpPr>
        <p:spPr>
          <a:xfrm>
            <a:off x="228600" y="1752600"/>
            <a:ext cx="8686800" cy="5105400"/>
          </a:xfrm>
        </p:spPr>
        <p:txBody>
          <a:bodyPr>
            <a:normAutofit fontScale="92500" lnSpcReduction="10000"/>
          </a:bodyPr>
          <a:lstStyle/>
          <a:p>
            <a:r>
              <a:rPr lang="en-US" dirty="0" smtClean="0"/>
              <a:t> It is an enduring statement of purpose for an organization that identifies the scope of its operations in product and market terms, and reflects its values and priorities. </a:t>
            </a:r>
          </a:p>
          <a:p>
            <a:r>
              <a:rPr lang="en-US" dirty="0" smtClean="0"/>
              <a:t>Every company no matter how big or small, needs a mission statement as a source of direction, a kind of compass, that lets its employees, its customers, and even its stockholders know what it stands for and where it's headed. </a:t>
            </a:r>
          </a:p>
          <a:p>
            <a:r>
              <a:rPr lang="en-US" dirty="0" smtClean="0"/>
              <a:t>A mission statement gives everyone the opportunity to know what the organization is about.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algn="l"/>
            <a:r>
              <a:rPr lang="en-US" b="1" dirty="0"/>
              <a:t>Example Points </a:t>
            </a:r>
            <a:r>
              <a:rPr lang="en-US" b="1" dirty="0" smtClean="0"/>
              <a:t>From: Honda </a:t>
            </a:r>
            <a:r>
              <a:rPr lang="en-US" b="1" dirty="0"/>
              <a:t>Mission Statement</a:t>
            </a:r>
          </a:p>
        </p:txBody>
      </p:sp>
      <p:sp>
        <p:nvSpPr>
          <p:cNvPr id="20483" name="Rectangle 3"/>
          <p:cNvSpPr>
            <a:spLocks noGrp="1" noChangeArrowheads="1"/>
          </p:cNvSpPr>
          <p:nvPr>
            <p:ph type="body" idx="1"/>
          </p:nvPr>
        </p:nvSpPr>
        <p:spPr/>
        <p:txBody>
          <a:bodyPr/>
          <a:lstStyle/>
          <a:p>
            <a:r>
              <a:rPr lang="en-US" sz="2800"/>
              <a:t>Proceed always with ambition and youthfulness.</a:t>
            </a:r>
          </a:p>
          <a:p>
            <a:r>
              <a:rPr lang="en-US" sz="2800"/>
              <a:t>Respect sound theory, develop fresh ideas, and make the most effective use of time.</a:t>
            </a:r>
          </a:p>
          <a:p>
            <a:r>
              <a:rPr lang="en-US" sz="2800"/>
              <a:t>Enjoy your work and always brighten your working atmosphere.</a:t>
            </a:r>
          </a:p>
          <a:p>
            <a:r>
              <a:rPr lang="en-US" sz="2800"/>
              <a:t>Strive constantly for a harmonious flow of work.</a:t>
            </a:r>
          </a:p>
          <a:p>
            <a:r>
              <a:rPr lang="en-US" sz="2800"/>
              <a:t>Be ever mindful of the value of research and endeavor.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04800" y="228600"/>
            <a:ext cx="8229600" cy="1143000"/>
          </a:xfrm>
        </p:spPr>
        <p:txBody>
          <a:bodyPr>
            <a:normAutofit/>
          </a:bodyPr>
          <a:lstStyle/>
          <a:p>
            <a:pPr algn="l" eaLnBrk="1" hangingPunct="1"/>
            <a:r>
              <a:rPr lang="en-US" altLang="zh-CN" sz="3800" b="1" dirty="0" smtClean="0"/>
              <a:t>Goals and Objectives: A Comparison</a:t>
            </a:r>
          </a:p>
        </p:txBody>
      </p:sp>
      <p:graphicFrame>
        <p:nvGraphicFramePr>
          <p:cNvPr id="6147" name="Group 3"/>
          <p:cNvGraphicFramePr>
            <a:graphicFrameLocks noGrp="1"/>
          </p:cNvGraphicFramePr>
          <p:nvPr/>
        </p:nvGraphicFramePr>
        <p:xfrm>
          <a:off x="762000" y="1752600"/>
          <a:ext cx="7772400" cy="4487333"/>
        </p:xfrm>
        <a:graphic>
          <a:graphicData uri="http://schemas.openxmlformats.org/drawingml/2006/table">
            <a:tbl>
              <a:tblPr/>
              <a:tblGrid>
                <a:gridCol w="3886200"/>
                <a:gridCol w="3886200"/>
              </a:tblGrid>
              <a:tr h="685800">
                <a:tc>
                  <a:txBody>
                    <a:bodyPr/>
                    <a:lstStyle/>
                    <a:p>
                      <a:pPr marL="0" marR="0" lvl="0" indent="0" algn="ctr"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1" i="0" u="none" strike="noStrike" cap="none" normalizeH="0" baseline="0" dirty="0" smtClean="0">
                          <a:ln>
                            <a:noFill/>
                          </a:ln>
                          <a:solidFill>
                            <a:schemeClr val="tx1"/>
                          </a:solidFill>
                          <a:effectLst/>
                          <a:latin typeface="+mn-lt"/>
                          <a:ea typeface="微软雅黑" pitchFamily="34" charset="-122"/>
                        </a:rPr>
                        <a:t>GOALS</a:t>
                      </a:r>
                    </a:p>
                  </a:txBody>
                  <a:tcPr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1" i="0" u="none" strike="noStrike" cap="none" normalizeH="0" baseline="0" smtClean="0">
                          <a:ln>
                            <a:noFill/>
                          </a:ln>
                          <a:solidFill>
                            <a:schemeClr val="tx1"/>
                          </a:solidFill>
                          <a:effectLst/>
                          <a:latin typeface="+mn-lt"/>
                          <a:ea typeface="微软雅黑" pitchFamily="34" charset="-122"/>
                        </a:rPr>
                        <a:t>OBJECTIVES</a:t>
                      </a:r>
                    </a:p>
                  </a:txBody>
                  <a:tcPr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broad</a:t>
                      </a:r>
                    </a:p>
                  </a:txBody>
                  <a:tcPr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narrow</a:t>
                      </a:r>
                    </a:p>
                  </a:txBody>
                  <a:tcPr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general intentions</a:t>
                      </a:r>
                    </a:p>
                  </a:txBody>
                  <a:tcPr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precise</a:t>
                      </a:r>
                    </a:p>
                  </a:txBody>
                  <a:tcPr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dirty="0" smtClean="0">
                          <a:ln>
                            <a:noFill/>
                          </a:ln>
                          <a:solidFill>
                            <a:schemeClr val="tx1"/>
                          </a:solidFill>
                          <a:effectLst/>
                          <a:latin typeface="+mn-lt"/>
                          <a:ea typeface="微软雅黑" pitchFamily="34" charset="-122"/>
                        </a:rPr>
                        <a:t>Are intangible</a:t>
                      </a:r>
                    </a:p>
                  </a:txBody>
                  <a:tcPr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tangible</a:t>
                      </a:r>
                    </a:p>
                  </a:txBody>
                  <a:tcPr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abstract</a:t>
                      </a:r>
                    </a:p>
                  </a:txBody>
                  <a:tcPr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Are concrete</a:t>
                      </a:r>
                    </a:p>
                  </a:txBody>
                  <a:tcPr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58333">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smtClean="0">
                          <a:ln>
                            <a:noFill/>
                          </a:ln>
                          <a:solidFill>
                            <a:schemeClr val="tx1"/>
                          </a:solidFill>
                          <a:effectLst/>
                          <a:latin typeface="+mn-lt"/>
                          <a:ea typeface="微软雅黑" pitchFamily="34" charset="-122"/>
                        </a:rPr>
                        <a:t>Cannot be validated “as is”</a:t>
                      </a:r>
                    </a:p>
                  </a:txBody>
                  <a:tcPr marT="60960" marB="6096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765175" rtl="0" eaLnBrk="1" fontAlgn="base" latinLnBrk="0" hangingPunct="1">
                        <a:lnSpc>
                          <a:spcPct val="100000"/>
                        </a:lnSpc>
                        <a:spcBef>
                          <a:spcPct val="20000"/>
                        </a:spcBef>
                        <a:spcAft>
                          <a:spcPct val="0"/>
                        </a:spcAft>
                        <a:buClr>
                          <a:srgbClr val="ACCCEC"/>
                        </a:buClr>
                        <a:buSzPct val="50000"/>
                        <a:buFont typeface="Wingdings" pitchFamily="2" charset="2"/>
                        <a:buNone/>
                        <a:tabLst/>
                      </a:pPr>
                      <a:r>
                        <a:rPr kumimoji="0" lang="en-US" altLang="zh-CN" sz="2400" b="0" i="0" u="none" strike="noStrike" cap="none" normalizeH="0" baseline="0" dirty="0" smtClean="0">
                          <a:ln>
                            <a:noFill/>
                          </a:ln>
                          <a:solidFill>
                            <a:schemeClr val="tx1"/>
                          </a:solidFill>
                          <a:effectLst/>
                          <a:latin typeface="+mn-lt"/>
                          <a:ea typeface="微软雅黑" pitchFamily="34" charset="-122"/>
                        </a:rPr>
                        <a:t>Can be validated “as is”</a:t>
                      </a:r>
                    </a:p>
                  </a:txBody>
                  <a:tcPr marT="60960" marB="6096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63062" y="692150"/>
            <a:ext cx="8229600" cy="1011238"/>
          </a:xfrm>
        </p:spPr>
        <p:txBody>
          <a:bodyPr/>
          <a:lstStyle/>
          <a:p>
            <a:pPr algn="l" eaLnBrk="1" hangingPunct="1"/>
            <a:r>
              <a:rPr lang="en-US" altLang="zh-CN" sz="4200" b="1" dirty="0" smtClean="0"/>
              <a:t>Goals</a:t>
            </a:r>
          </a:p>
        </p:txBody>
      </p:sp>
      <p:sp>
        <p:nvSpPr>
          <p:cNvPr id="7171" name="Rectangle 3"/>
          <p:cNvSpPr>
            <a:spLocks noGrp="1" noChangeArrowheads="1"/>
          </p:cNvSpPr>
          <p:nvPr>
            <p:ph type="body" idx="1"/>
          </p:nvPr>
        </p:nvSpPr>
        <p:spPr>
          <a:xfrm>
            <a:off x="457200" y="1981200"/>
            <a:ext cx="8229600" cy="4144963"/>
          </a:xfrm>
        </p:spPr>
        <p:txBody>
          <a:bodyPr/>
          <a:lstStyle/>
          <a:p>
            <a:pPr eaLnBrk="1" hangingPunct="1"/>
            <a:r>
              <a:rPr lang="en-US" altLang="zh-CN" dirty="0" smtClean="0"/>
              <a:t>Provide a framework for more detailed levels of planning.</a:t>
            </a:r>
          </a:p>
          <a:p>
            <a:pPr eaLnBrk="1" hangingPunct="1"/>
            <a:r>
              <a:rPr lang="en-US" altLang="zh-CN" dirty="0" smtClean="0"/>
              <a:t>Are more specific than the mission statement, but general enough to stimulate creativity and innovation.</a:t>
            </a:r>
          </a:p>
          <a:p>
            <a:pPr eaLnBrk="1" hangingPunct="1"/>
            <a:r>
              <a:rPr lang="en-US" altLang="zh-CN" dirty="0" smtClean="0"/>
              <a:t>Describe the </a:t>
            </a:r>
            <a:r>
              <a:rPr lang="en-US" altLang="zh-CN" dirty="0" smtClean="0">
                <a:latin typeface="微软雅黑" pitchFamily="34" charset="-122"/>
              </a:rPr>
              <a:t>“</a:t>
            </a:r>
            <a:r>
              <a:rPr lang="en-US" altLang="zh-CN" dirty="0" smtClean="0"/>
              <a:t>to be</a:t>
            </a:r>
            <a:r>
              <a:rPr lang="en-US" altLang="zh-CN" dirty="0" smtClean="0">
                <a:latin typeface="微软雅黑" pitchFamily="34" charset="-122"/>
              </a:rPr>
              <a:t>”</a:t>
            </a:r>
            <a:r>
              <a:rPr lang="en-US" altLang="zh-CN" dirty="0" smtClean="0"/>
              <a:t> state that is desired, i.e. the end result.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zh-CN" b="1" dirty="0" smtClean="0"/>
              <a:t>Criteria for Goals</a:t>
            </a:r>
            <a:endParaRPr lang="en-US" dirty="0"/>
          </a:p>
        </p:txBody>
      </p:sp>
      <p:sp>
        <p:nvSpPr>
          <p:cNvPr id="3" name="Content Placeholder 2"/>
          <p:cNvSpPr>
            <a:spLocks noGrp="1"/>
          </p:cNvSpPr>
          <p:nvPr>
            <p:ph idx="1"/>
          </p:nvPr>
        </p:nvSpPr>
        <p:spPr/>
        <p:txBody>
          <a:bodyPr>
            <a:normAutofit fontScale="92500" lnSpcReduction="10000"/>
          </a:bodyPr>
          <a:lstStyle/>
          <a:p>
            <a:pPr marL="339725" indent="-339725"/>
            <a:r>
              <a:rPr lang="en-US" altLang="zh-CN" dirty="0" smtClean="0"/>
              <a:t>Clarify vision and mission.</a:t>
            </a:r>
          </a:p>
          <a:p>
            <a:pPr marL="339725" indent="-339725"/>
            <a:r>
              <a:rPr lang="en-US" altLang="zh-CN" dirty="0" smtClean="0"/>
              <a:t>Address priorities and results of SWOT.</a:t>
            </a:r>
          </a:p>
          <a:p>
            <a:pPr marL="339725" indent="-339725"/>
            <a:r>
              <a:rPr lang="en-US" altLang="zh-CN" dirty="0" smtClean="0"/>
              <a:t>Tend to remain unchanged.</a:t>
            </a:r>
          </a:p>
          <a:p>
            <a:pPr marL="339725" indent="-339725"/>
            <a:r>
              <a:rPr lang="en-US" altLang="zh-CN" dirty="0" smtClean="0"/>
              <a:t>Will normally encompass a long period.</a:t>
            </a:r>
          </a:p>
          <a:p>
            <a:pPr marL="339725" indent="-339725"/>
            <a:r>
              <a:rPr lang="en-US" altLang="zh-CN" dirty="0" smtClean="0"/>
              <a:t>Will address gaps between </a:t>
            </a:r>
            <a:r>
              <a:rPr lang="en-US" altLang="zh-CN" i="1" dirty="0" smtClean="0"/>
              <a:t>current</a:t>
            </a:r>
            <a:r>
              <a:rPr lang="en-US" altLang="zh-CN" dirty="0" smtClean="0"/>
              <a:t> and </a:t>
            </a:r>
            <a:r>
              <a:rPr lang="en-US" altLang="zh-CN" i="1" dirty="0" smtClean="0"/>
              <a:t>desired</a:t>
            </a:r>
            <a:r>
              <a:rPr lang="en-US" altLang="zh-CN" dirty="0" smtClean="0"/>
              <a:t> level of service.</a:t>
            </a:r>
          </a:p>
          <a:p>
            <a:pPr marL="339725" indent="-339725"/>
            <a:r>
              <a:rPr lang="en-US" altLang="zh-CN" dirty="0" smtClean="0"/>
              <a:t>Will represent </a:t>
            </a:r>
            <a:r>
              <a:rPr lang="en-US" altLang="zh-CN" i="1" dirty="0" smtClean="0"/>
              <a:t>results.</a:t>
            </a:r>
          </a:p>
          <a:p>
            <a:pPr marL="339725" indent="-339725"/>
            <a:r>
              <a:rPr lang="en-US" altLang="zh-CN" dirty="0" smtClean="0"/>
              <a:t>Will chart a clear direction, but will </a:t>
            </a:r>
            <a:r>
              <a:rPr lang="en-US" altLang="zh-CN" i="1" dirty="0" smtClean="0"/>
              <a:t>not </a:t>
            </a:r>
            <a:r>
              <a:rPr lang="en-US" altLang="zh-CN" dirty="0" smtClean="0"/>
              <a:t>set specific milestones or strategies.</a:t>
            </a:r>
          </a:p>
          <a:p>
            <a:pPr marL="0" indent="0"/>
            <a:endParaRPr lang="en-US" altLang="zh-CN"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3062" y="692150"/>
            <a:ext cx="8229600" cy="1011238"/>
          </a:xfrm>
        </p:spPr>
        <p:txBody>
          <a:bodyPr/>
          <a:lstStyle/>
          <a:p>
            <a:pPr eaLnBrk="1" hangingPunct="1"/>
            <a:r>
              <a:rPr lang="en-US" altLang="zh-CN" sz="4200" b="1" smtClean="0"/>
              <a:t>Goals Identify Strategic Issues That:</a:t>
            </a:r>
          </a:p>
        </p:txBody>
      </p:sp>
      <p:sp>
        <p:nvSpPr>
          <p:cNvPr id="10243" name="Rectangle 3"/>
          <p:cNvSpPr>
            <a:spLocks noGrp="1" noChangeArrowheads="1"/>
          </p:cNvSpPr>
          <p:nvPr>
            <p:ph type="body" idx="1"/>
          </p:nvPr>
        </p:nvSpPr>
        <p:spPr/>
        <p:txBody>
          <a:bodyPr/>
          <a:lstStyle/>
          <a:p>
            <a:pPr eaLnBrk="1" hangingPunct="1"/>
            <a:r>
              <a:rPr lang="en-US" altLang="zh-CN" dirty="0" smtClean="0"/>
              <a:t>Arise as a result of a internal assessment.</a:t>
            </a:r>
          </a:p>
          <a:p>
            <a:pPr eaLnBrk="1" hangingPunct="1"/>
            <a:r>
              <a:rPr lang="en-US" altLang="zh-CN" dirty="0" smtClean="0"/>
              <a:t>Are generated by external forces.</a:t>
            </a:r>
          </a:p>
          <a:p>
            <a:pPr eaLnBrk="1" hangingPunct="1"/>
            <a:r>
              <a:rPr lang="en-US" altLang="zh-CN" dirty="0" smtClean="0"/>
              <a:t>Are addressed in the short-term.</a:t>
            </a:r>
          </a:p>
          <a:p>
            <a:pPr eaLnBrk="1" hangingPunct="1"/>
            <a:r>
              <a:rPr lang="en-US" altLang="zh-CN" dirty="0" smtClean="0"/>
              <a:t>Can be implemented over the long-term.</a:t>
            </a:r>
          </a:p>
          <a:p>
            <a:pPr eaLnBrk="1" hangingPunct="1"/>
            <a:r>
              <a:rPr lang="en-US" altLang="zh-CN" dirty="0" smtClean="0"/>
              <a:t>Lead to strategic planning objectives.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63062" y="381000"/>
            <a:ext cx="8229600" cy="1011238"/>
          </a:xfrm>
        </p:spPr>
        <p:txBody>
          <a:bodyPr>
            <a:noAutofit/>
          </a:bodyPr>
          <a:lstStyle/>
          <a:p>
            <a:pPr algn="l" eaLnBrk="1" hangingPunct="1"/>
            <a:r>
              <a:rPr lang="en-US" altLang="zh-CN" sz="4000" b="1" dirty="0" smtClean="0"/>
              <a:t>Developing Goals Within a Strategic Planning Framework</a:t>
            </a:r>
          </a:p>
        </p:txBody>
      </p:sp>
      <p:sp>
        <p:nvSpPr>
          <p:cNvPr id="11267" name="Rectangle 3"/>
          <p:cNvSpPr>
            <a:spLocks noGrp="1" noChangeArrowheads="1"/>
          </p:cNvSpPr>
          <p:nvPr>
            <p:ph type="body" idx="1"/>
          </p:nvPr>
        </p:nvSpPr>
        <p:spPr/>
        <p:txBody>
          <a:bodyPr/>
          <a:lstStyle/>
          <a:p>
            <a:pPr eaLnBrk="1" hangingPunct="1"/>
            <a:r>
              <a:rPr lang="en-US" altLang="zh-CN" smtClean="0"/>
              <a:t>Establish the process.</a:t>
            </a:r>
          </a:p>
          <a:p>
            <a:pPr eaLnBrk="1" hangingPunct="1"/>
            <a:r>
              <a:rPr lang="en-US" altLang="zh-CN" smtClean="0"/>
              <a:t>Review internal and external assessment data.</a:t>
            </a:r>
          </a:p>
          <a:p>
            <a:pPr eaLnBrk="1" hangingPunct="1"/>
            <a:r>
              <a:rPr lang="en-US" altLang="zh-CN" smtClean="0"/>
              <a:t>Incorporate client and stakeholder feedback.</a:t>
            </a:r>
          </a:p>
          <a:p>
            <a:pPr eaLnBrk="1" hangingPunct="1"/>
            <a:r>
              <a:rPr lang="en-US" altLang="zh-CN" smtClean="0"/>
              <a:t>Analyze gaps in services.</a:t>
            </a:r>
          </a:p>
          <a:p>
            <a:pPr eaLnBrk="1" hangingPunct="1"/>
            <a:r>
              <a:rPr lang="en-US" altLang="zh-CN" smtClean="0"/>
              <a:t>Set direction to achieve desired results.</a:t>
            </a:r>
          </a:p>
          <a:p>
            <a:pPr eaLnBrk="1" hangingPunct="1"/>
            <a:r>
              <a:rPr lang="en-US" altLang="zh-CN" smtClean="0"/>
              <a:t>Draft and refine goals.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l"/>
            <a:r>
              <a:rPr lang="en-US" b="1" dirty="0"/>
              <a:t>Objectives</a:t>
            </a:r>
          </a:p>
        </p:txBody>
      </p:sp>
      <p:sp>
        <p:nvSpPr>
          <p:cNvPr id="22531" name="Rectangle 3"/>
          <p:cNvSpPr>
            <a:spLocks noGrp="1" noChangeArrowheads="1"/>
          </p:cNvSpPr>
          <p:nvPr>
            <p:ph type="body" idx="1"/>
          </p:nvPr>
        </p:nvSpPr>
        <p:spPr/>
        <p:txBody>
          <a:bodyPr/>
          <a:lstStyle/>
          <a:p>
            <a:r>
              <a:rPr lang="en-US"/>
              <a:t>Provides more specific direction on what the organization must do to achieve its vision and mission—interim steps toward achieving the vision and mission.</a:t>
            </a:r>
          </a:p>
          <a:p>
            <a:r>
              <a:rPr lang="en-US"/>
              <a:t>As interim steps, objectives are</a:t>
            </a:r>
          </a:p>
          <a:p>
            <a:pPr lvl="1"/>
            <a:r>
              <a:rPr lang="en-US"/>
              <a:t>Long-term</a:t>
            </a:r>
          </a:p>
          <a:p>
            <a:pPr lvl="1"/>
            <a:r>
              <a:rPr lang="en-US"/>
              <a:t>Short-term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l"/>
            <a:r>
              <a:rPr lang="en-US" b="1" dirty="0"/>
              <a:t>Objectives</a:t>
            </a:r>
          </a:p>
        </p:txBody>
      </p:sp>
      <p:sp>
        <p:nvSpPr>
          <p:cNvPr id="23555" name="Rectangle 3"/>
          <p:cNvSpPr>
            <a:spLocks noGrp="1" noChangeArrowheads="1"/>
          </p:cNvSpPr>
          <p:nvPr>
            <p:ph type="body" sz="half" idx="1"/>
          </p:nvPr>
        </p:nvSpPr>
        <p:spPr/>
        <p:txBody>
          <a:bodyPr>
            <a:normAutofit/>
          </a:bodyPr>
          <a:lstStyle/>
          <a:p>
            <a:r>
              <a:rPr lang="en-US" sz="3200" b="1" dirty="0"/>
              <a:t>Strategic</a:t>
            </a:r>
          </a:p>
          <a:p>
            <a:pPr lvl="1"/>
            <a:r>
              <a:rPr lang="en-US" sz="2800" dirty="0"/>
              <a:t>Outcomes focused on improving long-term competitive position of the organization</a:t>
            </a:r>
          </a:p>
        </p:txBody>
      </p:sp>
      <p:sp>
        <p:nvSpPr>
          <p:cNvPr id="23556" name="Rectangle 4"/>
          <p:cNvSpPr>
            <a:spLocks noGrp="1" noChangeArrowheads="1"/>
          </p:cNvSpPr>
          <p:nvPr>
            <p:ph type="body" sz="half" idx="2"/>
          </p:nvPr>
        </p:nvSpPr>
        <p:spPr/>
        <p:txBody>
          <a:bodyPr>
            <a:normAutofit/>
          </a:bodyPr>
          <a:lstStyle/>
          <a:p>
            <a:r>
              <a:rPr lang="en-US" sz="3200" b="1" dirty="0"/>
              <a:t>Financial</a:t>
            </a:r>
          </a:p>
          <a:p>
            <a:pPr lvl="1"/>
            <a:r>
              <a:rPr lang="en-US" sz="2800" dirty="0"/>
              <a:t>Outcomes focused on improving financial performance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l"/>
            <a:r>
              <a:rPr lang="en-US" b="1" dirty="0"/>
              <a:t>Example Strategic Objectives</a:t>
            </a:r>
          </a:p>
        </p:txBody>
      </p:sp>
      <p:sp>
        <p:nvSpPr>
          <p:cNvPr id="24579" name="Rectangle 3"/>
          <p:cNvSpPr>
            <a:spLocks noGrp="1" noChangeArrowheads="1"/>
          </p:cNvSpPr>
          <p:nvPr>
            <p:ph type="body" idx="1"/>
          </p:nvPr>
        </p:nvSpPr>
        <p:spPr/>
        <p:txBody>
          <a:bodyPr/>
          <a:lstStyle/>
          <a:p>
            <a:pPr>
              <a:lnSpc>
                <a:spcPct val="90000"/>
              </a:lnSpc>
            </a:pPr>
            <a:r>
              <a:rPr lang="en-US"/>
              <a:t>Increase firm’s market share</a:t>
            </a:r>
          </a:p>
          <a:p>
            <a:pPr>
              <a:lnSpc>
                <a:spcPct val="90000"/>
              </a:lnSpc>
            </a:pPr>
            <a:r>
              <a:rPr lang="en-US"/>
              <a:t>Boost firm’s reputation with customers</a:t>
            </a:r>
          </a:p>
          <a:p>
            <a:pPr>
              <a:lnSpc>
                <a:spcPct val="90000"/>
              </a:lnSpc>
            </a:pPr>
            <a:r>
              <a:rPr lang="en-US"/>
              <a:t>Strengthen presence in international markets</a:t>
            </a:r>
          </a:p>
          <a:p>
            <a:pPr>
              <a:lnSpc>
                <a:spcPct val="90000"/>
              </a:lnSpc>
            </a:pPr>
            <a:r>
              <a:rPr lang="en-US"/>
              <a:t>Become leader in new product innovation</a:t>
            </a:r>
          </a:p>
          <a:p>
            <a:pPr>
              <a:lnSpc>
                <a:spcPct val="90000"/>
              </a:lnSpc>
            </a:pPr>
            <a:r>
              <a:rPr lang="en-US"/>
              <a:t>Attain lower overall costs than rivals</a:t>
            </a:r>
          </a:p>
          <a:p>
            <a:pPr>
              <a:lnSpc>
                <a:spcPct val="90000"/>
              </a:lnSpc>
            </a:pPr>
            <a:r>
              <a:rPr lang="en-US"/>
              <a:t>Surpass competitors in quality or product performance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algn="l"/>
            <a:r>
              <a:rPr lang="en-US" b="1" dirty="0"/>
              <a:t>Example Financial Objectives</a:t>
            </a:r>
          </a:p>
        </p:txBody>
      </p:sp>
      <p:sp>
        <p:nvSpPr>
          <p:cNvPr id="25603" name="Rectangle 3"/>
          <p:cNvSpPr>
            <a:spLocks noGrp="1" noChangeArrowheads="1"/>
          </p:cNvSpPr>
          <p:nvPr>
            <p:ph type="body" idx="1"/>
          </p:nvPr>
        </p:nvSpPr>
        <p:spPr/>
        <p:txBody>
          <a:bodyPr/>
          <a:lstStyle/>
          <a:p>
            <a:r>
              <a:rPr lang="en-US"/>
              <a:t>Increase sales growth 6 to 8% per year</a:t>
            </a:r>
          </a:p>
          <a:p>
            <a:r>
              <a:rPr lang="en-US"/>
              <a:t>Cut costs by 5% per year every year</a:t>
            </a:r>
          </a:p>
          <a:p>
            <a:r>
              <a:rPr lang="en-US"/>
              <a:t>Increase annual dividends to shareholders by 5% per year</a:t>
            </a:r>
          </a:p>
          <a:p>
            <a:r>
              <a:rPr lang="en-US"/>
              <a:t>Achieve highest Return on Investment (ROI) in industry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63062" y="381000"/>
            <a:ext cx="8229600" cy="1011238"/>
          </a:xfrm>
        </p:spPr>
        <p:txBody>
          <a:bodyPr/>
          <a:lstStyle/>
          <a:p>
            <a:pPr algn="l" eaLnBrk="1" hangingPunct="1"/>
            <a:r>
              <a:rPr lang="en-US" altLang="zh-CN" sz="4700" b="1" dirty="0" smtClean="0"/>
              <a:t>Formulating Objectives</a:t>
            </a:r>
          </a:p>
        </p:txBody>
      </p:sp>
      <p:sp>
        <p:nvSpPr>
          <p:cNvPr id="13315" name="Rectangle 3"/>
          <p:cNvSpPr>
            <a:spLocks noGrp="1" noChangeArrowheads="1"/>
          </p:cNvSpPr>
          <p:nvPr>
            <p:ph type="body" idx="1"/>
          </p:nvPr>
        </p:nvSpPr>
        <p:spPr/>
        <p:txBody>
          <a:bodyPr/>
          <a:lstStyle/>
          <a:p>
            <a:pPr eaLnBrk="1" hangingPunct="1"/>
            <a:r>
              <a:rPr lang="en-US" altLang="zh-CN" dirty="0" smtClean="0"/>
              <a:t>Review the mission and goals.</a:t>
            </a:r>
          </a:p>
          <a:p>
            <a:pPr eaLnBrk="1" hangingPunct="1"/>
            <a:r>
              <a:rPr lang="en-US" altLang="zh-CN" dirty="0" smtClean="0"/>
              <a:t>Decide what results are desired.</a:t>
            </a:r>
          </a:p>
          <a:p>
            <a:pPr eaLnBrk="1" hangingPunct="1"/>
            <a:r>
              <a:rPr lang="en-US" altLang="zh-CN" dirty="0" smtClean="0"/>
              <a:t>Set a time frame for achieving results.</a:t>
            </a:r>
          </a:p>
          <a:p>
            <a:pPr eaLnBrk="1" hangingPunct="1"/>
            <a:r>
              <a:rPr lang="en-US" altLang="zh-CN" dirty="0" smtClean="0"/>
              <a:t>Build in accountability.</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685800" y="304800"/>
            <a:ext cx="7772400" cy="914400"/>
          </a:xfrm>
        </p:spPr>
        <p:txBody>
          <a:bodyPr/>
          <a:lstStyle/>
          <a:p>
            <a:pPr algn="l"/>
            <a:r>
              <a:rPr lang="en-US" b="1" dirty="0"/>
              <a:t>Criteria for Objectives</a:t>
            </a:r>
          </a:p>
        </p:txBody>
      </p:sp>
      <p:sp>
        <p:nvSpPr>
          <p:cNvPr id="26627" name="Rectangle 3"/>
          <p:cNvSpPr>
            <a:spLocks noGrp="1" noChangeArrowheads="1"/>
          </p:cNvSpPr>
          <p:nvPr>
            <p:ph type="body" idx="1"/>
          </p:nvPr>
        </p:nvSpPr>
        <p:spPr>
          <a:xfrm>
            <a:off x="685800" y="1295400"/>
            <a:ext cx="7772400" cy="5029200"/>
          </a:xfrm>
        </p:spPr>
        <p:txBody>
          <a:bodyPr/>
          <a:lstStyle/>
          <a:p>
            <a:pPr>
              <a:lnSpc>
                <a:spcPct val="90000"/>
              </a:lnSpc>
            </a:pPr>
            <a:r>
              <a:rPr lang="en-US" sz="4000" b="1" dirty="0"/>
              <a:t>S</a:t>
            </a:r>
            <a:r>
              <a:rPr lang="en-US" sz="2800" b="1" dirty="0"/>
              <a:t>pecific:</a:t>
            </a:r>
            <a:r>
              <a:rPr lang="en-US" sz="2800" dirty="0"/>
              <a:t>  precisely what needs to be achieved</a:t>
            </a:r>
          </a:p>
          <a:p>
            <a:pPr>
              <a:lnSpc>
                <a:spcPct val="90000"/>
              </a:lnSpc>
            </a:pPr>
            <a:r>
              <a:rPr lang="en-US" sz="4000" b="1" dirty="0"/>
              <a:t>M</a:t>
            </a:r>
            <a:r>
              <a:rPr lang="en-US" sz="2800" b="1" dirty="0"/>
              <a:t>easurable:</a:t>
            </a:r>
            <a:r>
              <a:rPr lang="en-US" sz="2800" dirty="0"/>
              <a:t>  at least one indicator that measures progress toward fulfilling objective</a:t>
            </a:r>
          </a:p>
          <a:p>
            <a:pPr>
              <a:lnSpc>
                <a:spcPct val="90000"/>
              </a:lnSpc>
            </a:pPr>
            <a:r>
              <a:rPr lang="en-US" sz="4000" b="1" dirty="0"/>
              <a:t>A</a:t>
            </a:r>
            <a:r>
              <a:rPr lang="en-US" sz="2800" b="1" dirty="0"/>
              <a:t>ppropriate: </a:t>
            </a:r>
            <a:r>
              <a:rPr lang="en-US" sz="2800" dirty="0"/>
              <a:t> consistent with vision and mission statements</a:t>
            </a:r>
          </a:p>
          <a:p>
            <a:pPr>
              <a:lnSpc>
                <a:spcPct val="90000"/>
              </a:lnSpc>
            </a:pPr>
            <a:r>
              <a:rPr lang="en-US" sz="4000" b="1" dirty="0"/>
              <a:t>R</a:t>
            </a:r>
            <a:r>
              <a:rPr lang="en-US" sz="2800" b="1" dirty="0"/>
              <a:t>ealistic: </a:t>
            </a:r>
            <a:r>
              <a:rPr lang="en-US" sz="2800" dirty="0"/>
              <a:t> must be achievable</a:t>
            </a:r>
          </a:p>
          <a:p>
            <a:pPr>
              <a:lnSpc>
                <a:spcPct val="90000"/>
              </a:lnSpc>
            </a:pPr>
            <a:r>
              <a:rPr lang="en-US" sz="4000" b="1" dirty="0"/>
              <a:t>T</a:t>
            </a:r>
            <a:r>
              <a:rPr lang="en-US" sz="2800" b="1" dirty="0"/>
              <a:t>ime-based:</a:t>
            </a:r>
            <a:r>
              <a:rPr lang="en-US" sz="2800" dirty="0"/>
              <a:t>  must have a deadline for achieving the objective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Vision </a:t>
            </a:r>
          </a:p>
          <a:p>
            <a:r>
              <a:rPr lang="en-US" dirty="0" smtClean="0"/>
              <a:t>Mission </a:t>
            </a:r>
          </a:p>
          <a:p>
            <a:r>
              <a:rPr lang="en-US" smtClean="0"/>
              <a:t>Goals and Objectives</a:t>
            </a:r>
          </a:p>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715</Words>
  <Application>Microsoft Office PowerPoint</Application>
  <PresentationFormat>On-screen Show (4:3)</PresentationFormat>
  <Paragraphs>117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Lecture 20</vt:lpstr>
      <vt:lpstr>Recap – Lecture 19</vt:lpstr>
      <vt:lpstr>Contents to Cover Today</vt:lpstr>
      <vt:lpstr>Setting Direction for the Organization</vt:lpstr>
      <vt:lpstr>Vision</vt:lpstr>
      <vt:lpstr>Example: Microsoft Vision</vt:lpstr>
      <vt:lpstr>Vision of an e-Business Organization</vt:lpstr>
      <vt:lpstr>Mission</vt:lpstr>
      <vt:lpstr>Mission</vt:lpstr>
      <vt:lpstr>Example Points From: Honda Mission Statement</vt:lpstr>
      <vt:lpstr>Goals and Objectives: A Comparison</vt:lpstr>
      <vt:lpstr>Goals</vt:lpstr>
      <vt:lpstr>Criteria for Goals</vt:lpstr>
      <vt:lpstr>Goals Identify Strategic Issues That:</vt:lpstr>
      <vt:lpstr>Developing Goals Within a Strategic Planning Framework</vt:lpstr>
      <vt:lpstr>Objectives</vt:lpstr>
      <vt:lpstr>Objectives</vt:lpstr>
      <vt:lpstr>Example Strategic Objectives</vt:lpstr>
      <vt:lpstr>Example Financial Objectives</vt:lpstr>
      <vt:lpstr>Formulating Objectives</vt:lpstr>
      <vt:lpstr>Criteria for Objectives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Fahad</dc:creator>
  <cp:lastModifiedBy>NTS</cp:lastModifiedBy>
  <cp:revision>7</cp:revision>
  <dcterms:created xsi:type="dcterms:W3CDTF">2013-07-27T06:05:59Z</dcterms:created>
  <dcterms:modified xsi:type="dcterms:W3CDTF">2013-07-27T09:02:02Z</dcterms:modified>
</cp:coreProperties>
</file>