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74" r:id="rId3"/>
    <p:sldId id="27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7" r:id="rId22"/>
    <p:sldId id="278" r:id="rId23"/>
    <p:sldId id="279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D118C-2AF5-4649-BC00-5CDC84B42CB5}" type="datetimeFigureOut">
              <a:rPr lang="en-US" smtClean="0"/>
              <a:pPr/>
              <a:t>7/17/2013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688C3B-FB72-478F-A4F4-71736D936D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02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- Lecture 01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Basics of electronic business</a:t>
            </a:r>
          </a:p>
          <a:p>
            <a:r>
              <a:rPr lang="en-US" dirty="0" smtClean="0"/>
              <a:t>E-Business Types </a:t>
            </a:r>
          </a:p>
          <a:p>
            <a:r>
              <a:rPr lang="en-US" dirty="0" smtClean="0"/>
              <a:t>Benefits of e-business </a:t>
            </a:r>
          </a:p>
          <a:p>
            <a:r>
              <a:rPr lang="en-US" dirty="0" smtClean="0"/>
              <a:t>How Internet works?</a:t>
            </a:r>
          </a:p>
          <a:p>
            <a:r>
              <a:rPr lang="en-US" dirty="0" smtClean="0"/>
              <a:t>History of Internet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Historical events of electronic world </a:t>
            </a:r>
          </a:p>
          <a:p>
            <a:r>
              <a:rPr lang="en-US" dirty="0" smtClean="0"/>
              <a:t>How Internet works?</a:t>
            </a:r>
          </a:p>
          <a:p>
            <a:r>
              <a:rPr lang="en-US" dirty="0" smtClean="0"/>
              <a:t>Relationship between e-business and e-commerce </a:t>
            </a:r>
          </a:p>
          <a:p>
            <a:r>
              <a:rPr lang="en-US" dirty="0" smtClean="0"/>
              <a:t>Development of new economy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Historical Events of electronic world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1996 – First free web-based email (Hotmail) was launched.</a:t>
            </a:r>
          </a:p>
          <a:p>
            <a:r>
              <a:rPr lang="en-US" dirty="0" smtClean="0"/>
              <a:t>1998 – First news story was broken online instead of traditional media (Bill Clinton / Monica Scandal). </a:t>
            </a:r>
          </a:p>
          <a:p>
            <a:r>
              <a:rPr lang="en-US" dirty="0" smtClean="0"/>
              <a:t>1998 – Google went online </a:t>
            </a:r>
          </a:p>
          <a:p>
            <a:r>
              <a:rPr lang="en-US" dirty="0" smtClean="0"/>
              <a:t>1998 – Napster launched internet based file sharing</a:t>
            </a:r>
          </a:p>
          <a:p>
            <a:r>
              <a:rPr lang="en-US" dirty="0" smtClean="0"/>
              <a:t>2000 – Bubble bursts (Year of dotcom collapse)</a:t>
            </a:r>
          </a:p>
          <a:p>
            <a:r>
              <a:rPr lang="en-US" dirty="0" smtClean="0"/>
              <a:t>2001 – Wikipedia was launched</a:t>
            </a:r>
          </a:p>
          <a:p>
            <a:r>
              <a:rPr lang="en-US" dirty="0" smtClean="0"/>
              <a:t>2003 – VoIP goes mainstream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Historical Events of electronic world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2003 – MySpace became most popular social network</a:t>
            </a:r>
          </a:p>
          <a:p>
            <a:r>
              <a:rPr lang="en-US" dirty="0" smtClean="0"/>
              <a:t>2004 – </a:t>
            </a:r>
            <a:r>
              <a:rPr lang="en-US" dirty="0" err="1" smtClean="0"/>
              <a:t>Facebook</a:t>
            </a:r>
            <a:r>
              <a:rPr lang="en-US" dirty="0" smtClean="0"/>
              <a:t> Opened </a:t>
            </a:r>
          </a:p>
          <a:p>
            <a:r>
              <a:rPr lang="en-US" dirty="0" smtClean="0"/>
              <a:t>2005 – </a:t>
            </a:r>
            <a:r>
              <a:rPr lang="en-US" dirty="0" err="1" smtClean="0"/>
              <a:t>Youtube</a:t>
            </a:r>
            <a:r>
              <a:rPr lang="en-US" dirty="0" smtClean="0"/>
              <a:t> </a:t>
            </a:r>
          </a:p>
          <a:p>
            <a:r>
              <a:rPr lang="en-US" dirty="0" smtClean="0"/>
              <a:t>2006 – Twitter </a:t>
            </a:r>
          </a:p>
          <a:p>
            <a:r>
              <a:rPr lang="en-US" dirty="0" smtClean="0"/>
              <a:t>2007 – started placing TV Shows online</a:t>
            </a:r>
          </a:p>
          <a:p>
            <a:r>
              <a:rPr lang="en-US" dirty="0" smtClean="0"/>
              <a:t>2007 – Apple </a:t>
            </a:r>
            <a:r>
              <a:rPr lang="en-US" dirty="0" err="1" smtClean="0"/>
              <a:t>iPhone</a:t>
            </a:r>
            <a:r>
              <a:rPr lang="en-US" dirty="0" smtClean="0"/>
              <a:t> (Major change in mobile internet usage through applications)</a:t>
            </a:r>
          </a:p>
          <a:p>
            <a:r>
              <a:rPr lang="en-US" dirty="0" smtClean="0"/>
              <a:t>2008 – Internet Election with US Presidential Elections </a:t>
            </a:r>
          </a:p>
          <a:p>
            <a:r>
              <a:rPr lang="en-US" dirty="0" smtClean="0"/>
              <a:t>2009 – Changes in Policy of ICANN (official body of internet responsible for registering domain names)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pic>
        <p:nvPicPr>
          <p:cNvPr id="4" name="Content Placeholder 3" descr="internet-infrastructure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62000" y="1363682"/>
            <a:ext cx="7620000" cy="49989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Every computer that is connected to the Internet is part of a network, even the one in your home. </a:t>
            </a:r>
          </a:p>
          <a:p>
            <a:r>
              <a:rPr lang="en-US" dirty="0" smtClean="0"/>
              <a:t>For example, you may use a modem and dial a local number to connect to an </a:t>
            </a:r>
            <a:r>
              <a:rPr lang="en-US" b="1" dirty="0" smtClean="0"/>
              <a:t>Internet Service Provider</a:t>
            </a:r>
            <a:r>
              <a:rPr lang="en-US" dirty="0" smtClean="0"/>
              <a:t>(ISP). </a:t>
            </a:r>
          </a:p>
          <a:p>
            <a:r>
              <a:rPr lang="en-US" dirty="0" smtClean="0"/>
              <a:t>At work, you may be part of a </a:t>
            </a:r>
            <a:r>
              <a:rPr lang="en-US" b="1" dirty="0" smtClean="0"/>
              <a:t>local area network</a:t>
            </a:r>
            <a:r>
              <a:rPr lang="en-US" dirty="0" smtClean="0"/>
              <a:t> (LAN), but you most likely still connect to the Internet using an ISP that your company has contracted with. </a:t>
            </a:r>
          </a:p>
          <a:p>
            <a:r>
              <a:rPr lang="en-US" dirty="0" smtClean="0"/>
              <a:t>When you connect to your ISP, you become part of their network.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ISP may then connect to a larger network and become part of their network. The Internet is simply a network of networks.</a:t>
            </a:r>
          </a:p>
          <a:p>
            <a:r>
              <a:rPr lang="en-US" dirty="0" smtClean="0"/>
              <a:t>Most large communications companies have their own dedicated backbones connecting various regions. </a:t>
            </a:r>
          </a:p>
          <a:p>
            <a:r>
              <a:rPr lang="en-US" dirty="0" smtClean="0"/>
              <a:t>In each region, the company has a </a:t>
            </a:r>
            <a:r>
              <a:rPr lang="en-US" b="1" dirty="0" smtClean="0"/>
              <a:t>Point of Presence</a:t>
            </a:r>
            <a:r>
              <a:rPr lang="en-US" dirty="0" smtClean="0"/>
              <a:t> (POP). </a:t>
            </a:r>
          </a:p>
          <a:p>
            <a:r>
              <a:rPr lang="en-US" dirty="0" smtClean="0"/>
              <a:t>The POP is a place for local users to access the company's network, often through a local phone number or dedicated line.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amazing thing here is that there is no overall controlling network. </a:t>
            </a:r>
          </a:p>
          <a:p>
            <a:r>
              <a:rPr lang="en-US" dirty="0" smtClean="0"/>
              <a:t>Instead, there are several high-level networks connecting to each other through </a:t>
            </a:r>
            <a:r>
              <a:rPr lang="en-US" b="1" dirty="0" smtClean="0"/>
              <a:t>Network Access Points</a:t>
            </a:r>
            <a:r>
              <a:rPr lang="en-US" dirty="0" smtClean="0"/>
              <a:t> or NAPs.</a:t>
            </a:r>
          </a:p>
          <a:p>
            <a:r>
              <a:rPr lang="en-US" dirty="0" smtClean="0"/>
              <a:t>All of these networks rely on NAPs, backbones and </a:t>
            </a:r>
            <a:r>
              <a:rPr lang="en-US" b="1" dirty="0" smtClean="0"/>
              <a:t>routers</a:t>
            </a:r>
            <a:r>
              <a:rPr lang="en-US" dirty="0" smtClean="0"/>
              <a:t> to talk to each other. </a:t>
            </a:r>
          </a:p>
          <a:p>
            <a:r>
              <a:rPr lang="en-US" dirty="0" smtClean="0"/>
              <a:t>What is incredible about this process is that a message can leave one computer and travel halfway across the world through several different networks and arrive at another computer in a fraction of a second!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 routers determine where to send information from one computer to another. </a:t>
            </a:r>
          </a:p>
          <a:p>
            <a:r>
              <a:rPr lang="en-US" dirty="0" smtClean="0"/>
              <a:t>Routers are specialized computers that send your messages and those of every other Internet user speeding to their destinations along thousands of pathways. </a:t>
            </a:r>
          </a:p>
          <a:p>
            <a:r>
              <a:rPr lang="en-US" dirty="0" smtClean="0"/>
              <a:t>A router has two separate, but related, jobs:</a:t>
            </a:r>
          </a:p>
          <a:p>
            <a:pPr lvl="1"/>
            <a:r>
              <a:rPr lang="en-US" dirty="0" smtClean="0"/>
              <a:t>It ensures that information doesn't go where it's not needed. This is crucial for keeping large volumes of data from clogging the connections of "innocent bystanders."</a:t>
            </a:r>
          </a:p>
          <a:p>
            <a:pPr lvl="1"/>
            <a:r>
              <a:rPr lang="en-US" dirty="0" smtClean="0"/>
              <a:t>It makes sure that information does make it to the intended destination.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performing these two jobs, a router is extremely useful in dealing with two separate computer networks. </a:t>
            </a:r>
          </a:p>
          <a:p>
            <a:r>
              <a:rPr lang="en-US" dirty="0" smtClean="0"/>
              <a:t>It joins the two networks, passing information from one to the other. </a:t>
            </a:r>
          </a:p>
          <a:p>
            <a:r>
              <a:rPr lang="en-US" dirty="0" smtClean="0"/>
              <a:t>It also protects the networks from one another, preventing the traffic on one from unnecessarily spilling over to the other.</a:t>
            </a:r>
          </a:p>
          <a:p>
            <a:r>
              <a:rPr lang="en-US" dirty="0" smtClean="0"/>
              <a:t>Regardless of how many networks are attached, the basic operation and function of the router remains the same.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4000" b="1" dirty="0" smtClean="0"/>
              <a:t>Internet Backbone: 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The </a:t>
            </a:r>
            <a:r>
              <a:rPr lang="en-US" b="1" dirty="0" smtClean="0"/>
              <a:t>National Science Foundation</a:t>
            </a:r>
            <a:r>
              <a:rPr lang="en-US" dirty="0" smtClean="0"/>
              <a:t> (NSF) created the first high-speed backbone in 1987 called </a:t>
            </a:r>
            <a:r>
              <a:rPr lang="en-US" b="1" dirty="0" smtClean="0"/>
              <a:t>NSFNET</a:t>
            </a:r>
            <a:r>
              <a:rPr lang="en-US" dirty="0" smtClean="0"/>
              <a:t>, a T1 line that connected 170 smaller networks together and operated at 1.544 Mbps (million bits per second).</a:t>
            </a:r>
          </a:p>
          <a:p>
            <a:r>
              <a:rPr lang="en-US" dirty="0" smtClean="0"/>
              <a:t>IBM, MCI and Merit worked with NSF to create the backbone and developed a T3 (45 Mbps) backbone the following year.</a:t>
            </a:r>
          </a:p>
          <a:p>
            <a:r>
              <a:rPr lang="en-US" dirty="0" smtClean="0"/>
              <a:t>Backbones are typically fiber optic trunk lines. </a:t>
            </a:r>
          </a:p>
          <a:p>
            <a:r>
              <a:rPr lang="en-US" dirty="0" smtClean="0"/>
              <a:t>The trunk line has multiple fiber optic cables combined together to increase the capacity. </a:t>
            </a:r>
          </a:p>
          <a:p>
            <a:r>
              <a:rPr lang="en-US" dirty="0" smtClean="0"/>
              <a:t>Fiber optic cables are designated OC for optical carrier, such as OC-3, OC-12 or OC-48.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sz="4000" dirty="0" smtClean="0"/>
              <a:t>An OC-3 line is capable of transmitting 155 Mbps while an OC-48 can transmit 2,488 Mbps (2.488 </a:t>
            </a:r>
            <a:r>
              <a:rPr lang="en-US" sz="4000" dirty="0" err="1" smtClean="0"/>
              <a:t>Gbps</a:t>
            </a:r>
            <a:r>
              <a:rPr lang="en-US" sz="4000" dirty="0" smtClean="0"/>
              <a:t>). </a:t>
            </a:r>
          </a:p>
          <a:p>
            <a:r>
              <a:rPr lang="en-US" sz="4000" dirty="0" smtClean="0"/>
              <a:t>Compare that to a typical 56K modem transmitting 56,000 bps and you see just how fast a modern backbone is.</a:t>
            </a:r>
          </a:p>
          <a:p>
            <a:r>
              <a:rPr lang="en-US" sz="4000" dirty="0" smtClean="0"/>
              <a:t>Today there are many companies that operate their own high-capacity backbones, and all of them interconnect at various NAPs around the world. </a:t>
            </a:r>
          </a:p>
          <a:p>
            <a:r>
              <a:rPr lang="en-US" sz="4000" dirty="0" smtClean="0"/>
              <a:t>In this way, everyone on the Internet, no matter where they are and what company they use, is able to talk to everyone else on the planet. </a:t>
            </a:r>
          </a:p>
          <a:p>
            <a:r>
              <a:rPr lang="en-US" sz="4000" dirty="0" smtClean="0"/>
              <a:t>The entire Internet is a gigantic, sprawling agreement between companies to intercommunicate freely.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4100" b="1" dirty="0" smtClean="0"/>
              <a:t>Internet Protocol: </a:t>
            </a:r>
          </a:p>
          <a:p>
            <a:r>
              <a:rPr lang="en-US" b="1" dirty="0" smtClean="0"/>
              <a:t>IP Addresses:</a:t>
            </a:r>
          </a:p>
          <a:p>
            <a:pPr lvl="1"/>
            <a:r>
              <a:rPr lang="en-US" dirty="0" smtClean="0"/>
              <a:t>Every machine on the Internet has a unique identifying number, called an </a:t>
            </a:r>
            <a:r>
              <a:rPr lang="en-US" b="1" dirty="0" smtClean="0"/>
              <a:t>IP Address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The IP stands for </a:t>
            </a:r>
            <a:r>
              <a:rPr lang="en-US" b="1" dirty="0" smtClean="0"/>
              <a:t>Internet Protocol</a:t>
            </a:r>
            <a:r>
              <a:rPr lang="en-US" dirty="0" smtClean="0"/>
              <a:t>, which is the language that computers use to communicate over the Internet. </a:t>
            </a:r>
          </a:p>
          <a:p>
            <a:pPr lvl="1"/>
            <a:r>
              <a:rPr lang="en-US" dirty="0" smtClean="0"/>
              <a:t>A protocol is the pre-defined way that someone who wants to use a service talks with that service. </a:t>
            </a:r>
          </a:p>
          <a:p>
            <a:pPr lvl="1"/>
            <a:r>
              <a:rPr lang="en-US" dirty="0" smtClean="0"/>
              <a:t>The "someone" could be a person, but more often it is a computer program like a Web browser.</a:t>
            </a:r>
          </a:p>
          <a:p>
            <a:pPr lvl="1"/>
            <a:r>
              <a:rPr lang="en-US" dirty="0" smtClean="0"/>
              <a:t>To make it easier for us humans to remember, IP addresses are normally expressed in numeric form but computers communicate in binary 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41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smtClean="0"/>
              <a:t>Internet Protocol: </a:t>
            </a:r>
          </a:p>
          <a:p>
            <a:r>
              <a:rPr lang="en-US" sz="2400" b="1" dirty="0" smtClean="0"/>
              <a:t>Domain Name System:</a:t>
            </a:r>
          </a:p>
          <a:p>
            <a:r>
              <a:rPr lang="en-US" sz="2400" dirty="0" smtClean="0"/>
              <a:t>When the Internet was in its infancy, it consisted of a small number of computers hooked together with modems and telephone lines.</a:t>
            </a:r>
          </a:p>
          <a:p>
            <a:r>
              <a:rPr lang="en-US" sz="2400" dirty="0" smtClean="0"/>
              <a:t>But it became cumbersome as more and more systems came online.</a:t>
            </a:r>
          </a:p>
          <a:p>
            <a:r>
              <a:rPr lang="en-US" sz="2400" dirty="0" smtClean="0"/>
              <a:t>In 1983, the University of Wisconsin created the </a:t>
            </a:r>
            <a:r>
              <a:rPr lang="en-US" sz="2400" b="1" dirty="0" smtClean="0"/>
              <a:t>Domain Name System</a:t>
            </a:r>
            <a:r>
              <a:rPr lang="en-US" sz="2400" dirty="0" smtClean="0"/>
              <a:t> (DNS), which maps text names to IP addresses automatically.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410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 smtClean="0"/>
              <a:t>Internet Protocol: </a:t>
            </a:r>
          </a:p>
          <a:p>
            <a:r>
              <a:rPr lang="en-US" sz="2400" b="1" dirty="0" smtClean="0"/>
              <a:t>Domain Name System:</a:t>
            </a:r>
          </a:p>
          <a:p>
            <a:r>
              <a:rPr lang="en-US" sz="2400" dirty="0" smtClean="0"/>
              <a:t>When the Internet was in its infancy, it consisted of a small number of computers hooked together with modems and telephone lines.</a:t>
            </a:r>
          </a:p>
          <a:p>
            <a:r>
              <a:rPr lang="en-US" sz="2400" dirty="0" smtClean="0"/>
              <a:t>But it became cumbersome as more and more systems came online.</a:t>
            </a:r>
          </a:p>
          <a:p>
            <a:r>
              <a:rPr lang="en-US" sz="2400" dirty="0" smtClean="0"/>
              <a:t>In 1983, the University of Wisconsin created the </a:t>
            </a:r>
            <a:r>
              <a:rPr lang="en-US" sz="2400" b="1" dirty="0" smtClean="0"/>
              <a:t>Domain Name System (DNS)</a:t>
            </a:r>
            <a:r>
              <a:rPr lang="en-US" sz="2400" dirty="0" smtClean="0"/>
              <a:t>, which maps text names to IP addresses automatically.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4400" b="1" dirty="0" smtClean="0"/>
              <a:t>Uniform Resource Locator (URL)</a:t>
            </a:r>
          </a:p>
          <a:p>
            <a:pPr lvl="1"/>
            <a:r>
              <a:rPr lang="en-US" sz="4000" dirty="0" smtClean="0"/>
              <a:t>For example “http://www.yahoo.com” is a URL. </a:t>
            </a:r>
          </a:p>
          <a:p>
            <a:pPr lvl="1"/>
            <a:r>
              <a:rPr lang="en-US" sz="4000" dirty="0" smtClean="0"/>
              <a:t>Top-level domain names, also called first-level domain names, include .COM, .ORG, .NET, .EDU and .GOV. Within every top-level domain there is a huge list of second-level domains. </a:t>
            </a:r>
          </a:p>
          <a:p>
            <a:pPr lvl="1"/>
            <a:r>
              <a:rPr lang="en-US" sz="4000" dirty="0" smtClean="0"/>
              <a:t>Every name in the .COM top-level domain must be unique. </a:t>
            </a:r>
          </a:p>
          <a:p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sz="4000" b="1" dirty="0" smtClean="0"/>
              <a:t>Internet Servers and Clients</a:t>
            </a:r>
          </a:p>
          <a:p>
            <a:pPr lvl="1"/>
            <a:r>
              <a:rPr lang="en-US" sz="3600" dirty="0" smtClean="0"/>
              <a:t>Internet </a:t>
            </a:r>
            <a:r>
              <a:rPr lang="en-US" sz="3600" b="1" dirty="0" smtClean="0"/>
              <a:t>servers</a:t>
            </a:r>
            <a:r>
              <a:rPr lang="en-US" sz="3600" dirty="0" smtClean="0"/>
              <a:t> make the Internet possible. </a:t>
            </a:r>
          </a:p>
          <a:p>
            <a:pPr lvl="1"/>
            <a:r>
              <a:rPr lang="en-US" sz="3600" dirty="0" smtClean="0"/>
              <a:t>All of the machines on the Internet are either servers or </a:t>
            </a:r>
            <a:r>
              <a:rPr lang="en-US" sz="3600" b="1" dirty="0" smtClean="0"/>
              <a:t>clients</a:t>
            </a:r>
            <a:r>
              <a:rPr lang="en-US" sz="3600" dirty="0" smtClean="0"/>
              <a:t>. </a:t>
            </a:r>
          </a:p>
          <a:p>
            <a:pPr lvl="1"/>
            <a:r>
              <a:rPr lang="en-US" sz="3600" dirty="0" smtClean="0"/>
              <a:t>The machines that provide services to other machines are servers. </a:t>
            </a:r>
          </a:p>
          <a:p>
            <a:pPr lvl="1"/>
            <a:r>
              <a:rPr lang="en-US" sz="3600" dirty="0" smtClean="0"/>
              <a:t>And the machines that are used to connect to those services are clients. </a:t>
            </a:r>
          </a:p>
          <a:p>
            <a:pPr lvl="1"/>
            <a:r>
              <a:rPr lang="en-US" sz="3600" dirty="0" smtClean="0"/>
              <a:t>There are Web servers, e-mail servers, FTP servers and so on serving the needs of Internet users all over the world.</a:t>
            </a:r>
          </a:p>
          <a:p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sz="3600" b="1" dirty="0" smtClean="0"/>
              <a:t>Ports and HTTP</a:t>
            </a:r>
          </a:p>
          <a:p>
            <a:pPr lvl="1"/>
            <a:r>
              <a:rPr lang="en-US" dirty="0" smtClean="0"/>
              <a:t>Any server machine makes its services available using numbered ports -- one for each service that is available on the server. For example, if a server machine is running a Web server and a file transfer protocol (FTP) server, the Web server would typically be available on port 80, and the FTP server would be available on port 21. </a:t>
            </a:r>
          </a:p>
          <a:p>
            <a:pPr lvl="1"/>
            <a:r>
              <a:rPr lang="en-US" dirty="0" smtClean="0"/>
              <a:t>Clients connect to a service at a specific IP address and on a specific port number.</a:t>
            </a:r>
          </a:p>
          <a:p>
            <a:pPr lvl="1"/>
            <a:r>
              <a:rPr lang="en-US" dirty="0" smtClean="0"/>
              <a:t>Every Web server on the Internet conforms to the </a:t>
            </a:r>
            <a:r>
              <a:rPr lang="en-US" b="1" dirty="0" smtClean="0"/>
              <a:t>hypertext transfer protocol (HTTP)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Networks, routers, NAPs, ISPs, DNS and powerful servers all make the Internet possible.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How Internet Works?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>
            <a:normAutofit fontScale="92500"/>
          </a:bodyPr>
          <a:lstStyle/>
          <a:p>
            <a:r>
              <a:rPr lang="en-US" sz="3600" dirty="0" smtClean="0"/>
              <a:t>I think It is truly amazing when you realize that all this information is sent around the world in a matter of milliseconds! </a:t>
            </a:r>
          </a:p>
          <a:p>
            <a:r>
              <a:rPr lang="en-US" sz="3600" dirty="0" smtClean="0"/>
              <a:t>The components are extremely important in modern life -- without them, there would be no Internet. </a:t>
            </a:r>
          </a:p>
          <a:p>
            <a:r>
              <a:rPr lang="en-US" sz="3600" dirty="0" smtClean="0"/>
              <a:t>And without the Internet, life would be very different indeed for many of us.</a:t>
            </a:r>
          </a:p>
          <a:p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b="1" dirty="0" smtClean="0"/>
              <a:t>Relationship between e-business and e-commerce</a:t>
            </a:r>
            <a:endParaRPr lang="en-US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743433"/>
            <a:ext cx="6705600" cy="482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Development of New Economy 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Information Economy / Internet Economy / Digital Economy </a:t>
            </a:r>
          </a:p>
          <a:p>
            <a:r>
              <a:rPr lang="en-US" dirty="0" smtClean="0"/>
              <a:t>Organizations are no longer viewed as single entities but a part of integrated network of organizations. </a:t>
            </a:r>
          </a:p>
          <a:p>
            <a:r>
              <a:rPr lang="en-US" dirty="0" smtClean="0"/>
              <a:t>New forms of management and control</a:t>
            </a:r>
          </a:p>
          <a:p>
            <a:r>
              <a:rPr lang="en-US" dirty="0" smtClean="0"/>
              <a:t>Characterized by changes in the competitive structure of industries.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/>
              <a:t>Development of New Economy </a:t>
            </a:r>
            <a:endParaRPr lang="en-US" b="1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143000"/>
            <a:ext cx="6019800" cy="5710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smtClean="0"/>
              <a:t>Summary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Historical events of electronic world </a:t>
            </a:r>
          </a:p>
          <a:p>
            <a:r>
              <a:rPr lang="en-US" dirty="0" smtClean="0"/>
              <a:t>How Internet works?</a:t>
            </a:r>
          </a:p>
          <a:p>
            <a:r>
              <a:rPr lang="en-US" dirty="0" smtClean="0"/>
              <a:t>Relationship between e-business and e-commerce </a:t>
            </a:r>
          </a:p>
          <a:p>
            <a:r>
              <a:rPr lang="en-US" dirty="0" smtClean="0"/>
              <a:t>Development of new economy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946</Words>
  <Application>Microsoft Office PowerPoint</Application>
  <PresentationFormat>On-screen Show (4:3)</PresentationFormat>
  <Paragraphs>126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Lecture 02</vt:lpstr>
      <vt:lpstr>Recap - Lecture 01</vt:lpstr>
      <vt:lpstr>Contents to Cover Today</vt:lpstr>
      <vt:lpstr>Historical Events of electronic world </vt:lpstr>
      <vt:lpstr>Historical Events of electronic world 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How Internet Works?</vt:lpstr>
      <vt:lpstr>Relationship between e-business and e-commerce</vt:lpstr>
      <vt:lpstr>Development of New Economy </vt:lpstr>
      <vt:lpstr>Development of New Economy </vt:lpstr>
      <vt:lpstr>Summary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6</cp:revision>
  <dcterms:created xsi:type="dcterms:W3CDTF">2013-07-17T06:13:38Z</dcterms:created>
  <dcterms:modified xsi:type="dcterms:W3CDTF">2013-07-17T12:03:25Z</dcterms:modified>
</cp:coreProperties>
</file>